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5.xml" ContentType="application/vnd.openxmlformats-officedocument.presentationml.notesSlide+xml"/>
  <Override PartName="/ppt/charts/chart3.xml" ContentType="application/vnd.openxmlformats-officedocument.drawingml.chart+xml"/>
  <Override PartName="/ppt/notesSlides/notesSlide26.xml" ContentType="application/vnd.openxmlformats-officedocument.presentationml.notesSlide+xml"/>
  <Override PartName="/ppt/charts/chart4.xml" ContentType="application/vnd.openxmlformats-officedocument.drawingml.chart+xml"/>
  <Override PartName="/ppt/notesSlides/notesSlide27.xml" ContentType="application/vnd.openxmlformats-officedocument.presentationml.notesSlide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notesSlides/notesSlide28.xml" ContentType="application/vnd.openxmlformats-officedocument.presentationml.notesSlide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7.xml" ContentType="application/vnd.openxmlformats-officedocument.drawingml.chart+xml"/>
  <Override PartName="/ppt/drawings/drawing4.xml" ContentType="application/vnd.openxmlformats-officedocument.drawingml.chartshapes+xml"/>
  <Override PartName="/ppt/notesSlides/notesSlide31.xml" ContentType="application/vnd.openxmlformats-officedocument.presentationml.notesSlide+xml"/>
  <Override PartName="/ppt/charts/chart8.xml" ContentType="application/vnd.openxmlformats-officedocument.drawingml.chart+xml"/>
  <Override PartName="/ppt/drawings/drawing5.xml" ContentType="application/vnd.openxmlformats-officedocument.drawingml.chartshapes+xml"/>
  <Override PartName="/ppt/notesSlides/notesSlide32.xml" ContentType="application/vnd.openxmlformats-officedocument.presentationml.notesSlide+xml"/>
  <Override PartName="/ppt/charts/chart9.xml" ContentType="application/vnd.openxmlformats-officedocument.drawingml.chart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10.xml" ContentType="application/vnd.openxmlformats-officedocument.drawingml.chart+xml"/>
  <Override PartName="/ppt/notesSlides/notesSlide36.xml" ContentType="application/vnd.openxmlformats-officedocument.presentationml.notesSlide+xml"/>
  <Override PartName="/ppt/charts/chart11.xml" ContentType="application/vnd.openxmlformats-officedocument.drawingml.chart+xml"/>
  <Override PartName="/ppt/drawings/drawing6.xml" ContentType="application/vnd.openxmlformats-officedocument.drawingml.chartshapes+xml"/>
  <Override PartName="/ppt/notesSlides/notesSlide37.xml" ContentType="application/vnd.openxmlformats-officedocument.presentationml.notesSlide+xml"/>
  <Override PartName="/ppt/charts/chart12.xml" ContentType="application/vnd.openxmlformats-officedocument.drawingml.chart+xml"/>
  <Override PartName="/ppt/notesSlides/notesSlide38.xml" ContentType="application/vnd.openxmlformats-officedocument.presentationml.notesSlide+xml"/>
  <Override PartName="/ppt/charts/chart13.xml" ContentType="application/vnd.openxmlformats-officedocument.drawingml.chart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14.xml" ContentType="application/vnd.openxmlformats-officedocument.drawingml.chart+xml"/>
  <Override PartName="/ppt/notesSlides/notesSlide41.xml" ContentType="application/vnd.openxmlformats-officedocument.presentationml.notesSlide+xml"/>
  <Override PartName="/ppt/charts/chart15.xml" ContentType="application/vnd.openxmlformats-officedocument.drawingml.chart+xml"/>
  <Override PartName="/ppt/drawings/drawing7.xml" ContentType="application/vnd.openxmlformats-officedocument.drawingml.chartshapes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rts/chart16.xml" ContentType="application/vnd.openxmlformats-officedocument.drawingml.chart+xml"/>
  <Override PartName="/ppt/drawings/drawing8.xml" ContentType="application/vnd.openxmlformats-officedocument.drawingml.chartshapes+xml"/>
  <Override PartName="/ppt/notesSlides/notesSlide44.xml" ContentType="application/vnd.openxmlformats-officedocument.presentationml.notesSlide+xml"/>
  <Override PartName="/ppt/charts/chart17.xml" ContentType="application/vnd.openxmlformats-officedocument.drawingml.chart+xml"/>
  <Override PartName="/ppt/drawings/drawing9.xml" ContentType="application/vnd.openxmlformats-officedocument.drawingml.chartshapes+xml"/>
  <Override PartName="/ppt/notesSlides/notesSlide45.xml" ContentType="application/vnd.openxmlformats-officedocument.presentationml.notesSlide+xml"/>
  <Override PartName="/ppt/charts/chart18.xml" ContentType="application/vnd.openxmlformats-officedocument.drawingml.chart+xml"/>
  <Override PartName="/ppt/notesSlides/notesSlide46.xml" ContentType="application/vnd.openxmlformats-officedocument.presentationml.notesSlide+xml"/>
  <Override PartName="/ppt/charts/chart19.xml" ContentType="application/vnd.openxmlformats-officedocument.drawingml.chart+xml"/>
  <Override PartName="/ppt/drawings/drawing10.xml" ContentType="application/vnd.openxmlformats-officedocument.drawingml.chartshapes+xml"/>
  <Override PartName="/ppt/notesSlides/notesSlide47.xml" ContentType="application/vnd.openxmlformats-officedocument.presentationml.notesSlide+xml"/>
  <Override PartName="/ppt/charts/chart20.xml" ContentType="application/vnd.openxmlformats-officedocument.drawingml.chart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rts/chart21.xml" ContentType="application/vnd.openxmlformats-officedocument.drawingml.chart+xml"/>
  <Override PartName="/ppt/drawings/drawing11.xml" ContentType="application/vnd.openxmlformats-officedocument.drawingml.chartshapes+xml"/>
  <Override PartName="/ppt/notesSlides/notesSlide50.xml" ContentType="application/vnd.openxmlformats-officedocument.presentationml.notesSlide+xml"/>
  <Override PartName="/ppt/charts/chart22.xml" ContentType="application/vnd.openxmlformats-officedocument.drawingml.chart+xml"/>
  <Override PartName="/ppt/drawings/drawing12.xml" ContentType="application/vnd.openxmlformats-officedocument.drawingml.chartshapes+xml"/>
  <Override PartName="/ppt/notesSlides/notesSlide51.xml" ContentType="application/vnd.openxmlformats-officedocument.presentationml.notesSlide+xml"/>
  <Override PartName="/ppt/charts/chart23.xml" ContentType="application/vnd.openxmlformats-officedocument.drawingml.chart+xml"/>
  <Override PartName="/ppt/drawings/drawing13.xml" ContentType="application/vnd.openxmlformats-officedocument.drawingml.chartshapes+xml"/>
  <Override PartName="/ppt/notesSlides/notesSlide52.xml" ContentType="application/vnd.openxmlformats-officedocument.presentationml.notesSlide+xml"/>
  <Override PartName="/ppt/charts/chart24.xml" ContentType="application/vnd.openxmlformats-officedocument.drawingml.chart+xml"/>
  <Override PartName="/ppt/drawings/drawing14.xml" ContentType="application/vnd.openxmlformats-officedocument.drawingml.chartshapes+xml"/>
  <Override PartName="/ppt/notesSlides/notesSlide53.xml" ContentType="application/vnd.openxmlformats-officedocument.presentationml.notesSlide+xml"/>
  <Override PartName="/ppt/charts/chart25.xml" ContentType="application/vnd.openxmlformats-officedocument.drawingml.chart+xml"/>
  <Override PartName="/ppt/drawings/drawing15.xml" ContentType="application/vnd.openxmlformats-officedocument.drawingml.chartshapes+xml"/>
  <Override PartName="/ppt/notesSlides/notesSlide54.xml" ContentType="application/vnd.openxmlformats-officedocument.presentationml.notesSlide+xml"/>
  <Override PartName="/ppt/charts/chart26.xml" ContentType="application/vnd.openxmlformats-officedocument.drawingml.chart+xml"/>
  <Override PartName="/ppt/drawings/drawing16.xml" ContentType="application/vnd.openxmlformats-officedocument.drawingml.chartshapes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charts/chart27.xml" ContentType="application/vnd.openxmlformats-officedocument.drawingml.chart+xml"/>
  <Override PartName="/ppt/drawings/drawing17.xml" ContentType="application/vnd.openxmlformats-officedocument.drawingml.chartshapes+xml"/>
  <Override PartName="/ppt/notesSlides/notesSlide57.xml" ContentType="application/vnd.openxmlformats-officedocument.presentationml.notesSlide+xml"/>
  <Override PartName="/ppt/charts/chart28.xml" ContentType="application/vnd.openxmlformats-officedocument.drawingml.chart+xml"/>
  <Override PartName="/ppt/drawings/drawing18.xml" ContentType="application/vnd.openxmlformats-officedocument.drawingml.chartshapes+xml"/>
  <Override PartName="/ppt/notesSlides/notesSlide58.xml" ContentType="application/vnd.openxmlformats-officedocument.presentationml.notesSlide+xml"/>
  <Override PartName="/ppt/charts/chart29.xml" ContentType="application/vnd.openxmlformats-officedocument.drawingml.chart+xml"/>
  <Override PartName="/ppt/notesSlides/notesSlide59.xml" ContentType="application/vnd.openxmlformats-officedocument.presentationml.notesSlide+xml"/>
  <Override PartName="/ppt/charts/chart30.xml" ContentType="application/vnd.openxmlformats-officedocument.drawingml.chart+xml"/>
  <Override PartName="/ppt/drawings/drawing19.xml" ContentType="application/vnd.openxmlformats-officedocument.drawingml.chartshapes+xml"/>
  <Override PartName="/ppt/notesSlides/notesSlide60.xml" ContentType="application/vnd.openxmlformats-officedocument.presentationml.notesSlide+xml"/>
  <Override PartName="/ppt/charts/chart31.xml" ContentType="application/vnd.openxmlformats-officedocument.drawingml.chart+xml"/>
  <Override PartName="/ppt/drawings/drawing20.xml" ContentType="application/vnd.openxmlformats-officedocument.drawingml.chartshapes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charts/chart32.xml" ContentType="application/vnd.openxmlformats-officedocument.drawingml.chart+xml"/>
  <Override PartName="/ppt/drawings/drawing21.xml" ContentType="application/vnd.openxmlformats-officedocument.drawingml.chartshapes+xml"/>
  <Override PartName="/ppt/notesSlides/notesSlide63.xml" ContentType="application/vnd.openxmlformats-officedocument.presentationml.notesSlide+xml"/>
  <Override PartName="/ppt/charts/chart33.xml" ContentType="application/vnd.openxmlformats-officedocument.drawingml.chart+xml"/>
  <Override PartName="/ppt/drawings/drawing22.xml" ContentType="application/vnd.openxmlformats-officedocument.drawingml.chartshapes+xml"/>
  <Override PartName="/ppt/notesSlides/notesSlide64.xml" ContentType="application/vnd.openxmlformats-officedocument.presentationml.notesSlide+xml"/>
  <Override PartName="/ppt/charts/chart34.xml" ContentType="application/vnd.openxmlformats-officedocument.drawingml.chart+xml"/>
  <Override PartName="/ppt/theme/themeOverride1.xml" ContentType="application/vnd.openxmlformats-officedocument.themeOverride+xml"/>
  <Override PartName="/ppt/drawings/drawing23.xml" ContentType="application/vnd.openxmlformats-officedocument.drawingml.chartshapes+xml"/>
  <Override PartName="/ppt/notesSlides/notesSlide65.xml" ContentType="application/vnd.openxmlformats-officedocument.presentationml.notesSlide+xml"/>
  <Override PartName="/ppt/charts/chart35.xml" ContentType="application/vnd.openxmlformats-officedocument.drawingml.chart+xml"/>
  <Override PartName="/ppt/notesSlides/notesSlide66.xml" ContentType="application/vnd.openxmlformats-officedocument.presentationml.notesSlide+xml"/>
  <Override PartName="/ppt/charts/chart36.xml" ContentType="application/vnd.openxmlformats-officedocument.drawingml.chart+xml"/>
  <Override PartName="/ppt/drawings/drawing24.xml" ContentType="application/vnd.openxmlformats-officedocument.drawingml.chartshapes+xml"/>
  <Override PartName="/ppt/notesSlides/notesSlide67.xml" ContentType="application/vnd.openxmlformats-officedocument.presentationml.notesSlide+xml"/>
  <Override PartName="/ppt/charts/chart37.xml" ContentType="application/vnd.openxmlformats-officedocument.drawingml.chart+xml"/>
  <Override PartName="/ppt/drawings/drawing25.xml" ContentType="application/vnd.openxmlformats-officedocument.drawingml.chartshapes+xml"/>
  <Override PartName="/ppt/notesSlides/notesSlide68.xml" ContentType="application/vnd.openxmlformats-officedocument.presentationml.notesSlide+xml"/>
  <Override PartName="/ppt/charts/chart38.xml" ContentType="application/vnd.openxmlformats-officedocument.drawingml.chart+xml"/>
  <Override PartName="/ppt/notesSlides/notesSlide69.xml" ContentType="application/vnd.openxmlformats-officedocument.presentationml.notesSlide+xml"/>
  <Override PartName="/ppt/charts/chart39.xml" ContentType="application/vnd.openxmlformats-officedocument.drawingml.chart+xml"/>
  <Override PartName="/ppt/drawings/drawing26.xml" ContentType="application/vnd.openxmlformats-officedocument.drawingml.chartshapes+xml"/>
  <Override PartName="/ppt/notesSlides/notesSlide70.xml" ContentType="application/vnd.openxmlformats-officedocument.presentationml.notesSlide+xml"/>
  <Override PartName="/ppt/charts/chart40.xml" ContentType="application/vnd.openxmlformats-officedocument.drawingml.chart+xml"/>
  <Override PartName="/ppt/drawings/drawing27.xml" ContentType="application/vnd.openxmlformats-officedocument.drawingml.chartshapes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charts/chart41.xml" ContentType="application/vnd.openxmlformats-officedocument.drawingml.chart+xml"/>
  <Override PartName="/ppt/drawings/drawing28.xml" ContentType="application/vnd.openxmlformats-officedocument.drawingml.chartshapes+xml"/>
  <Override PartName="/ppt/notesSlides/notesSlide73.xml" ContentType="application/vnd.openxmlformats-officedocument.presentationml.notesSlide+xml"/>
  <Override PartName="/ppt/charts/chart42.xml" ContentType="application/vnd.openxmlformats-officedocument.drawingml.chart+xml"/>
  <Override PartName="/ppt/notesSlides/notesSlide74.xml" ContentType="application/vnd.openxmlformats-officedocument.presentationml.notesSlide+xml"/>
  <Override PartName="/ppt/charts/chart43.xml" ContentType="application/vnd.openxmlformats-officedocument.drawingml.chart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charts/chart4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7.xml" ContentType="application/vnd.openxmlformats-officedocument.presentationml.notesSlide+xml"/>
  <Override PartName="/ppt/charts/chart45.xml" ContentType="application/vnd.openxmlformats-officedocument.drawingml.chart+xml"/>
  <Override PartName="/ppt/drawings/drawing29.xml" ContentType="application/vnd.openxmlformats-officedocument.drawingml.chartshapes+xml"/>
  <Override PartName="/ppt/notesSlides/notesSlide78.xml" ContentType="application/vnd.openxmlformats-officedocument.presentationml.notesSlide+xml"/>
  <Override PartName="/ppt/charts/chart46.xml" ContentType="application/vnd.openxmlformats-officedocument.drawingml.chart+xml"/>
  <Override PartName="/ppt/drawings/drawing30.xml" ContentType="application/vnd.openxmlformats-officedocument.drawingml.chartshapes+xml"/>
  <Override PartName="/ppt/notesSlides/notesSlide79.xml" ContentType="application/vnd.openxmlformats-officedocument.presentationml.notesSlide+xml"/>
  <Override PartName="/ppt/charts/chart47.xml" ContentType="application/vnd.openxmlformats-officedocument.drawingml.chart+xml"/>
  <Override PartName="/ppt/notesSlides/notesSlide80.xml" ContentType="application/vnd.openxmlformats-officedocument.presentationml.notesSlide+xml"/>
  <Override PartName="/ppt/charts/chart48.xml" ContentType="application/vnd.openxmlformats-officedocument.drawingml.chart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charts/chart49.xml" ContentType="application/vnd.openxmlformats-officedocument.drawingml.chart+xml"/>
  <Override PartName="/ppt/notesSlides/notesSlide83.xml" ContentType="application/vnd.openxmlformats-officedocument.presentationml.notesSlide+xml"/>
  <Override PartName="/ppt/charts/chart50.xml" ContentType="application/vnd.openxmlformats-officedocument.drawingml.chart+xml"/>
  <Override PartName="/ppt/notesSlides/notesSlide84.xml" ContentType="application/vnd.openxmlformats-officedocument.presentationml.notesSlide+xml"/>
  <Override PartName="/ppt/charts/chart51.xml" ContentType="application/vnd.openxmlformats-officedocument.drawingml.chart+xml"/>
  <Override PartName="/ppt/notesSlides/notesSlide85.xml" ContentType="application/vnd.openxmlformats-officedocument.presentationml.notesSlide+xml"/>
  <Override PartName="/ppt/charts/chart52.xml" ContentType="application/vnd.openxmlformats-officedocument.drawingml.chart+xml"/>
  <Override PartName="/ppt/notesSlides/notesSlide86.xml" ContentType="application/vnd.openxmlformats-officedocument.presentationml.notesSlide+xml"/>
  <Override PartName="/ppt/charts/chart53.xml" ContentType="application/vnd.openxmlformats-officedocument.drawingml.chart+xml"/>
  <Override PartName="/ppt/theme/themeOverride2.xml" ContentType="application/vnd.openxmlformats-officedocument.themeOverride+xml"/>
  <Override PartName="/ppt/notesSlides/notesSlide8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2"/>
  </p:sldMasterIdLst>
  <p:notesMasterIdLst>
    <p:notesMasterId r:id="rId90"/>
  </p:notesMasterIdLst>
  <p:sldIdLst>
    <p:sldId id="256" r:id="rId3"/>
    <p:sldId id="257" r:id="rId4"/>
    <p:sldId id="259" r:id="rId5"/>
    <p:sldId id="407" r:id="rId6"/>
    <p:sldId id="408" r:id="rId7"/>
    <p:sldId id="409" r:id="rId8"/>
    <p:sldId id="410" r:id="rId9"/>
    <p:sldId id="411" r:id="rId10"/>
    <p:sldId id="412" r:id="rId11"/>
    <p:sldId id="413" r:id="rId12"/>
    <p:sldId id="414" r:id="rId13"/>
    <p:sldId id="415" r:id="rId14"/>
    <p:sldId id="416" r:id="rId15"/>
    <p:sldId id="417" r:id="rId16"/>
    <p:sldId id="418" r:id="rId17"/>
    <p:sldId id="419" r:id="rId18"/>
    <p:sldId id="263" r:id="rId19"/>
    <p:sldId id="420" r:id="rId20"/>
    <p:sldId id="421" r:id="rId21"/>
    <p:sldId id="422" r:id="rId22"/>
    <p:sldId id="423" r:id="rId23"/>
    <p:sldId id="424" r:id="rId24"/>
    <p:sldId id="425" r:id="rId25"/>
    <p:sldId id="342" r:id="rId26"/>
    <p:sldId id="343" r:id="rId27"/>
    <p:sldId id="344" r:id="rId28"/>
    <p:sldId id="345" r:id="rId29"/>
    <p:sldId id="277" r:id="rId30"/>
    <p:sldId id="426" r:id="rId31"/>
    <p:sldId id="346" r:id="rId32"/>
    <p:sldId id="351" r:id="rId33"/>
    <p:sldId id="264" r:id="rId34"/>
    <p:sldId id="427" r:id="rId35"/>
    <p:sldId id="354" r:id="rId36"/>
    <p:sldId id="352" r:id="rId37"/>
    <p:sldId id="349" r:id="rId38"/>
    <p:sldId id="348" r:id="rId39"/>
    <p:sldId id="355" r:id="rId40"/>
    <p:sldId id="356" r:id="rId41"/>
    <p:sldId id="357" r:id="rId42"/>
    <p:sldId id="358" r:id="rId43"/>
    <p:sldId id="359" r:id="rId44"/>
    <p:sldId id="360" r:id="rId45"/>
    <p:sldId id="361" r:id="rId46"/>
    <p:sldId id="362" r:id="rId47"/>
    <p:sldId id="363" r:id="rId48"/>
    <p:sldId id="364" r:id="rId49"/>
    <p:sldId id="347" r:id="rId50"/>
    <p:sldId id="365" r:id="rId51"/>
    <p:sldId id="370" r:id="rId52"/>
    <p:sldId id="366" r:id="rId53"/>
    <p:sldId id="371" r:id="rId54"/>
    <p:sldId id="368" r:id="rId55"/>
    <p:sldId id="369" r:id="rId56"/>
    <p:sldId id="372" r:id="rId57"/>
    <p:sldId id="373" r:id="rId58"/>
    <p:sldId id="374" r:id="rId59"/>
    <p:sldId id="376" r:id="rId60"/>
    <p:sldId id="375" r:id="rId61"/>
    <p:sldId id="378" r:id="rId62"/>
    <p:sldId id="377" r:id="rId63"/>
    <p:sldId id="380" r:id="rId64"/>
    <p:sldId id="381" r:id="rId65"/>
    <p:sldId id="382" r:id="rId66"/>
    <p:sldId id="383" r:id="rId67"/>
    <p:sldId id="384" r:id="rId68"/>
    <p:sldId id="385" r:id="rId69"/>
    <p:sldId id="379" r:id="rId70"/>
    <p:sldId id="388" r:id="rId71"/>
    <p:sldId id="387" r:id="rId72"/>
    <p:sldId id="262" r:id="rId73"/>
    <p:sldId id="386" r:id="rId74"/>
    <p:sldId id="389" r:id="rId75"/>
    <p:sldId id="390" r:id="rId76"/>
    <p:sldId id="391" r:id="rId77"/>
    <p:sldId id="393" r:id="rId78"/>
    <p:sldId id="394" r:id="rId79"/>
    <p:sldId id="395" r:id="rId80"/>
    <p:sldId id="396" r:id="rId81"/>
    <p:sldId id="397" r:id="rId82"/>
    <p:sldId id="398" r:id="rId83"/>
    <p:sldId id="399" r:id="rId84"/>
    <p:sldId id="400" r:id="rId85"/>
    <p:sldId id="401" r:id="rId86"/>
    <p:sldId id="402" r:id="rId87"/>
    <p:sldId id="403" r:id="rId88"/>
    <p:sldId id="404" r:id="rId89"/>
  </p:sldIdLst>
  <p:sldSz cx="24384000" cy="13716000"/>
  <p:notesSz cx="6797675" cy="9926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6429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0515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457200" algn="l" defTabSz="6429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0515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914400" algn="l" defTabSz="6429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0515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1371600" algn="l" defTabSz="6429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0515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1828800" algn="l" defTabSz="6429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0515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2286000" algn="l" defTabSz="6429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0515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2743200" algn="l" defTabSz="6429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0515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3200400" algn="l" defTabSz="6429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0515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3657600" algn="l" defTabSz="6429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0515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FA0"/>
    <a:srgbClr val="FFFFFF"/>
    <a:srgbClr val="54D3FF"/>
    <a:srgbClr val="72D0F0"/>
    <a:srgbClr val="1283AA"/>
    <a:srgbClr val="007DA9"/>
    <a:srgbClr val="2D2D2D"/>
    <a:srgbClr val="4DC8FF"/>
    <a:srgbClr val="505150"/>
    <a:srgbClr val="363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505150"/>
        </a:fontRef>
        <a:srgbClr val="50515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CF0"/>
          </a:solidFill>
        </a:fill>
      </a:tcStyle>
    </a:wholeTbl>
    <a:band2H>
      <a:tcTxStyle/>
      <a:tcStyle>
        <a:tcBdr/>
        <a:fill>
          <a:solidFill>
            <a:srgbClr val="E6EE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05150"/>
        </a:fontRef>
        <a:srgbClr val="50515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wholeTbl>
    <a:band2H>
      <a:tcTxStyle/>
      <a:tcStyle>
        <a:tcBdr/>
        <a:fill>
          <a:solidFill>
            <a:srgbClr val="E7F2F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05150"/>
        </a:fontRef>
        <a:srgbClr val="50515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CF4FB"/>
          </a:solidFill>
        </a:fill>
      </a:tcStyle>
    </a:wholeTbl>
    <a:band2H>
      <a:tcTxStyle/>
      <a:tcStyle>
        <a:tcBdr/>
        <a:fill>
          <a:solidFill>
            <a:srgbClr val="F6FAF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05150"/>
        </a:fontRef>
        <a:srgbClr val="50515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8E8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505150"/>
        </a:fontRef>
        <a:srgbClr val="50515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05150"/>
              </a:solidFill>
              <a:prstDash val="solid"/>
              <a:round/>
            </a:ln>
          </a:top>
          <a:bottom>
            <a:ln w="25400" cap="flat">
              <a:solidFill>
                <a:srgbClr val="50515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05150"/>
              </a:solidFill>
              <a:prstDash val="solid"/>
              <a:round/>
            </a:ln>
          </a:top>
          <a:bottom>
            <a:ln w="25400" cap="flat">
              <a:solidFill>
                <a:srgbClr val="50515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05150"/>
        </a:fontRef>
        <a:srgbClr val="50515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CFCF"/>
          </a:solidFill>
        </a:fill>
      </a:tcStyle>
    </a:wholeTbl>
    <a:band2H>
      <a:tcTxStyle/>
      <a:tcStyle>
        <a:tcBdr/>
        <a:fill>
          <a:solidFill>
            <a:srgbClr val="E8E8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0515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0515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0515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05150"/>
        </a:fontRef>
        <a:srgbClr val="505150"/>
      </a:tcTxStyle>
      <a:tcStyle>
        <a:tcBdr>
          <a:left>
            <a:ln w="12700" cap="flat">
              <a:solidFill>
                <a:srgbClr val="505150"/>
              </a:solidFill>
              <a:prstDash val="solid"/>
              <a:round/>
            </a:ln>
          </a:left>
          <a:right>
            <a:ln w="12700" cap="flat">
              <a:solidFill>
                <a:srgbClr val="505150"/>
              </a:solidFill>
              <a:prstDash val="solid"/>
              <a:round/>
            </a:ln>
          </a:right>
          <a:top>
            <a:ln w="12700" cap="flat">
              <a:solidFill>
                <a:srgbClr val="505150"/>
              </a:solidFill>
              <a:prstDash val="solid"/>
              <a:round/>
            </a:ln>
          </a:top>
          <a:bottom>
            <a:ln w="12700" cap="flat">
              <a:solidFill>
                <a:srgbClr val="505150"/>
              </a:solidFill>
              <a:prstDash val="solid"/>
              <a:round/>
            </a:ln>
          </a:bottom>
          <a:insideH>
            <a:ln w="12700" cap="flat">
              <a:solidFill>
                <a:srgbClr val="505150"/>
              </a:solidFill>
              <a:prstDash val="solid"/>
              <a:round/>
            </a:ln>
          </a:insideH>
          <a:insideV>
            <a:ln w="12700" cap="flat">
              <a:solidFill>
                <a:srgbClr val="505150"/>
              </a:solidFill>
              <a:prstDash val="solid"/>
              <a:round/>
            </a:ln>
          </a:insideV>
        </a:tcBdr>
        <a:fill>
          <a:solidFill>
            <a:srgbClr val="50515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505150"/>
        </a:fontRef>
        <a:srgbClr val="505150"/>
      </a:tcTxStyle>
      <a:tcStyle>
        <a:tcBdr>
          <a:left>
            <a:ln w="12700" cap="flat">
              <a:solidFill>
                <a:srgbClr val="505150"/>
              </a:solidFill>
              <a:prstDash val="solid"/>
              <a:round/>
            </a:ln>
          </a:left>
          <a:right>
            <a:ln w="12700" cap="flat">
              <a:solidFill>
                <a:srgbClr val="505150"/>
              </a:solidFill>
              <a:prstDash val="solid"/>
              <a:round/>
            </a:ln>
          </a:right>
          <a:top>
            <a:ln w="12700" cap="flat">
              <a:solidFill>
                <a:srgbClr val="505150"/>
              </a:solidFill>
              <a:prstDash val="solid"/>
              <a:round/>
            </a:ln>
          </a:top>
          <a:bottom>
            <a:ln w="12700" cap="flat">
              <a:solidFill>
                <a:srgbClr val="505150"/>
              </a:solidFill>
              <a:prstDash val="solid"/>
              <a:round/>
            </a:ln>
          </a:bottom>
          <a:insideH>
            <a:ln w="12700" cap="flat">
              <a:solidFill>
                <a:srgbClr val="505150"/>
              </a:solidFill>
              <a:prstDash val="solid"/>
              <a:round/>
            </a:ln>
          </a:insideH>
          <a:insideV>
            <a:ln w="12700" cap="flat">
              <a:solidFill>
                <a:srgbClr val="505150"/>
              </a:solidFill>
              <a:prstDash val="solid"/>
              <a:round/>
            </a:ln>
          </a:insideV>
        </a:tcBdr>
        <a:fill>
          <a:solidFill>
            <a:srgbClr val="505150">
              <a:alpha val="20000"/>
            </a:srgbClr>
          </a:solidFill>
        </a:fill>
      </a:tcStyle>
    </a:firstCol>
    <a:lastRow>
      <a:tcTxStyle b="on" i="off">
        <a:fontRef idx="minor">
          <a:srgbClr val="505150"/>
        </a:fontRef>
        <a:srgbClr val="505150"/>
      </a:tcTxStyle>
      <a:tcStyle>
        <a:tcBdr>
          <a:left>
            <a:ln w="12700" cap="flat">
              <a:solidFill>
                <a:srgbClr val="505150"/>
              </a:solidFill>
              <a:prstDash val="solid"/>
              <a:round/>
            </a:ln>
          </a:left>
          <a:right>
            <a:ln w="12700" cap="flat">
              <a:solidFill>
                <a:srgbClr val="505150"/>
              </a:solidFill>
              <a:prstDash val="solid"/>
              <a:round/>
            </a:ln>
          </a:right>
          <a:top>
            <a:ln w="63500" cap="flat">
              <a:solidFill>
                <a:srgbClr val="505150"/>
              </a:solidFill>
              <a:prstDash val="solid"/>
              <a:round/>
            </a:ln>
          </a:top>
          <a:bottom>
            <a:ln w="12700" cap="flat">
              <a:solidFill>
                <a:srgbClr val="505150"/>
              </a:solidFill>
              <a:prstDash val="solid"/>
              <a:round/>
            </a:ln>
          </a:bottom>
          <a:insideH>
            <a:ln w="12700" cap="flat">
              <a:solidFill>
                <a:srgbClr val="505150"/>
              </a:solidFill>
              <a:prstDash val="solid"/>
              <a:round/>
            </a:ln>
          </a:insideH>
          <a:insideV>
            <a:ln w="12700" cap="flat">
              <a:solidFill>
                <a:srgbClr val="50515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505150"/>
        </a:fontRef>
        <a:srgbClr val="505150"/>
      </a:tcTxStyle>
      <a:tcStyle>
        <a:tcBdr>
          <a:left>
            <a:ln w="12700" cap="flat">
              <a:solidFill>
                <a:srgbClr val="505150"/>
              </a:solidFill>
              <a:prstDash val="solid"/>
              <a:round/>
            </a:ln>
          </a:left>
          <a:right>
            <a:ln w="12700" cap="flat">
              <a:solidFill>
                <a:srgbClr val="505150"/>
              </a:solidFill>
              <a:prstDash val="solid"/>
              <a:round/>
            </a:ln>
          </a:right>
          <a:top>
            <a:ln w="12700" cap="flat">
              <a:solidFill>
                <a:srgbClr val="505150"/>
              </a:solidFill>
              <a:prstDash val="solid"/>
              <a:round/>
            </a:ln>
          </a:top>
          <a:bottom>
            <a:ln w="25400" cap="flat">
              <a:solidFill>
                <a:srgbClr val="505150"/>
              </a:solidFill>
              <a:prstDash val="solid"/>
              <a:round/>
            </a:ln>
          </a:bottom>
          <a:insideH>
            <a:ln w="12700" cap="flat">
              <a:solidFill>
                <a:srgbClr val="505150"/>
              </a:solidFill>
              <a:prstDash val="solid"/>
              <a:round/>
            </a:ln>
          </a:insideH>
          <a:insideV>
            <a:ln w="12700" cap="flat">
              <a:solidFill>
                <a:srgbClr val="50515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65" autoAdjust="0"/>
    <p:restoredTop sz="96327"/>
  </p:normalViewPr>
  <p:slideViewPr>
    <p:cSldViewPr snapToGrid="0" snapToObjects="1">
      <p:cViewPr varScale="1">
        <p:scale>
          <a:sx n="47" d="100"/>
          <a:sy n="47" d="100"/>
        </p:scale>
        <p:origin x="22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93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dede\Desktop\link\SUNUM-piyasa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ede\Desktop\link\BIST_Endeks_r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ede\Desktop\link\SUNUM-piyas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ede\Desktop\link\SUNUM-piyasa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mdede\Desktop\link\SUNUM-piyasa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mdede\Desktop\link\AYLIK_ULUSLARARASI_SERMAYE_PIYASASI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mdede\Desktop\link\SUNUM-piyasa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mdede\Desktop\link\AYLIK_ULUSLARARASI_SERMAYE_PIYASASI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ede\Desktop\link\SUNUM-piyasa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ede\Desktop\link\SUNUM-piyasa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Users\mdede\Desktop\link\SUNUM-piyasa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ede\Desktop\link\SUNUM-uye_AK-1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ede\Desktop\link\SUNUM-piyasa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ede\Desktop\link\SUNUM-piyasa.xlsx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C:\Users\mdede\Desktop\link\SUNUM-piyasa.xlsx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C:\Users\mdede\Desktop\link\SUNUM-piyasa.xlsx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C:\Users\mdede\Desktop\link\SUNUM-piyasa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ede\Desktop\link\SUNUM-piyasa.xlsx" TargetMode="Externa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C:\Users\mdede\Desktop\link\SUNUM-piyasa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ede\Desktop\link\SUNUM-piyasa.xlsx" TargetMode="Externa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C:\Users\mdede\Desktop\link\SUNUM-piyasa.xlsx" TargetMode="Externa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oleObject" Target="file:///C:\Users\mdede\Desktop\link\SUNUM-piyasa.xlsx" TargetMode="Externa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oleObject" Target="file:///C:\Users\mdede\Desktop\link\SUNUM-piyasa.xlsx" TargetMode="Externa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oleObject" Target="file:///C:\Users\mdede\Desktop\link\SUNUM-piyasa.xlsx" TargetMode="Externa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oleObject" Target="file:///C:\Users\mdede\Desktop\link\SUNUM-piyasa.xlsx" TargetMode="Externa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oleObject" Target="file:///C:\Users\mdede\Desktop\link\SUNUM-uye_AK-1.xlsx" TargetMode="Externa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oleObject" Target="file:///C:\Users\mdede\Desktop\link\SUNUM-uye_AK-1.xlsx" TargetMode="Externa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oleObject" Target="file:///C:\Users\mdede\Desktop\link\SUNUM-yatirimci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ede\Desktop\link\SUNUM-uye_AK-1.xlsx" TargetMode="Externa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oleObject" Target="file:///C:\Users\mdede\Desktop\link\SUNUM-uye_DIGER.xlsx" TargetMode="External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0.xml"/><Relationship Id="rId1" Type="http://schemas.openxmlformats.org/officeDocument/2006/relationships/oleObject" Target="file:///C:\Users\mdede\Desktop\link\SUNUM-uye_DIGER.xlsx" TargetMode="External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1.xml"/><Relationship Id="rId1" Type="http://schemas.openxmlformats.org/officeDocument/2006/relationships/oleObject" Target="file:///C:\Users\mdede\Desktop\link\SUNUM-uye_AK-1.xlsx" TargetMode="Externa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2.xml"/><Relationship Id="rId1" Type="http://schemas.openxmlformats.org/officeDocument/2006/relationships/oleObject" Target="file:///C:\Users\mdede\Desktop\link\SUNUM-uye_AK-1.xlsx" TargetMode="Externa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3.xml"/><Relationship Id="rId2" Type="http://schemas.openxmlformats.org/officeDocument/2006/relationships/oleObject" Target="file:///C:\Users\mdede\Desktop\link\SUNUM-uye_DIGER.xlsx" TargetMode="External"/><Relationship Id="rId1" Type="http://schemas.openxmlformats.org/officeDocument/2006/relationships/themeOverride" Target="../theme/themeOverride1.xm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ede\Desktop\link\SUNUM-uye_AK-1.xlsx" TargetMode="External"/></Relationships>
</file>

<file path=ppt/charts/_rels/chart3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4.xml"/><Relationship Id="rId1" Type="http://schemas.openxmlformats.org/officeDocument/2006/relationships/oleObject" Target="file:///C:\Users\mdede\Desktop\link\SUNUM-uye_AK-1.xlsx" TargetMode="External"/></Relationships>
</file>

<file path=ppt/charts/_rels/chart3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5.xml"/><Relationship Id="rId1" Type="http://schemas.openxmlformats.org/officeDocument/2006/relationships/oleObject" Target="file:///C:\Users\mdede\Desktop\link\SUNUM-uye_AK-1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ede\Desktop\link\SUNUM-uye_DIGER.xlsx" TargetMode="External"/></Relationships>
</file>

<file path=ppt/charts/_rels/chart3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6.xml"/><Relationship Id="rId1" Type="http://schemas.openxmlformats.org/officeDocument/2006/relationships/oleObject" Target="file:///C:\Users\mdede\Desktop\link\SUNUM-uye_DIGER.xlsx" TargetMode="External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7.xml"/><Relationship Id="rId1" Type="http://schemas.openxmlformats.org/officeDocument/2006/relationships/oleObject" Target="file:///C:\Users\mdede\Desktop\link\SUNUM-uye_DIGER.xlsx" TargetMode="External"/></Relationships>
</file>

<file path=ppt/charts/_rels/chart4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8.xml"/><Relationship Id="rId1" Type="http://schemas.openxmlformats.org/officeDocument/2006/relationships/oleObject" Target="file:///C:\Users\mdede\Desktop\link\SUNUM-yatirimci.xlsx" TargetMode="Externa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ede\Desktop\link\SUNUM-yatirimci.xlsx" TargetMode="Externa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ede\Desktop\link\SUNUM-yatirimci.xlsx" TargetMode="Externa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dede\Desktop\link\SUNUM-yatirimc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9.xml"/><Relationship Id="rId1" Type="http://schemas.openxmlformats.org/officeDocument/2006/relationships/oleObject" Target="file:///C:\Users\mdede\Desktop\link\SUNUM-yatirimci.xlsx" TargetMode="External"/></Relationships>
</file>

<file path=ppt/charts/_rels/chart4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0.xml"/><Relationship Id="rId1" Type="http://schemas.openxmlformats.org/officeDocument/2006/relationships/oleObject" Target="file:///C:\Users\mdede\Desktop\link\SUNUM-yatirimci.xlsx" TargetMode="External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ede\Desktop\link\SUNUM-yatirimci.xlsx" TargetMode="External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ede\Desktop\link\SUNUM-uye_AK-1.xlsx" TargetMode="External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ede\Desktop\link\SUNUM-yatirimci.xlsx" TargetMode="External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ede\Desktop\link\SUNUM-yatirimci.xlsx" TargetMode="External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ede\Desktop\link\SUNUM-yatirimci.xlsx" TargetMode="External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dede\Desktop\link\SUNUM-uye_AK-1.xlsx" TargetMode="External"/></Relationships>
</file>

<file path=ppt/charts/_rels/chart5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dede\Desktop\link\SUNUM-uye_AK-1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8786128498392884E-4"/>
          <c:y val="0.1069617364099109"/>
          <c:w val="0.98696219035202082"/>
          <c:h val="0.797418416327155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intermediaries!$B$3</c:f>
              <c:strCache>
                <c:ptCount val="1"/>
                <c:pt idx="0">
                  <c:v>Brokerage Firms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intermediaries!$A$30:$A$34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2026/10</c:v>
                </c:pt>
              </c:strCache>
            </c:strRef>
          </c:cat>
          <c:val>
            <c:numRef>
              <c:f>intermediaries!$B$30:$B$34</c:f>
              <c:numCache>
                <c:formatCode>0</c:formatCode>
                <c:ptCount val="5"/>
                <c:pt idx="0">
                  <c:v>71</c:v>
                </c:pt>
                <c:pt idx="1">
                  <c:v>71</c:v>
                </c:pt>
                <c:pt idx="2">
                  <c:v>71</c:v>
                </c:pt>
                <c:pt idx="3">
                  <c:v>69</c:v>
                </c:pt>
                <c:pt idx="4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2C-4F3B-8C2A-1501C76E2B5D}"/>
            </c:ext>
          </c:extLst>
        </c:ser>
        <c:ser>
          <c:idx val="1"/>
          <c:order val="1"/>
          <c:tx>
            <c:strRef>
              <c:f>intermediaries!$C$3</c:f>
              <c:strCache>
                <c:ptCount val="1"/>
                <c:pt idx="0">
                  <c:v>Banks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b="0"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intermediaries!$A$30:$A$34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2026/10</c:v>
                </c:pt>
              </c:strCache>
            </c:strRef>
          </c:cat>
          <c:val>
            <c:numRef>
              <c:f>intermediaries!$C$30:$C$34</c:f>
              <c:numCache>
                <c:formatCode>0</c:formatCode>
                <c:ptCount val="5"/>
                <c:pt idx="0">
                  <c:v>46</c:v>
                </c:pt>
                <c:pt idx="1">
                  <c:v>49</c:v>
                </c:pt>
                <c:pt idx="2">
                  <c:v>53</c:v>
                </c:pt>
                <c:pt idx="3">
                  <c:v>55</c:v>
                </c:pt>
                <c:pt idx="4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2C-4F3B-8C2A-1501C76E2B5D}"/>
            </c:ext>
          </c:extLst>
        </c:ser>
        <c:ser>
          <c:idx val="2"/>
          <c:order val="2"/>
          <c:tx>
            <c:strRef>
              <c:f>intermediaries!$D$3</c:f>
              <c:strCache>
                <c:ptCount val="1"/>
                <c:pt idx="0">
                  <c:v>Asset Management Firms</c:v>
                </c:pt>
              </c:strCache>
            </c:strRef>
          </c:tx>
          <c:spPr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intermediaries!$A$30:$A$34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2026/10</c:v>
                </c:pt>
              </c:strCache>
            </c:strRef>
          </c:cat>
          <c:val>
            <c:numRef>
              <c:f>intermediaries!$D$30:$D$34</c:f>
              <c:numCache>
                <c:formatCode>0</c:formatCode>
                <c:ptCount val="5"/>
                <c:pt idx="0">
                  <c:v>59</c:v>
                </c:pt>
                <c:pt idx="1">
                  <c:v>65</c:v>
                </c:pt>
                <c:pt idx="2">
                  <c:v>70</c:v>
                </c:pt>
                <c:pt idx="3">
                  <c:v>76</c:v>
                </c:pt>
                <c:pt idx="4" formatCode="#,##0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2C-4F3B-8C2A-1501C76E2B5D}"/>
            </c:ext>
          </c:extLst>
        </c:ser>
        <c:ser>
          <c:idx val="3"/>
          <c:order val="3"/>
          <c:tx>
            <c:strRef>
              <c:f>intermediaries!$E$3</c:f>
              <c:strCache>
                <c:ptCount val="1"/>
                <c:pt idx="0">
                  <c:v>Investment Trusts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intermediaries!$A$30:$A$34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2026/10</c:v>
                </c:pt>
              </c:strCache>
            </c:strRef>
          </c:cat>
          <c:val>
            <c:numRef>
              <c:f>intermediaries!$E$30:$E$34</c:f>
              <c:numCache>
                <c:formatCode>0</c:formatCode>
                <c:ptCount val="5"/>
                <c:pt idx="0">
                  <c:v>55</c:v>
                </c:pt>
                <c:pt idx="1">
                  <c:v>60</c:v>
                </c:pt>
                <c:pt idx="2">
                  <c:v>65</c:v>
                </c:pt>
                <c:pt idx="3">
                  <c:v>67</c:v>
                </c:pt>
                <c:pt idx="4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2C-4F3B-8C2A-1501C76E2B5D}"/>
            </c:ext>
          </c:extLst>
        </c:ser>
        <c:ser>
          <c:idx val="4"/>
          <c:order val="4"/>
          <c:tx>
            <c:strRef>
              <c:f>intermediaries!$F$3</c:f>
              <c:strCache>
                <c:ptCount val="1"/>
                <c:pt idx="0">
                  <c:v>Crowdfunding Platforms</c:v>
                </c:pt>
              </c:strCache>
            </c:strRef>
          </c:tx>
          <c:invertIfNegative val="0"/>
          <c:cat>
            <c:strRef>
              <c:f>intermediaries!$A$30:$A$34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2026/10</c:v>
                </c:pt>
              </c:strCache>
            </c:strRef>
          </c:cat>
          <c:val>
            <c:numRef>
              <c:f>intermediaries!$F$30:$F$34</c:f>
              <c:numCache>
                <c:formatCode>0</c:formatCode>
                <c:ptCount val="5"/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1D-4ECF-AD1B-874C0227C8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42337792"/>
        <c:axId val="242037824"/>
      </c:barChart>
      <c:catAx>
        <c:axId val="242337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420378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2037824"/>
        <c:scaling>
          <c:orientation val="minMax"/>
        </c:scaling>
        <c:delete val="1"/>
        <c:axPos val="l"/>
        <c:majorGridlines>
          <c:spPr>
            <a:ln w="3175">
              <a:noFill/>
              <a:prstDash val="solid"/>
            </a:ln>
          </c:spPr>
        </c:majorGridlines>
        <c:numFmt formatCode="0" sourceLinked="1"/>
        <c:majorTickMark val="out"/>
        <c:minorTickMark val="none"/>
        <c:tickLblPos val="nextTo"/>
        <c:crossAx val="24233779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"/>
          <c:y val="0"/>
          <c:w val="0.26760619904049759"/>
          <c:h val="0.27480554968324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8432246674734353E-2"/>
          <c:y val="0.12133390991833215"/>
          <c:w val="0.80441255854645533"/>
          <c:h val="0.68303014052859012"/>
        </c:manualLayout>
      </c:layout>
      <c:areaChart>
        <c:grouping val="standard"/>
        <c:varyColors val="0"/>
        <c:ser>
          <c:idx val="1"/>
          <c:order val="0"/>
          <c:tx>
            <c:strRef>
              <c:f>'PAY ENDEKS'!$AE$4</c:f>
              <c:strCache>
                <c:ptCount val="1"/>
                <c:pt idx="0">
                  <c:v>Trading Volume (Billion TL)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  <a:ln w="25400">
              <a:noFill/>
            </a:ln>
            <a:effectLst/>
          </c:spPr>
          <c:cat>
            <c:numRef>
              <c:f>'PAY ENDEKS'!$B$9299:$B$9821</c:f>
              <c:numCache>
                <c:formatCode>d\.mm\.yyyy</c:formatCode>
                <c:ptCount val="522"/>
                <c:pt idx="0">
                  <c:v>45537</c:v>
                </c:pt>
                <c:pt idx="1">
                  <c:v>45538</c:v>
                </c:pt>
                <c:pt idx="2">
                  <c:v>45539</c:v>
                </c:pt>
                <c:pt idx="3">
                  <c:v>45540</c:v>
                </c:pt>
                <c:pt idx="4">
                  <c:v>45541</c:v>
                </c:pt>
                <c:pt idx="5">
                  <c:v>45544</c:v>
                </c:pt>
                <c:pt idx="6">
                  <c:v>45545</c:v>
                </c:pt>
                <c:pt idx="7">
                  <c:v>45546</c:v>
                </c:pt>
                <c:pt idx="8">
                  <c:v>45547</c:v>
                </c:pt>
                <c:pt idx="9">
                  <c:v>45548</c:v>
                </c:pt>
                <c:pt idx="10">
                  <c:v>45551</c:v>
                </c:pt>
                <c:pt idx="11">
                  <c:v>45552</c:v>
                </c:pt>
                <c:pt idx="12">
                  <c:v>45553</c:v>
                </c:pt>
                <c:pt idx="13">
                  <c:v>45554</c:v>
                </c:pt>
                <c:pt idx="14">
                  <c:v>45555</c:v>
                </c:pt>
                <c:pt idx="15">
                  <c:v>45558</c:v>
                </c:pt>
                <c:pt idx="16">
                  <c:v>45559</c:v>
                </c:pt>
                <c:pt idx="17">
                  <c:v>45560</c:v>
                </c:pt>
                <c:pt idx="18">
                  <c:v>45561</c:v>
                </c:pt>
                <c:pt idx="19">
                  <c:v>45562</c:v>
                </c:pt>
                <c:pt idx="20">
                  <c:v>45565</c:v>
                </c:pt>
                <c:pt idx="21">
                  <c:v>45566</c:v>
                </c:pt>
                <c:pt idx="22">
                  <c:v>45567</c:v>
                </c:pt>
                <c:pt idx="23">
                  <c:v>45568</c:v>
                </c:pt>
                <c:pt idx="24">
                  <c:v>45569</c:v>
                </c:pt>
                <c:pt idx="25">
                  <c:v>45572</c:v>
                </c:pt>
                <c:pt idx="26">
                  <c:v>45573</c:v>
                </c:pt>
                <c:pt idx="27">
                  <c:v>45574</c:v>
                </c:pt>
                <c:pt idx="28">
                  <c:v>45575</c:v>
                </c:pt>
                <c:pt idx="29">
                  <c:v>45576</c:v>
                </c:pt>
                <c:pt idx="30">
                  <c:v>45579</c:v>
                </c:pt>
                <c:pt idx="31">
                  <c:v>45580</c:v>
                </c:pt>
                <c:pt idx="32">
                  <c:v>45581</c:v>
                </c:pt>
                <c:pt idx="33">
                  <c:v>45582</c:v>
                </c:pt>
                <c:pt idx="34">
                  <c:v>45583</c:v>
                </c:pt>
                <c:pt idx="35">
                  <c:v>45586</c:v>
                </c:pt>
                <c:pt idx="36">
                  <c:v>45587</c:v>
                </c:pt>
                <c:pt idx="37">
                  <c:v>45588</c:v>
                </c:pt>
                <c:pt idx="38">
                  <c:v>45589</c:v>
                </c:pt>
                <c:pt idx="39">
                  <c:v>45590</c:v>
                </c:pt>
                <c:pt idx="40">
                  <c:v>45593</c:v>
                </c:pt>
                <c:pt idx="41">
                  <c:v>45595</c:v>
                </c:pt>
                <c:pt idx="42">
                  <c:v>45596</c:v>
                </c:pt>
                <c:pt idx="43">
                  <c:v>45597</c:v>
                </c:pt>
                <c:pt idx="44">
                  <c:v>45600</c:v>
                </c:pt>
                <c:pt idx="45">
                  <c:v>45601</c:v>
                </c:pt>
                <c:pt idx="46">
                  <c:v>45602</c:v>
                </c:pt>
                <c:pt idx="47">
                  <c:v>45603</c:v>
                </c:pt>
                <c:pt idx="48">
                  <c:v>45604</c:v>
                </c:pt>
                <c:pt idx="49">
                  <c:v>45607</c:v>
                </c:pt>
                <c:pt idx="50">
                  <c:v>45608</c:v>
                </c:pt>
                <c:pt idx="51">
                  <c:v>45609</c:v>
                </c:pt>
                <c:pt idx="52">
                  <c:v>45610</c:v>
                </c:pt>
                <c:pt idx="53">
                  <c:v>45611</c:v>
                </c:pt>
                <c:pt idx="54">
                  <c:v>45614</c:v>
                </c:pt>
                <c:pt idx="55">
                  <c:v>45615</c:v>
                </c:pt>
                <c:pt idx="56">
                  <c:v>45616</c:v>
                </c:pt>
                <c:pt idx="57">
                  <c:v>45617</c:v>
                </c:pt>
                <c:pt idx="58">
                  <c:v>45618</c:v>
                </c:pt>
                <c:pt idx="59">
                  <c:v>45621</c:v>
                </c:pt>
                <c:pt idx="60">
                  <c:v>45622</c:v>
                </c:pt>
                <c:pt idx="61">
                  <c:v>45623</c:v>
                </c:pt>
                <c:pt idx="62">
                  <c:v>45624</c:v>
                </c:pt>
                <c:pt idx="63">
                  <c:v>45625</c:v>
                </c:pt>
                <c:pt idx="64">
                  <c:v>45628</c:v>
                </c:pt>
                <c:pt idx="65">
                  <c:v>45629</c:v>
                </c:pt>
                <c:pt idx="66">
                  <c:v>45630</c:v>
                </c:pt>
                <c:pt idx="67">
                  <c:v>45631</c:v>
                </c:pt>
                <c:pt idx="68">
                  <c:v>45632</c:v>
                </c:pt>
                <c:pt idx="69">
                  <c:v>45635</c:v>
                </c:pt>
                <c:pt idx="70">
                  <c:v>45636</c:v>
                </c:pt>
                <c:pt idx="71">
                  <c:v>45637</c:v>
                </c:pt>
                <c:pt idx="72">
                  <c:v>45638</c:v>
                </c:pt>
                <c:pt idx="73">
                  <c:v>45639</c:v>
                </c:pt>
                <c:pt idx="74">
                  <c:v>45642</c:v>
                </c:pt>
                <c:pt idx="75">
                  <c:v>45643</c:v>
                </c:pt>
                <c:pt idx="76">
                  <c:v>45644</c:v>
                </c:pt>
                <c:pt idx="77">
                  <c:v>45645</c:v>
                </c:pt>
                <c:pt idx="78">
                  <c:v>45646</c:v>
                </c:pt>
                <c:pt idx="79">
                  <c:v>45649</c:v>
                </c:pt>
                <c:pt idx="80">
                  <c:v>45650</c:v>
                </c:pt>
                <c:pt idx="81">
                  <c:v>45651</c:v>
                </c:pt>
                <c:pt idx="82">
                  <c:v>45652</c:v>
                </c:pt>
                <c:pt idx="83">
                  <c:v>45653</c:v>
                </c:pt>
                <c:pt idx="84">
                  <c:v>45656</c:v>
                </c:pt>
                <c:pt idx="85">
                  <c:v>45657</c:v>
                </c:pt>
                <c:pt idx="86">
                  <c:v>45659</c:v>
                </c:pt>
                <c:pt idx="87">
                  <c:v>45660</c:v>
                </c:pt>
                <c:pt idx="88">
                  <c:v>45663</c:v>
                </c:pt>
                <c:pt idx="89">
                  <c:v>45664</c:v>
                </c:pt>
                <c:pt idx="90">
                  <c:v>45665</c:v>
                </c:pt>
                <c:pt idx="91">
                  <c:v>45666</c:v>
                </c:pt>
                <c:pt idx="92">
                  <c:v>45667</c:v>
                </c:pt>
                <c:pt idx="93">
                  <c:v>45670</c:v>
                </c:pt>
                <c:pt idx="94">
                  <c:v>45671</c:v>
                </c:pt>
                <c:pt idx="95">
                  <c:v>45672</c:v>
                </c:pt>
                <c:pt idx="96">
                  <c:v>45673</c:v>
                </c:pt>
                <c:pt idx="97">
                  <c:v>45674</c:v>
                </c:pt>
                <c:pt idx="98">
                  <c:v>45677</c:v>
                </c:pt>
                <c:pt idx="99">
                  <c:v>45678</c:v>
                </c:pt>
                <c:pt idx="100">
                  <c:v>45679</c:v>
                </c:pt>
                <c:pt idx="101">
                  <c:v>45680</c:v>
                </c:pt>
                <c:pt idx="102">
                  <c:v>45681</c:v>
                </c:pt>
                <c:pt idx="103">
                  <c:v>45684</c:v>
                </c:pt>
                <c:pt idx="104">
                  <c:v>45685</c:v>
                </c:pt>
                <c:pt idx="105">
                  <c:v>45686</c:v>
                </c:pt>
                <c:pt idx="106">
                  <c:v>45687</c:v>
                </c:pt>
                <c:pt idx="107">
                  <c:v>45688</c:v>
                </c:pt>
                <c:pt idx="108">
                  <c:v>45691</c:v>
                </c:pt>
                <c:pt idx="109">
                  <c:v>45692</c:v>
                </c:pt>
                <c:pt idx="110">
                  <c:v>45693</c:v>
                </c:pt>
                <c:pt idx="111">
                  <c:v>45694</c:v>
                </c:pt>
                <c:pt idx="112">
                  <c:v>45695</c:v>
                </c:pt>
                <c:pt idx="113">
                  <c:v>45698</c:v>
                </c:pt>
                <c:pt idx="114">
                  <c:v>45699</c:v>
                </c:pt>
                <c:pt idx="115">
                  <c:v>45700</c:v>
                </c:pt>
                <c:pt idx="116">
                  <c:v>45701</c:v>
                </c:pt>
                <c:pt idx="117">
                  <c:v>45702</c:v>
                </c:pt>
                <c:pt idx="118">
                  <c:v>45705</c:v>
                </c:pt>
                <c:pt idx="119">
                  <c:v>45706</c:v>
                </c:pt>
                <c:pt idx="120">
                  <c:v>45707</c:v>
                </c:pt>
                <c:pt idx="121">
                  <c:v>45708</c:v>
                </c:pt>
                <c:pt idx="122">
                  <c:v>45709</c:v>
                </c:pt>
                <c:pt idx="123">
                  <c:v>45712</c:v>
                </c:pt>
                <c:pt idx="124">
                  <c:v>45713</c:v>
                </c:pt>
                <c:pt idx="125">
                  <c:v>45714</c:v>
                </c:pt>
                <c:pt idx="126">
                  <c:v>45715</c:v>
                </c:pt>
                <c:pt idx="127">
                  <c:v>45716</c:v>
                </c:pt>
                <c:pt idx="128">
                  <c:v>45719</c:v>
                </c:pt>
                <c:pt idx="129">
                  <c:v>45720</c:v>
                </c:pt>
                <c:pt idx="130">
                  <c:v>45721</c:v>
                </c:pt>
                <c:pt idx="131">
                  <c:v>45722</c:v>
                </c:pt>
                <c:pt idx="132">
                  <c:v>45723</c:v>
                </c:pt>
                <c:pt idx="133">
                  <c:v>45726</c:v>
                </c:pt>
                <c:pt idx="134">
                  <c:v>45727</c:v>
                </c:pt>
                <c:pt idx="135">
                  <c:v>45728</c:v>
                </c:pt>
                <c:pt idx="136">
                  <c:v>45729</c:v>
                </c:pt>
                <c:pt idx="137">
                  <c:v>45730</c:v>
                </c:pt>
                <c:pt idx="138">
                  <c:v>45733</c:v>
                </c:pt>
                <c:pt idx="139">
                  <c:v>45734</c:v>
                </c:pt>
                <c:pt idx="140">
                  <c:v>45735</c:v>
                </c:pt>
                <c:pt idx="141">
                  <c:v>45736</c:v>
                </c:pt>
                <c:pt idx="142">
                  <c:v>45737</c:v>
                </c:pt>
                <c:pt idx="143">
                  <c:v>45740</c:v>
                </c:pt>
                <c:pt idx="144">
                  <c:v>45741</c:v>
                </c:pt>
                <c:pt idx="145">
                  <c:v>45742</c:v>
                </c:pt>
                <c:pt idx="146">
                  <c:v>45743</c:v>
                </c:pt>
                <c:pt idx="147">
                  <c:v>45744</c:v>
                </c:pt>
                <c:pt idx="148">
                  <c:v>45749</c:v>
                </c:pt>
                <c:pt idx="149">
                  <c:v>45750</c:v>
                </c:pt>
                <c:pt idx="150">
                  <c:v>45751</c:v>
                </c:pt>
                <c:pt idx="151">
                  <c:v>45754</c:v>
                </c:pt>
                <c:pt idx="152">
                  <c:v>45755</c:v>
                </c:pt>
                <c:pt idx="153">
                  <c:v>45756</c:v>
                </c:pt>
                <c:pt idx="154">
                  <c:v>45757</c:v>
                </c:pt>
                <c:pt idx="155">
                  <c:v>45758</c:v>
                </c:pt>
                <c:pt idx="156">
                  <c:v>45761</c:v>
                </c:pt>
                <c:pt idx="157">
                  <c:v>45762</c:v>
                </c:pt>
                <c:pt idx="158">
                  <c:v>45763</c:v>
                </c:pt>
                <c:pt idx="159">
                  <c:v>45764</c:v>
                </c:pt>
                <c:pt idx="160">
                  <c:v>45765</c:v>
                </c:pt>
                <c:pt idx="161">
                  <c:v>45768</c:v>
                </c:pt>
                <c:pt idx="162">
                  <c:v>45769</c:v>
                </c:pt>
                <c:pt idx="163">
                  <c:v>45771</c:v>
                </c:pt>
                <c:pt idx="164">
                  <c:v>45772</c:v>
                </c:pt>
                <c:pt idx="165">
                  <c:v>45775</c:v>
                </c:pt>
                <c:pt idx="166">
                  <c:v>45776</c:v>
                </c:pt>
                <c:pt idx="167">
                  <c:v>45777</c:v>
                </c:pt>
                <c:pt idx="168">
                  <c:v>45779</c:v>
                </c:pt>
                <c:pt idx="169">
                  <c:v>45782</c:v>
                </c:pt>
                <c:pt idx="170">
                  <c:v>45783</c:v>
                </c:pt>
                <c:pt idx="171">
                  <c:v>45784</c:v>
                </c:pt>
                <c:pt idx="172">
                  <c:v>45785</c:v>
                </c:pt>
                <c:pt idx="173">
                  <c:v>45786</c:v>
                </c:pt>
                <c:pt idx="174">
                  <c:v>45789</c:v>
                </c:pt>
                <c:pt idx="175">
                  <c:v>45790</c:v>
                </c:pt>
                <c:pt idx="176">
                  <c:v>45791</c:v>
                </c:pt>
                <c:pt idx="177">
                  <c:v>45792</c:v>
                </c:pt>
                <c:pt idx="178">
                  <c:v>45793</c:v>
                </c:pt>
                <c:pt idx="179">
                  <c:v>45797</c:v>
                </c:pt>
                <c:pt idx="180">
                  <c:v>45798</c:v>
                </c:pt>
                <c:pt idx="181">
                  <c:v>45799</c:v>
                </c:pt>
                <c:pt idx="182">
                  <c:v>45800</c:v>
                </c:pt>
                <c:pt idx="183">
                  <c:v>45803</c:v>
                </c:pt>
                <c:pt idx="184">
                  <c:v>45804</c:v>
                </c:pt>
                <c:pt idx="185">
                  <c:v>45805</c:v>
                </c:pt>
                <c:pt idx="186">
                  <c:v>45806</c:v>
                </c:pt>
                <c:pt idx="187">
                  <c:v>45807</c:v>
                </c:pt>
                <c:pt idx="188">
                  <c:v>45810</c:v>
                </c:pt>
                <c:pt idx="189">
                  <c:v>45811</c:v>
                </c:pt>
                <c:pt idx="190">
                  <c:v>45812</c:v>
                </c:pt>
                <c:pt idx="191">
                  <c:v>45813</c:v>
                </c:pt>
                <c:pt idx="192">
                  <c:v>45818</c:v>
                </c:pt>
                <c:pt idx="193">
                  <c:v>45819</c:v>
                </c:pt>
                <c:pt idx="194">
                  <c:v>45820</c:v>
                </c:pt>
                <c:pt idx="195">
                  <c:v>45821</c:v>
                </c:pt>
                <c:pt idx="196">
                  <c:v>45824</c:v>
                </c:pt>
                <c:pt idx="197">
                  <c:v>45825</c:v>
                </c:pt>
                <c:pt idx="198">
                  <c:v>45826</c:v>
                </c:pt>
                <c:pt idx="199">
                  <c:v>45827</c:v>
                </c:pt>
                <c:pt idx="200">
                  <c:v>45828</c:v>
                </c:pt>
                <c:pt idx="201">
                  <c:v>45831</c:v>
                </c:pt>
                <c:pt idx="202">
                  <c:v>45832</c:v>
                </c:pt>
                <c:pt idx="203">
                  <c:v>45833</c:v>
                </c:pt>
                <c:pt idx="204">
                  <c:v>45834</c:v>
                </c:pt>
                <c:pt idx="205">
                  <c:v>45835</c:v>
                </c:pt>
                <c:pt idx="206">
                  <c:v>45838</c:v>
                </c:pt>
                <c:pt idx="207">
                  <c:v>45839</c:v>
                </c:pt>
                <c:pt idx="208">
                  <c:v>45840</c:v>
                </c:pt>
                <c:pt idx="209">
                  <c:v>45841</c:v>
                </c:pt>
                <c:pt idx="210">
                  <c:v>45842</c:v>
                </c:pt>
                <c:pt idx="211">
                  <c:v>45845</c:v>
                </c:pt>
                <c:pt idx="212">
                  <c:v>45846</c:v>
                </c:pt>
                <c:pt idx="213">
                  <c:v>45847</c:v>
                </c:pt>
                <c:pt idx="214">
                  <c:v>45848</c:v>
                </c:pt>
                <c:pt idx="215">
                  <c:v>45849</c:v>
                </c:pt>
                <c:pt idx="216">
                  <c:v>45852</c:v>
                </c:pt>
                <c:pt idx="217">
                  <c:v>45854</c:v>
                </c:pt>
                <c:pt idx="218">
                  <c:v>45855</c:v>
                </c:pt>
                <c:pt idx="219">
                  <c:v>45856</c:v>
                </c:pt>
                <c:pt idx="220">
                  <c:v>45859</c:v>
                </c:pt>
                <c:pt idx="221">
                  <c:v>45860</c:v>
                </c:pt>
                <c:pt idx="222">
                  <c:v>45861</c:v>
                </c:pt>
                <c:pt idx="223">
                  <c:v>45862</c:v>
                </c:pt>
                <c:pt idx="224">
                  <c:v>45863</c:v>
                </c:pt>
                <c:pt idx="225">
                  <c:v>45866</c:v>
                </c:pt>
                <c:pt idx="226">
                  <c:v>45867</c:v>
                </c:pt>
                <c:pt idx="227">
                  <c:v>45868</c:v>
                </c:pt>
                <c:pt idx="228">
                  <c:v>45869</c:v>
                </c:pt>
                <c:pt idx="229">
                  <c:v>45870</c:v>
                </c:pt>
                <c:pt idx="230">
                  <c:v>45873</c:v>
                </c:pt>
                <c:pt idx="231">
                  <c:v>45874</c:v>
                </c:pt>
                <c:pt idx="232">
                  <c:v>45875</c:v>
                </c:pt>
                <c:pt idx="233">
                  <c:v>45876</c:v>
                </c:pt>
                <c:pt idx="234">
                  <c:v>45877</c:v>
                </c:pt>
                <c:pt idx="235">
                  <c:v>45880</c:v>
                </c:pt>
                <c:pt idx="236">
                  <c:v>45881</c:v>
                </c:pt>
                <c:pt idx="237">
                  <c:v>45882</c:v>
                </c:pt>
                <c:pt idx="238">
                  <c:v>45883</c:v>
                </c:pt>
                <c:pt idx="239">
                  <c:v>45884</c:v>
                </c:pt>
                <c:pt idx="240">
                  <c:v>45887</c:v>
                </c:pt>
                <c:pt idx="241">
                  <c:v>45888</c:v>
                </c:pt>
                <c:pt idx="242">
                  <c:v>45889</c:v>
                </c:pt>
                <c:pt idx="243">
                  <c:v>45890</c:v>
                </c:pt>
                <c:pt idx="244">
                  <c:v>45891</c:v>
                </c:pt>
                <c:pt idx="245">
                  <c:v>45894</c:v>
                </c:pt>
                <c:pt idx="246">
                  <c:v>45895</c:v>
                </c:pt>
                <c:pt idx="247">
                  <c:v>45896</c:v>
                </c:pt>
                <c:pt idx="248">
                  <c:v>45897</c:v>
                </c:pt>
                <c:pt idx="249">
                  <c:v>45898</c:v>
                </c:pt>
                <c:pt idx="250">
                  <c:v>45901</c:v>
                </c:pt>
                <c:pt idx="251">
                  <c:v>45902</c:v>
                </c:pt>
                <c:pt idx="252">
                  <c:v>45903</c:v>
                </c:pt>
                <c:pt idx="253">
                  <c:v>45904</c:v>
                </c:pt>
                <c:pt idx="254">
                  <c:v>45905</c:v>
                </c:pt>
                <c:pt idx="255">
                  <c:v>45908</c:v>
                </c:pt>
                <c:pt idx="256">
                  <c:v>45909</c:v>
                </c:pt>
                <c:pt idx="257">
                  <c:v>45910</c:v>
                </c:pt>
                <c:pt idx="258">
                  <c:v>45911</c:v>
                </c:pt>
                <c:pt idx="259">
                  <c:v>45912</c:v>
                </c:pt>
                <c:pt idx="260">
                  <c:v>45915</c:v>
                </c:pt>
                <c:pt idx="261">
                  <c:v>45916</c:v>
                </c:pt>
                <c:pt idx="262">
                  <c:v>45917</c:v>
                </c:pt>
                <c:pt idx="263">
                  <c:v>45918</c:v>
                </c:pt>
                <c:pt idx="264">
                  <c:v>45919</c:v>
                </c:pt>
                <c:pt idx="265">
                  <c:v>45922</c:v>
                </c:pt>
                <c:pt idx="266">
                  <c:v>45923</c:v>
                </c:pt>
                <c:pt idx="267">
                  <c:v>45924</c:v>
                </c:pt>
                <c:pt idx="268">
                  <c:v>45925</c:v>
                </c:pt>
                <c:pt idx="269">
                  <c:v>45926</c:v>
                </c:pt>
                <c:pt idx="270">
                  <c:v>45929</c:v>
                </c:pt>
                <c:pt idx="271">
                  <c:v>45930</c:v>
                </c:pt>
                <c:pt idx="272">
                  <c:v>45931</c:v>
                </c:pt>
                <c:pt idx="273">
                  <c:v>45932</c:v>
                </c:pt>
                <c:pt idx="274">
                  <c:v>45933</c:v>
                </c:pt>
                <c:pt idx="275">
                  <c:v>45936</c:v>
                </c:pt>
                <c:pt idx="276">
                  <c:v>45937</c:v>
                </c:pt>
                <c:pt idx="277">
                  <c:v>45938</c:v>
                </c:pt>
                <c:pt idx="278">
                  <c:v>45939</c:v>
                </c:pt>
                <c:pt idx="279">
                  <c:v>45940</c:v>
                </c:pt>
                <c:pt idx="280">
                  <c:v>45943</c:v>
                </c:pt>
                <c:pt idx="281">
                  <c:v>45944</c:v>
                </c:pt>
                <c:pt idx="282">
                  <c:v>45945</c:v>
                </c:pt>
                <c:pt idx="283">
                  <c:v>45946</c:v>
                </c:pt>
                <c:pt idx="284">
                  <c:v>45947</c:v>
                </c:pt>
                <c:pt idx="285">
                  <c:v>45950</c:v>
                </c:pt>
                <c:pt idx="286">
                  <c:v>45951</c:v>
                </c:pt>
                <c:pt idx="287">
                  <c:v>45952</c:v>
                </c:pt>
                <c:pt idx="288">
                  <c:v>45953</c:v>
                </c:pt>
                <c:pt idx="289">
                  <c:v>45954</c:v>
                </c:pt>
                <c:pt idx="290">
                  <c:v>45957</c:v>
                </c:pt>
                <c:pt idx="291">
                  <c:v>45958</c:v>
                </c:pt>
                <c:pt idx="292">
                  <c:v>45960</c:v>
                </c:pt>
                <c:pt idx="293">
                  <c:v>45961</c:v>
                </c:pt>
                <c:pt idx="294">
                  <c:v>45964</c:v>
                </c:pt>
                <c:pt idx="295">
                  <c:v>45965</c:v>
                </c:pt>
                <c:pt idx="296">
                  <c:v>45966</c:v>
                </c:pt>
                <c:pt idx="297">
                  <c:v>45967</c:v>
                </c:pt>
                <c:pt idx="298">
                  <c:v>45968</c:v>
                </c:pt>
                <c:pt idx="299">
                  <c:v>45971</c:v>
                </c:pt>
                <c:pt idx="300">
                  <c:v>45972</c:v>
                </c:pt>
                <c:pt idx="301">
                  <c:v>45973</c:v>
                </c:pt>
                <c:pt idx="302">
                  <c:v>45974</c:v>
                </c:pt>
                <c:pt idx="303">
                  <c:v>45975</c:v>
                </c:pt>
                <c:pt idx="304">
                  <c:v>45978</c:v>
                </c:pt>
                <c:pt idx="305">
                  <c:v>45979</c:v>
                </c:pt>
                <c:pt idx="306">
                  <c:v>45980</c:v>
                </c:pt>
                <c:pt idx="307">
                  <c:v>45981</c:v>
                </c:pt>
                <c:pt idx="308">
                  <c:v>45982</c:v>
                </c:pt>
                <c:pt idx="309">
                  <c:v>45985</c:v>
                </c:pt>
                <c:pt idx="310">
                  <c:v>45986</c:v>
                </c:pt>
                <c:pt idx="311">
                  <c:v>45987</c:v>
                </c:pt>
                <c:pt idx="312">
                  <c:v>45988</c:v>
                </c:pt>
                <c:pt idx="313">
                  <c:v>45989</c:v>
                </c:pt>
                <c:pt idx="314">
                  <c:v>45992</c:v>
                </c:pt>
                <c:pt idx="315">
                  <c:v>45993</c:v>
                </c:pt>
                <c:pt idx="316">
                  <c:v>45994</c:v>
                </c:pt>
                <c:pt idx="317">
                  <c:v>45995</c:v>
                </c:pt>
                <c:pt idx="318">
                  <c:v>45996</c:v>
                </c:pt>
                <c:pt idx="319">
                  <c:v>45999</c:v>
                </c:pt>
                <c:pt idx="320">
                  <c:v>46000</c:v>
                </c:pt>
                <c:pt idx="321">
                  <c:v>46001</c:v>
                </c:pt>
                <c:pt idx="322">
                  <c:v>46002</c:v>
                </c:pt>
                <c:pt idx="323">
                  <c:v>46003</c:v>
                </c:pt>
                <c:pt idx="324">
                  <c:v>46006</c:v>
                </c:pt>
                <c:pt idx="325">
                  <c:v>46007</c:v>
                </c:pt>
                <c:pt idx="326">
                  <c:v>46008</c:v>
                </c:pt>
                <c:pt idx="327">
                  <c:v>46009</c:v>
                </c:pt>
                <c:pt idx="328">
                  <c:v>46010</c:v>
                </c:pt>
                <c:pt idx="329">
                  <c:v>46013</c:v>
                </c:pt>
                <c:pt idx="330">
                  <c:v>46014</c:v>
                </c:pt>
                <c:pt idx="331">
                  <c:v>46015</c:v>
                </c:pt>
                <c:pt idx="332">
                  <c:v>46016</c:v>
                </c:pt>
                <c:pt idx="333">
                  <c:v>46017</c:v>
                </c:pt>
                <c:pt idx="334">
                  <c:v>46020</c:v>
                </c:pt>
                <c:pt idx="335">
                  <c:v>46021</c:v>
                </c:pt>
                <c:pt idx="336">
                  <c:v>46022</c:v>
                </c:pt>
                <c:pt idx="337">
                  <c:v>46024</c:v>
                </c:pt>
                <c:pt idx="338">
                  <c:v>46027</c:v>
                </c:pt>
                <c:pt idx="339">
                  <c:v>46028</c:v>
                </c:pt>
                <c:pt idx="340">
                  <c:v>46029</c:v>
                </c:pt>
                <c:pt idx="341">
                  <c:v>46030</c:v>
                </c:pt>
                <c:pt idx="342">
                  <c:v>46031</c:v>
                </c:pt>
                <c:pt idx="343">
                  <c:v>46034</c:v>
                </c:pt>
                <c:pt idx="344">
                  <c:v>46035</c:v>
                </c:pt>
                <c:pt idx="345">
                  <c:v>46036</c:v>
                </c:pt>
                <c:pt idx="346">
                  <c:v>46037</c:v>
                </c:pt>
                <c:pt idx="347">
                  <c:v>46038</c:v>
                </c:pt>
                <c:pt idx="348">
                  <c:v>46041</c:v>
                </c:pt>
                <c:pt idx="349">
                  <c:v>46042</c:v>
                </c:pt>
                <c:pt idx="350">
                  <c:v>46043</c:v>
                </c:pt>
                <c:pt idx="351">
                  <c:v>46044</c:v>
                </c:pt>
                <c:pt idx="352">
                  <c:v>46045</c:v>
                </c:pt>
                <c:pt idx="353">
                  <c:v>46048</c:v>
                </c:pt>
                <c:pt idx="354">
                  <c:v>46049</c:v>
                </c:pt>
                <c:pt idx="355">
                  <c:v>46050</c:v>
                </c:pt>
                <c:pt idx="356">
                  <c:v>46051</c:v>
                </c:pt>
                <c:pt idx="357">
                  <c:v>46052</c:v>
                </c:pt>
                <c:pt idx="358">
                  <c:v>46055</c:v>
                </c:pt>
                <c:pt idx="359">
                  <c:v>46056</c:v>
                </c:pt>
                <c:pt idx="360">
                  <c:v>46057</c:v>
                </c:pt>
                <c:pt idx="361">
                  <c:v>46058</c:v>
                </c:pt>
                <c:pt idx="362">
                  <c:v>46059</c:v>
                </c:pt>
                <c:pt idx="363">
                  <c:v>46062</c:v>
                </c:pt>
                <c:pt idx="364">
                  <c:v>46063</c:v>
                </c:pt>
                <c:pt idx="365">
                  <c:v>46064</c:v>
                </c:pt>
                <c:pt idx="366">
                  <c:v>46065</c:v>
                </c:pt>
                <c:pt idx="367">
                  <c:v>46066</c:v>
                </c:pt>
                <c:pt idx="368">
                  <c:v>46069</c:v>
                </c:pt>
                <c:pt idx="369">
                  <c:v>46071</c:v>
                </c:pt>
                <c:pt idx="370">
                  <c:v>46072</c:v>
                </c:pt>
                <c:pt idx="371">
                  <c:v>46073</c:v>
                </c:pt>
                <c:pt idx="372">
                  <c:v>46076</c:v>
                </c:pt>
                <c:pt idx="373">
                  <c:v>46077</c:v>
                </c:pt>
                <c:pt idx="374">
                  <c:v>46078</c:v>
                </c:pt>
                <c:pt idx="375">
                  <c:v>46079</c:v>
                </c:pt>
                <c:pt idx="376">
                  <c:v>46080</c:v>
                </c:pt>
                <c:pt idx="377">
                  <c:v>46083</c:v>
                </c:pt>
                <c:pt idx="378">
                  <c:v>46084</c:v>
                </c:pt>
                <c:pt idx="379">
                  <c:v>46085</c:v>
                </c:pt>
                <c:pt idx="380">
                  <c:v>46086</c:v>
                </c:pt>
                <c:pt idx="381">
                  <c:v>46087</c:v>
                </c:pt>
                <c:pt idx="382">
                  <c:v>46090</c:v>
                </c:pt>
                <c:pt idx="383">
                  <c:v>46091</c:v>
                </c:pt>
                <c:pt idx="384">
                  <c:v>46092</c:v>
                </c:pt>
                <c:pt idx="385">
                  <c:v>46093</c:v>
                </c:pt>
                <c:pt idx="386">
                  <c:v>46094</c:v>
                </c:pt>
                <c:pt idx="387">
                  <c:v>46097</c:v>
                </c:pt>
                <c:pt idx="388">
                  <c:v>46098</c:v>
                </c:pt>
                <c:pt idx="389">
                  <c:v>46099</c:v>
                </c:pt>
                <c:pt idx="390">
                  <c:v>46100</c:v>
                </c:pt>
                <c:pt idx="391">
                  <c:v>46104</c:v>
                </c:pt>
                <c:pt idx="392">
                  <c:v>46105</c:v>
                </c:pt>
                <c:pt idx="393">
                  <c:v>46106</c:v>
                </c:pt>
                <c:pt idx="394">
                  <c:v>46107</c:v>
                </c:pt>
                <c:pt idx="395">
                  <c:v>46108</c:v>
                </c:pt>
                <c:pt idx="396">
                  <c:v>46111</c:v>
                </c:pt>
                <c:pt idx="397">
                  <c:v>46112</c:v>
                </c:pt>
                <c:pt idx="398">
                  <c:v>46113</c:v>
                </c:pt>
                <c:pt idx="399">
                  <c:v>46114</c:v>
                </c:pt>
                <c:pt idx="400">
                  <c:v>46115</c:v>
                </c:pt>
                <c:pt idx="401">
                  <c:v>46118</c:v>
                </c:pt>
                <c:pt idx="402">
                  <c:v>46119</c:v>
                </c:pt>
                <c:pt idx="403">
                  <c:v>46120</c:v>
                </c:pt>
                <c:pt idx="404">
                  <c:v>46121</c:v>
                </c:pt>
                <c:pt idx="405">
                  <c:v>46122</c:v>
                </c:pt>
                <c:pt idx="406">
                  <c:v>46125</c:v>
                </c:pt>
                <c:pt idx="407">
                  <c:v>46126</c:v>
                </c:pt>
                <c:pt idx="408">
                  <c:v>46127</c:v>
                </c:pt>
                <c:pt idx="409">
                  <c:v>46128</c:v>
                </c:pt>
                <c:pt idx="410">
                  <c:v>46129</c:v>
                </c:pt>
                <c:pt idx="411">
                  <c:v>46132</c:v>
                </c:pt>
                <c:pt idx="412">
                  <c:v>46133</c:v>
                </c:pt>
                <c:pt idx="413">
                  <c:v>46134</c:v>
                </c:pt>
                <c:pt idx="414">
                  <c:v>46136</c:v>
                </c:pt>
                <c:pt idx="415">
                  <c:v>46139</c:v>
                </c:pt>
                <c:pt idx="416">
                  <c:v>46140</c:v>
                </c:pt>
                <c:pt idx="417">
                  <c:v>46141</c:v>
                </c:pt>
                <c:pt idx="418">
                  <c:v>46142</c:v>
                </c:pt>
                <c:pt idx="419">
                  <c:v>46146</c:v>
                </c:pt>
                <c:pt idx="420">
                  <c:v>46147</c:v>
                </c:pt>
                <c:pt idx="421">
                  <c:v>46148</c:v>
                </c:pt>
                <c:pt idx="422">
                  <c:v>46149</c:v>
                </c:pt>
                <c:pt idx="423">
                  <c:v>46150</c:v>
                </c:pt>
                <c:pt idx="424">
                  <c:v>46153</c:v>
                </c:pt>
                <c:pt idx="425">
                  <c:v>46154</c:v>
                </c:pt>
                <c:pt idx="426">
                  <c:v>46155</c:v>
                </c:pt>
                <c:pt idx="427">
                  <c:v>46156</c:v>
                </c:pt>
                <c:pt idx="428">
                  <c:v>46157</c:v>
                </c:pt>
                <c:pt idx="429">
                  <c:v>46160</c:v>
                </c:pt>
                <c:pt idx="430">
                  <c:v>46162</c:v>
                </c:pt>
                <c:pt idx="431">
                  <c:v>46163</c:v>
                </c:pt>
                <c:pt idx="432">
                  <c:v>46164</c:v>
                </c:pt>
                <c:pt idx="433">
                  <c:v>46167</c:v>
                </c:pt>
                <c:pt idx="434">
                  <c:v>46168</c:v>
                </c:pt>
                <c:pt idx="435">
                  <c:v>46174</c:v>
                </c:pt>
                <c:pt idx="436">
                  <c:v>46175</c:v>
                </c:pt>
                <c:pt idx="437">
                  <c:v>46176</c:v>
                </c:pt>
                <c:pt idx="438">
                  <c:v>46177</c:v>
                </c:pt>
                <c:pt idx="439">
                  <c:v>46178</c:v>
                </c:pt>
                <c:pt idx="440">
                  <c:v>46181</c:v>
                </c:pt>
                <c:pt idx="441">
                  <c:v>46182</c:v>
                </c:pt>
                <c:pt idx="442">
                  <c:v>46183</c:v>
                </c:pt>
                <c:pt idx="443">
                  <c:v>46184</c:v>
                </c:pt>
                <c:pt idx="444">
                  <c:v>46185</c:v>
                </c:pt>
                <c:pt idx="445">
                  <c:v>46188</c:v>
                </c:pt>
                <c:pt idx="446">
                  <c:v>46189</c:v>
                </c:pt>
                <c:pt idx="447">
                  <c:v>46190</c:v>
                </c:pt>
                <c:pt idx="448">
                  <c:v>46191</c:v>
                </c:pt>
                <c:pt idx="449">
                  <c:v>46192</c:v>
                </c:pt>
                <c:pt idx="450">
                  <c:v>46195</c:v>
                </c:pt>
                <c:pt idx="451">
                  <c:v>46196</c:v>
                </c:pt>
                <c:pt idx="452">
                  <c:v>46197</c:v>
                </c:pt>
                <c:pt idx="453">
                  <c:v>46198</c:v>
                </c:pt>
                <c:pt idx="454">
                  <c:v>46199</c:v>
                </c:pt>
                <c:pt idx="455">
                  <c:v>46202</c:v>
                </c:pt>
                <c:pt idx="456">
                  <c:v>46203</c:v>
                </c:pt>
                <c:pt idx="457">
                  <c:v>46204</c:v>
                </c:pt>
                <c:pt idx="458">
                  <c:v>46205</c:v>
                </c:pt>
                <c:pt idx="459">
                  <c:v>46206</c:v>
                </c:pt>
                <c:pt idx="460">
                  <c:v>46209</c:v>
                </c:pt>
                <c:pt idx="461">
                  <c:v>46210</c:v>
                </c:pt>
                <c:pt idx="462">
                  <c:v>46211</c:v>
                </c:pt>
                <c:pt idx="463">
                  <c:v>46212</c:v>
                </c:pt>
                <c:pt idx="464">
                  <c:v>46213</c:v>
                </c:pt>
                <c:pt idx="465">
                  <c:v>46216</c:v>
                </c:pt>
                <c:pt idx="466">
                  <c:v>46217</c:v>
                </c:pt>
                <c:pt idx="467">
                  <c:v>46219</c:v>
                </c:pt>
                <c:pt idx="468">
                  <c:v>46220</c:v>
                </c:pt>
                <c:pt idx="469">
                  <c:v>46223</c:v>
                </c:pt>
                <c:pt idx="470">
                  <c:v>46224</c:v>
                </c:pt>
                <c:pt idx="471">
                  <c:v>46225</c:v>
                </c:pt>
                <c:pt idx="472">
                  <c:v>46226</c:v>
                </c:pt>
                <c:pt idx="473">
                  <c:v>46227</c:v>
                </c:pt>
                <c:pt idx="474">
                  <c:v>46230</c:v>
                </c:pt>
                <c:pt idx="475">
                  <c:v>46231</c:v>
                </c:pt>
                <c:pt idx="476">
                  <c:v>46232</c:v>
                </c:pt>
                <c:pt idx="477">
                  <c:v>46233</c:v>
                </c:pt>
                <c:pt idx="478">
                  <c:v>46234</c:v>
                </c:pt>
                <c:pt idx="479">
                  <c:v>46237</c:v>
                </c:pt>
                <c:pt idx="480">
                  <c:v>46238</c:v>
                </c:pt>
                <c:pt idx="481">
                  <c:v>46239</c:v>
                </c:pt>
                <c:pt idx="482">
                  <c:v>46240</c:v>
                </c:pt>
                <c:pt idx="483">
                  <c:v>46241</c:v>
                </c:pt>
                <c:pt idx="484">
                  <c:v>46244</c:v>
                </c:pt>
                <c:pt idx="485">
                  <c:v>46245</c:v>
                </c:pt>
                <c:pt idx="486">
                  <c:v>46246</c:v>
                </c:pt>
                <c:pt idx="487">
                  <c:v>46247</c:v>
                </c:pt>
                <c:pt idx="488">
                  <c:v>46248</c:v>
                </c:pt>
                <c:pt idx="489">
                  <c:v>46251</c:v>
                </c:pt>
                <c:pt idx="490">
                  <c:v>46252</c:v>
                </c:pt>
                <c:pt idx="491">
                  <c:v>46253</c:v>
                </c:pt>
                <c:pt idx="492">
                  <c:v>46254</c:v>
                </c:pt>
                <c:pt idx="493">
                  <c:v>46255</c:v>
                </c:pt>
                <c:pt idx="494">
                  <c:v>46258</c:v>
                </c:pt>
                <c:pt idx="495">
                  <c:v>46259</c:v>
                </c:pt>
                <c:pt idx="496">
                  <c:v>46260</c:v>
                </c:pt>
                <c:pt idx="497">
                  <c:v>46261</c:v>
                </c:pt>
                <c:pt idx="498">
                  <c:v>46262</c:v>
                </c:pt>
                <c:pt idx="499">
                  <c:v>46265</c:v>
                </c:pt>
                <c:pt idx="500">
                  <c:v>46266</c:v>
                </c:pt>
                <c:pt idx="501">
                  <c:v>46267</c:v>
                </c:pt>
                <c:pt idx="502">
                  <c:v>46268</c:v>
                </c:pt>
                <c:pt idx="503">
                  <c:v>46269</c:v>
                </c:pt>
                <c:pt idx="504">
                  <c:v>46272</c:v>
                </c:pt>
                <c:pt idx="505">
                  <c:v>46273</c:v>
                </c:pt>
                <c:pt idx="506">
                  <c:v>46274</c:v>
                </c:pt>
                <c:pt idx="507">
                  <c:v>46275</c:v>
                </c:pt>
                <c:pt idx="508">
                  <c:v>46276</c:v>
                </c:pt>
                <c:pt idx="509">
                  <c:v>46279</c:v>
                </c:pt>
                <c:pt idx="510">
                  <c:v>46280</c:v>
                </c:pt>
                <c:pt idx="511">
                  <c:v>46281</c:v>
                </c:pt>
                <c:pt idx="512">
                  <c:v>46282</c:v>
                </c:pt>
                <c:pt idx="513">
                  <c:v>46283</c:v>
                </c:pt>
                <c:pt idx="514">
                  <c:v>46286</c:v>
                </c:pt>
                <c:pt idx="515">
                  <c:v>46287</c:v>
                </c:pt>
                <c:pt idx="516">
                  <c:v>46288</c:v>
                </c:pt>
                <c:pt idx="517">
                  <c:v>46289</c:v>
                </c:pt>
                <c:pt idx="518">
                  <c:v>46290</c:v>
                </c:pt>
                <c:pt idx="519">
                  <c:v>46293</c:v>
                </c:pt>
                <c:pt idx="520">
                  <c:v>46294</c:v>
                </c:pt>
                <c:pt idx="521">
                  <c:v>46295</c:v>
                </c:pt>
              </c:numCache>
            </c:numRef>
          </c:cat>
          <c:val>
            <c:numRef>
              <c:f>'PAY ENDEKS'!$AE$9299:$AE$9821</c:f>
              <c:numCache>
                <c:formatCode>#,##0</c:formatCode>
                <c:ptCount val="522"/>
                <c:pt idx="0">
                  <c:v>119.70044873923</c:v>
                </c:pt>
                <c:pt idx="1">
                  <c:v>121.34952243414</c:v>
                </c:pt>
                <c:pt idx="2">
                  <c:v>120.57768870052001</c:v>
                </c:pt>
                <c:pt idx="3">
                  <c:v>108.01365719724001</c:v>
                </c:pt>
                <c:pt idx="4">
                  <c:v>112.57750414096</c:v>
                </c:pt>
                <c:pt idx="5">
                  <c:v>110.4526004427</c:v>
                </c:pt>
                <c:pt idx="6">
                  <c:v>99.110685953349901</c:v>
                </c:pt>
                <c:pt idx="7">
                  <c:v>113.33863484588001</c:v>
                </c:pt>
                <c:pt idx="8">
                  <c:v>114.14282517205</c:v>
                </c:pt>
                <c:pt idx="9">
                  <c:v>125.42283589925</c:v>
                </c:pt>
                <c:pt idx="10">
                  <c:v>117.59829169631</c:v>
                </c:pt>
                <c:pt idx="11">
                  <c:v>100.39715916136001</c:v>
                </c:pt>
                <c:pt idx="12">
                  <c:v>106.73772116961</c:v>
                </c:pt>
                <c:pt idx="13">
                  <c:v>95.482844086240007</c:v>
                </c:pt>
                <c:pt idx="14">
                  <c:v>120.58834933489</c:v>
                </c:pt>
                <c:pt idx="15">
                  <c:v>117.89108519558</c:v>
                </c:pt>
                <c:pt idx="16">
                  <c:v>104.18516085713</c:v>
                </c:pt>
                <c:pt idx="17">
                  <c:v>135.92271321116999</c:v>
                </c:pt>
                <c:pt idx="18">
                  <c:v>123.46097907163001</c:v>
                </c:pt>
                <c:pt idx="19">
                  <c:v>120.51589411356001</c:v>
                </c:pt>
                <c:pt idx="20">
                  <c:v>97.463075997820013</c:v>
                </c:pt>
                <c:pt idx="21">
                  <c:v>102.57446009502002</c:v>
                </c:pt>
                <c:pt idx="22">
                  <c:v>129.65577767597998</c:v>
                </c:pt>
                <c:pt idx="23">
                  <c:v>110.79360553541001</c:v>
                </c:pt>
                <c:pt idx="24">
                  <c:v>107.07858579372001</c:v>
                </c:pt>
                <c:pt idx="25">
                  <c:v>101.40054064466999</c:v>
                </c:pt>
                <c:pt idx="26">
                  <c:v>91.894280225670116</c:v>
                </c:pt>
                <c:pt idx="27">
                  <c:v>108.10362199814999</c:v>
                </c:pt>
                <c:pt idx="28">
                  <c:v>95.533990123790105</c:v>
                </c:pt>
                <c:pt idx="29">
                  <c:v>89.869215637259998</c:v>
                </c:pt>
                <c:pt idx="30">
                  <c:v>98.626642244480095</c:v>
                </c:pt>
                <c:pt idx="31">
                  <c:v>91.649223993150102</c:v>
                </c:pt>
                <c:pt idx="32">
                  <c:v>106.38988660486001</c:v>
                </c:pt>
                <c:pt idx="33">
                  <c:v>94.550054509790101</c:v>
                </c:pt>
                <c:pt idx="34">
                  <c:v>104.67652253199</c:v>
                </c:pt>
                <c:pt idx="35">
                  <c:v>97.785445484009998</c:v>
                </c:pt>
                <c:pt idx="36">
                  <c:v>82.813206829679999</c:v>
                </c:pt>
                <c:pt idx="37">
                  <c:v>108.80501038036</c:v>
                </c:pt>
                <c:pt idx="38">
                  <c:v>106.49011076288001</c:v>
                </c:pt>
                <c:pt idx="39">
                  <c:v>84.869096183800011</c:v>
                </c:pt>
                <c:pt idx="40">
                  <c:v>83.767987545560004</c:v>
                </c:pt>
                <c:pt idx="41">
                  <c:v>36.883571268209998</c:v>
                </c:pt>
                <c:pt idx="42">
                  <c:v>97.455154097760101</c:v>
                </c:pt>
                <c:pt idx="43">
                  <c:v>93.281681668080097</c:v>
                </c:pt>
                <c:pt idx="44">
                  <c:v>101.52212702682</c:v>
                </c:pt>
                <c:pt idx="45">
                  <c:v>92.032525998770097</c:v>
                </c:pt>
                <c:pt idx="46">
                  <c:v>87.973407855640005</c:v>
                </c:pt>
                <c:pt idx="47">
                  <c:v>120.86631062685001</c:v>
                </c:pt>
                <c:pt idx="48">
                  <c:v>102.42761190947</c:v>
                </c:pt>
                <c:pt idx="49">
                  <c:v>127.26754055025</c:v>
                </c:pt>
                <c:pt idx="50">
                  <c:v>124.95163022004</c:v>
                </c:pt>
                <c:pt idx="51">
                  <c:v>113.00109474364</c:v>
                </c:pt>
                <c:pt idx="52">
                  <c:v>137.49719193404002</c:v>
                </c:pt>
                <c:pt idx="53">
                  <c:v>117.40521543153</c:v>
                </c:pt>
                <c:pt idx="54">
                  <c:v>112.44531414386999</c:v>
                </c:pt>
                <c:pt idx="55">
                  <c:v>107.77025974119</c:v>
                </c:pt>
                <c:pt idx="56">
                  <c:v>121.10989738312</c:v>
                </c:pt>
                <c:pt idx="57">
                  <c:v>111.13158999613999</c:v>
                </c:pt>
                <c:pt idx="58">
                  <c:v>131.36776051890001</c:v>
                </c:pt>
                <c:pt idx="59">
                  <c:v>150.37010397684</c:v>
                </c:pt>
                <c:pt idx="60">
                  <c:v>158.51385436908998</c:v>
                </c:pt>
                <c:pt idx="61">
                  <c:v>124.55133924246</c:v>
                </c:pt>
                <c:pt idx="62">
                  <c:v>130.02349758072</c:v>
                </c:pt>
                <c:pt idx="63">
                  <c:v>114.85015269147002</c:v>
                </c:pt>
                <c:pt idx="64">
                  <c:v>144.93831825335999</c:v>
                </c:pt>
                <c:pt idx="65">
                  <c:v>110.81536832573001</c:v>
                </c:pt>
                <c:pt idx="66">
                  <c:v>144.89501694058998</c:v>
                </c:pt>
                <c:pt idx="67">
                  <c:v>138.33539962022002</c:v>
                </c:pt>
                <c:pt idx="68">
                  <c:v>118.79394878992998</c:v>
                </c:pt>
                <c:pt idx="69">
                  <c:v>142.51007812754</c:v>
                </c:pt>
                <c:pt idx="70">
                  <c:v>160.72363732047</c:v>
                </c:pt>
                <c:pt idx="71">
                  <c:v>146.46488275393</c:v>
                </c:pt>
                <c:pt idx="72">
                  <c:v>134.83309105257001</c:v>
                </c:pt>
                <c:pt idx="73">
                  <c:v>117.5722393906</c:v>
                </c:pt>
                <c:pt idx="74">
                  <c:v>114.0060585815</c:v>
                </c:pt>
                <c:pt idx="75">
                  <c:v>107.72443559638999</c:v>
                </c:pt>
                <c:pt idx="76">
                  <c:v>115.52075120316</c:v>
                </c:pt>
                <c:pt idx="77">
                  <c:v>114.84333754696</c:v>
                </c:pt>
                <c:pt idx="78">
                  <c:v>100.85084093817001</c:v>
                </c:pt>
                <c:pt idx="79">
                  <c:v>106.24129830877999</c:v>
                </c:pt>
                <c:pt idx="80">
                  <c:v>98.029547052640098</c:v>
                </c:pt>
                <c:pt idx="81">
                  <c:v>87.009027635439992</c:v>
                </c:pt>
                <c:pt idx="82">
                  <c:v>83.220493917429991</c:v>
                </c:pt>
                <c:pt idx="83">
                  <c:v>124.16861856176</c:v>
                </c:pt>
                <c:pt idx="84">
                  <c:v>107.93214543969999</c:v>
                </c:pt>
                <c:pt idx="85">
                  <c:v>94.010524297649994</c:v>
                </c:pt>
                <c:pt idx="86">
                  <c:v>121.46443994271</c:v>
                </c:pt>
                <c:pt idx="87">
                  <c:v>139.09737971073002</c:v>
                </c:pt>
                <c:pt idx="88">
                  <c:v>151.19200038581002</c:v>
                </c:pt>
                <c:pt idx="89">
                  <c:v>140.18833652721</c:v>
                </c:pt>
                <c:pt idx="90">
                  <c:v>131.68066123942</c:v>
                </c:pt>
                <c:pt idx="91">
                  <c:v>130.61679509602001</c:v>
                </c:pt>
                <c:pt idx="92">
                  <c:v>126.5065114331</c:v>
                </c:pt>
                <c:pt idx="93">
                  <c:v>129.50130691561</c:v>
                </c:pt>
                <c:pt idx="94">
                  <c:v>127.64039244814001</c:v>
                </c:pt>
                <c:pt idx="95">
                  <c:v>129.69189109991001</c:v>
                </c:pt>
                <c:pt idx="96">
                  <c:v>122.07881610075</c:v>
                </c:pt>
                <c:pt idx="97">
                  <c:v>129.25799452422001</c:v>
                </c:pt>
                <c:pt idx="98">
                  <c:v>127.45127094357001</c:v>
                </c:pt>
                <c:pt idx="99">
                  <c:v>130.92141872404</c:v>
                </c:pt>
                <c:pt idx="100">
                  <c:v>129.88038901997999</c:v>
                </c:pt>
                <c:pt idx="101">
                  <c:v>121.40472906032001</c:v>
                </c:pt>
                <c:pt idx="102">
                  <c:v>146.05520713798998</c:v>
                </c:pt>
                <c:pt idx="103">
                  <c:v>114.99721380683999</c:v>
                </c:pt>
                <c:pt idx="104">
                  <c:v>122.93857600462999</c:v>
                </c:pt>
                <c:pt idx="105">
                  <c:v>139.08195819545003</c:v>
                </c:pt>
                <c:pt idx="106">
                  <c:v>130.10671125639999</c:v>
                </c:pt>
                <c:pt idx="107">
                  <c:v>116.12012096914999</c:v>
                </c:pt>
                <c:pt idx="108">
                  <c:v>119.17798020653001</c:v>
                </c:pt>
                <c:pt idx="109">
                  <c:v>135.47547554833</c:v>
                </c:pt>
                <c:pt idx="110">
                  <c:v>128.82966105665</c:v>
                </c:pt>
                <c:pt idx="111">
                  <c:v>133.68184500707002</c:v>
                </c:pt>
                <c:pt idx="112">
                  <c:v>121.48686891055002</c:v>
                </c:pt>
                <c:pt idx="113">
                  <c:v>129.29577600977001</c:v>
                </c:pt>
                <c:pt idx="114">
                  <c:v>110.07467016961999</c:v>
                </c:pt>
                <c:pt idx="115">
                  <c:v>114.78779355544</c:v>
                </c:pt>
                <c:pt idx="116">
                  <c:v>136.37284215416</c:v>
                </c:pt>
                <c:pt idx="117">
                  <c:v>134.80604724158999</c:v>
                </c:pt>
                <c:pt idx="118">
                  <c:v>117.50626441061</c:v>
                </c:pt>
                <c:pt idx="119">
                  <c:v>107.49561134616</c:v>
                </c:pt>
                <c:pt idx="120">
                  <c:v>138.51432194089003</c:v>
                </c:pt>
                <c:pt idx="121">
                  <c:v>151.36667118673998</c:v>
                </c:pt>
                <c:pt idx="122">
                  <c:v>137.97968824348001</c:v>
                </c:pt>
                <c:pt idx="123">
                  <c:v>141.55747552432001</c:v>
                </c:pt>
                <c:pt idx="124">
                  <c:v>100.36580526921</c:v>
                </c:pt>
                <c:pt idx="125">
                  <c:v>112.03968994475001</c:v>
                </c:pt>
                <c:pt idx="126">
                  <c:v>122.61702604227001</c:v>
                </c:pt>
                <c:pt idx="127">
                  <c:v>140.88050041996999</c:v>
                </c:pt>
                <c:pt idx="128">
                  <c:v>145.70208125241999</c:v>
                </c:pt>
                <c:pt idx="129">
                  <c:v>187.92363647511999</c:v>
                </c:pt>
                <c:pt idx="130">
                  <c:v>137.75361608174998</c:v>
                </c:pt>
                <c:pt idx="131">
                  <c:v>183.99125156912999</c:v>
                </c:pt>
                <c:pt idx="132">
                  <c:v>190.43836165959002</c:v>
                </c:pt>
                <c:pt idx="133">
                  <c:v>176.98763504892003</c:v>
                </c:pt>
                <c:pt idx="134">
                  <c:v>160.41303625241</c:v>
                </c:pt>
                <c:pt idx="135">
                  <c:v>173.58877159636</c:v>
                </c:pt>
                <c:pt idx="136">
                  <c:v>192.03862952253002</c:v>
                </c:pt>
                <c:pt idx="137">
                  <c:v>180.43171680672</c:v>
                </c:pt>
                <c:pt idx="138">
                  <c:v>168.99618561494</c:v>
                </c:pt>
                <c:pt idx="139">
                  <c:v>174.28147667574999</c:v>
                </c:pt>
                <c:pt idx="140">
                  <c:v>171.42075474820001</c:v>
                </c:pt>
                <c:pt idx="141">
                  <c:v>214.46929479012002</c:v>
                </c:pt>
                <c:pt idx="142">
                  <c:v>275.17942751061997</c:v>
                </c:pt>
                <c:pt idx="143">
                  <c:v>199.89311202343001</c:v>
                </c:pt>
                <c:pt idx="144">
                  <c:v>222.72019111407002</c:v>
                </c:pt>
                <c:pt idx="145">
                  <c:v>212.15262936210001</c:v>
                </c:pt>
                <c:pt idx="146">
                  <c:v>166.42519557635998</c:v>
                </c:pt>
                <c:pt idx="147">
                  <c:v>151.83282298239001</c:v>
                </c:pt>
                <c:pt idx="148">
                  <c:v>138.31112695958001</c:v>
                </c:pt>
                <c:pt idx="149">
                  <c:v>125.39357214211999</c:v>
                </c:pt>
                <c:pt idx="150">
                  <c:v>126.66916437757001</c:v>
                </c:pt>
                <c:pt idx="151">
                  <c:v>130.52960038622999</c:v>
                </c:pt>
                <c:pt idx="152">
                  <c:v>174.53721611389003</c:v>
                </c:pt>
                <c:pt idx="153">
                  <c:v>131.86374596025001</c:v>
                </c:pt>
                <c:pt idx="154">
                  <c:v>144.81805194908</c:v>
                </c:pt>
                <c:pt idx="155">
                  <c:v>141.47844493624999</c:v>
                </c:pt>
                <c:pt idx="156">
                  <c:v>137.47560004154002</c:v>
                </c:pt>
                <c:pt idx="157">
                  <c:v>128.1641551772</c:v>
                </c:pt>
                <c:pt idx="158">
                  <c:v>139.64498384432</c:v>
                </c:pt>
                <c:pt idx="159">
                  <c:v>139.16046012983</c:v>
                </c:pt>
                <c:pt idx="160">
                  <c:v>174.74694398862999</c:v>
                </c:pt>
                <c:pt idx="161">
                  <c:v>119.22477240401</c:v>
                </c:pt>
                <c:pt idx="162">
                  <c:v>146.2497613891</c:v>
                </c:pt>
                <c:pt idx="163">
                  <c:v>122.63719461800999</c:v>
                </c:pt>
                <c:pt idx="164">
                  <c:v>141.58680453553998</c:v>
                </c:pt>
                <c:pt idx="165">
                  <c:v>128.70351491457001</c:v>
                </c:pt>
                <c:pt idx="166">
                  <c:v>136.00594404829999</c:v>
                </c:pt>
                <c:pt idx="167">
                  <c:v>128.18957965877001</c:v>
                </c:pt>
                <c:pt idx="168">
                  <c:v>145.21875089178999</c:v>
                </c:pt>
                <c:pt idx="169">
                  <c:v>116.58303086935999</c:v>
                </c:pt>
                <c:pt idx="170">
                  <c:v>124.96322446744999</c:v>
                </c:pt>
                <c:pt idx="171">
                  <c:v>134.7895991398</c:v>
                </c:pt>
                <c:pt idx="172">
                  <c:v>140.41538809484999</c:v>
                </c:pt>
                <c:pt idx="173">
                  <c:v>144.72040020494001</c:v>
                </c:pt>
                <c:pt idx="174">
                  <c:v>159.79991026833</c:v>
                </c:pt>
                <c:pt idx="175">
                  <c:v>179.24035536193998</c:v>
                </c:pt>
                <c:pt idx="176">
                  <c:v>168.85169837618</c:v>
                </c:pt>
                <c:pt idx="177">
                  <c:v>162.88342987173002</c:v>
                </c:pt>
                <c:pt idx="178">
                  <c:v>133.99909188339998</c:v>
                </c:pt>
                <c:pt idx="179">
                  <c:v>153.33147508847</c:v>
                </c:pt>
                <c:pt idx="180">
                  <c:v>147.85088883417998</c:v>
                </c:pt>
                <c:pt idx="181">
                  <c:v>128.49342408089998</c:v>
                </c:pt>
                <c:pt idx="182">
                  <c:v>151.86098067737998</c:v>
                </c:pt>
                <c:pt idx="183">
                  <c:v>138.83793817749</c:v>
                </c:pt>
                <c:pt idx="184">
                  <c:v>116.46762958017999</c:v>
                </c:pt>
                <c:pt idx="185">
                  <c:v>117.07231121228999</c:v>
                </c:pt>
                <c:pt idx="186">
                  <c:v>105.84542475057</c:v>
                </c:pt>
                <c:pt idx="187">
                  <c:v>111.68740144619998</c:v>
                </c:pt>
                <c:pt idx="188">
                  <c:v>130.87069670013</c:v>
                </c:pt>
                <c:pt idx="189">
                  <c:v>110.67793241528</c:v>
                </c:pt>
                <c:pt idx="190">
                  <c:v>131.97550119800002</c:v>
                </c:pt>
                <c:pt idx="191">
                  <c:v>116.12103407714999</c:v>
                </c:pt>
                <c:pt idx="192">
                  <c:v>50.155471088559999</c:v>
                </c:pt>
                <c:pt idx="193">
                  <c:v>146.63555819635999</c:v>
                </c:pt>
                <c:pt idx="194">
                  <c:v>143.74717518853001</c:v>
                </c:pt>
                <c:pt idx="195">
                  <c:v>140.01436556049001</c:v>
                </c:pt>
                <c:pt idx="196">
                  <c:v>151.79401881219002</c:v>
                </c:pt>
                <c:pt idx="197">
                  <c:v>135.33473108841002</c:v>
                </c:pt>
                <c:pt idx="198">
                  <c:v>130.33665057440999</c:v>
                </c:pt>
                <c:pt idx="199">
                  <c:v>130.80019978307001</c:v>
                </c:pt>
                <c:pt idx="200">
                  <c:v>131.96851944837002</c:v>
                </c:pt>
                <c:pt idx="201">
                  <c:v>123.90268705938999</c:v>
                </c:pt>
                <c:pt idx="202">
                  <c:v>117.19008008057999</c:v>
                </c:pt>
                <c:pt idx="203">
                  <c:v>176.32740334194</c:v>
                </c:pt>
                <c:pt idx="204">
                  <c:v>131.1537917613</c:v>
                </c:pt>
                <c:pt idx="205">
                  <c:v>116.02788045761</c:v>
                </c:pt>
                <c:pt idx="206">
                  <c:v>132.24867421567001</c:v>
                </c:pt>
                <c:pt idx="207">
                  <c:v>220.98365432151996</c:v>
                </c:pt>
                <c:pt idx="208">
                  <c:v>184.28713735315</c:v>
                </c:pt>
                <c:pt idx="209">
                  <c:v>196.82303047332002</c:v>
                </c:pt>
                <c:pt idx="210">
                  <c:v>168.05341407105999</c:v>
                </c:pt>
                <c:pt idx="211">
                  <c:v>127.02869756286</c:v>
                </c:pt>
                <c:pt idx="212">
                  <c:v>128.94124891582001</c:v>
                </c:pt>
                <c:pt idx="213">
                  <c:v>143.64579626629001</c:v>
                </c:pt>
                <c:pt idx="214">
                  <c:v>146.55150430804997</c:v>
                </c:pt>
                <c:pt idx="215">
                  <c:v>166.85641271392001</c:v>
                </c:pt>
                <c:pt idx="216">
                  <c:v>161.96627768129997</c:v>
                </c:pt>
                <c:pt idx="217">
                  <c:v>134.28177498481</c:v>
                </c:pt>
                <c:pt idx="218">
                  <c:v>179.61195557354998</c:v>
                </c:pt>
                <c:pt idx="219">
                  <c:v>161.47450587726999</c:v>
                </c:pt>
                <c:pt idx="220">
                  <c:v>148.05804545153001</c:v>
                </c:pt>
                <c:pt idx="221">
                  <c:v>172.36029836667998</c:v>
                </c:pt>
                <c:pt idx="222">
                  <c:v>182.98582657150999</c:v>
                </c:pt>
                <c:pt idx="223">
                  <c:v>160.37027415194001</c:v>
                </c:pt>
                <c:pt idx="224">
                  <c:v>197.52848159497</c:v>
                </c:pt>
                <c:pt idx="225">
                  <c:v>143.55258385197001</c:v>
                </c:pt>
                <c:pt idx="226">
                  <c:v>137.91588163992998</c:v>
                </c:pt>
                <c:pt idx="227">
                  <c:v>148.25417650746999</c:v>
                </c:pt>
                <c:pt idx="228">
                  <c:v>177.52106311273999</c:v>
                </c:pt>
                <c:pt idx="229">
                  <c:v>172.65500687910998</c:v>
                </c:pt>
                <c:pt idx="230">
                  <c:v>171.20189188735</c:v>
                </c:pt>
                <c:pt idx="231">
                  <c:v>183.43168455615</c:v>
                </c:pt>
                <c:pt idx="232">
                  <c:v>167.44393609232</c:v>
                </c:pt>
                <c:pt idx="233">
                  <c:v>197.31147087772999</c:v>
                </c:pt>
                <c:pt idx="234">
                  <c:v>194.46734557432001</c:v>
                </c:pt>
                <c:pt idx="235">
                  <c:v>168.71169349448002</c:v>
                </c:pt>
                <c:pt idx="236">
                  <c:v>168.80684063766</c:v>
                </c:pt>
                <c:pt idx="237">
                  <c:v>170.21841074617498</c:v>
                </c:pt>
                <c:pt idx="238">
                  <c:v>166.16884542489004</c:v>
                </c:pt>
                <c:pt idx="239">
                  <c:v>170.41208632631</c:v>
                </c:pt>
                <c:pt idx="240">
                  <c:v>165.38792313489</c:v>
                </c:pt>
                <c:pt idx="241">
                  <c:v>196.12969907134001</c:v>
                </c:pt>
                <c:pt idx="242">
                  <c:v>219.79288575044001</c:v>
                </c:pt>
                <c:pt idx="243">
                  <c:v>220.74749176487001</c:v>
                </c:pt>
                <c:pt idx="244">
                  <c:v>220.13737683885</c:v>
                </c:pt>
                <c:pt idx="245">
                  <c:v>226.00741954622001</c:v>
                </c:pt>
                <c:pt idx="246">
                  <c:v>224.18099883123</c:v>
                </c:pt>
                <c:pt idx="247">
                  <c:v>264.21604517380996</c:v>
                </c:pt>
                <c:pt idx="248">
                  <c:v>222.38915701844999</c:v>
                </c:pt>
                <c:pt idx="249">
                  <c:v>183.62506103243001</c:v>
                </c:pt>
                <c:pt idx="250">
                  <c:v>191.12883514864001</c:v>
                </c:pt>
                <c:pt idx="251">
                  <c:v>185.29889501009001</c:v>
                </c:pt>
                <c:pt idx="252">
                  <c:v>302.88098958245001</c:v>
                </c:pt>
                <c:pt idx="253">
                  <c:v>225.62069225611</c:v>
                </c:pt>
                <c:pt idx="254">
                  <c:v>212.21526118074499</c:v>
                </c:pt>
                <c:pt idx="255">
                  <c:v>228.96319002523001</c:v>
                </c:pt>
                <c:pt idx="256">
                  <c:v>164.2076385995</c:v>
                </c:pt>
                <c:pt idx="257">
                  <c:v>189.73724592159999</c:v>
                </c:pt>
                <c:pt idx="258">
                  <c:v>168.66529465766001</c:v>
                </c:pt>
                <c:pt idx="259">
                  <c:v>223.10529537767999</c:v>
                </c:pt>
                <c:pt idx="260">
                  <c:v>157.33165905682998</c:v>
                </c:pt>
                <c:pt idx="261">
                  <c:v>269.75291282542997</c:v>
                </c:pt>
                <c:pt idx="262">
                  <c:v>238.64148874603001</c:v>
                </c:pt>
                <c:pt idx="263">
                  <c:v>216.623555696605</c:v>
                </c:pt>
                <c:pt idx="264">
                  <c:v>234.03971067051</c:v>
                </c:pt>
                <c:pt idx="265">
                  <c:v>255.95748020963001</c:v>
                </c:pt>
                <c:pt idx="266">
                  <c:v>251.02338545757999</c:v>
                </c:pt>
                <c:pt idx="267">
                  <c:v>227.53791094088001</c:v>
                </c:pt>
                <c:pt idx="268">
                  <c:v>243.32354125039001</c:v>
                </c:pt>
                <c:pt idx="269">
                  <c:v>195.03812335020999</c:v>
                </c:pt>
                <c:pt idx="270">
                  <c:v>210.39008703251997</c:v>
                </c:pt>
                <c:pt idx="271">
                  <c:v>195.36155802261999</c:v>
                </c:pt>
                <c:pt idx="272">
                  <c:v>199.03298379858998</c:v>
                </c:pt>
                <c:pt idx="273">
                  <c:v>228.96487171231001</c:v>
                </c:pt>
                <c:pt idx="274">
                  <c:v>189.60452174401999</c:v>
                </c:pt>
                <c:pt idx="275">
                  <c:v>184.24031043257</c:v>
                </c:pt>
                <c:pt idx="276">
                  <c:v>176.92063663160999</c:v>
                </c:pt>
                <c:pt idx="277">
                  <c:v>172.28243112224001</c:v>
                </c:pt>
                <c:pt idx="278">
                  <c:v>200.64914449075002</c:v>
                </c:pt>
                <c:pt idx="279">
                  <c:v>190.13246708003001</c:v>
                </c:pt>
                <c:pt idx="280">
                  <c:v>171.84614186242001</c:v>
                </c:pt>
                <c:pt idx="281">
                  <c:v>168.48816361098997</c:v>
                </c:pt>
                <c:pt idx="282">
                  <c:v>175.57825268306001</c:v>
                </c:pt>
                <c:pt idx="283">
                  <c:v>202.03756110601003</c:v>
                </c:pt>
                <c:pt idx="284">
                  <c:v>196.25081908317</c:v>
                </c:pt>
                <c:pt idx="285">
                  <c:v>190.73329743677999</c:v>
                </c:pt>
                <c:pt idx="286">
                  <c:v>203.76359296936999</c:v>
                </c:pt>
                <c:pt idx="287">
                  <c:v>177.12624042729001</c:v>
                </c:pt>
                <c:pt idx="288">
                  <c:v>189.10023137273001</c:v>
                </c:pt>
                <c:pt idx="289">
                  <c:v>211.94009078112001</c:v>
                </c:pt>
                <c:pt idx="290">
                  <c:v>335.93458573943997</c:v>
                </c:pt>
                <c:pt idx="291">
                  <c:v>183.88851598041001</c:v>
                </c:pt>
                <c:pt idx="292">
                  <c:v>78.752732702669988</c:v>
                </c:pt>
                <c:pt idx="293">
                  <c:v>189.58034012237999</c:v>
                </c:pt>
                <c:pt idx="294">
                  <c:v>218.76695628817998</c:v>
                </c:pt>
                <c:pt idx="295">
                  <c:v>237.92935147082997</c:v>
                </c:pt>
                <c:pt idx="296">
                  <c:v>224.25365101855999</c:v>
                </c:pt>
                <c:pt idx="297">
                  <c:v>229.22244063373998</c:v>
                </c:pt>
                <c:pt idx="298">
                  <c:v>235.33138693070001</c:v>
                </c:pt>
                <c:pt idx="299">
                  <c:v>208.67699244892</c:v>
                </c:pt>
                <c:pt idx="300">
                  <c:v>198.87941918989</c:v>
                </c:pt>
                <c:pt idx="301">
                  <c:v>246.82031548732002</c:v>
                </c:pt>
                <c:pt idx="302">
                  <c:v>178.54343866238</c:v>
                </c:pt>
                <c:pt idx="303">
                  <c:v>170.52552608055998</c:v>
                </c:pt>
                <c:pt idx="304">
                  <c:v>154.83387548315</c:v>
                </c:pt>
                <c:pt idx="305">
                  <c:v>195.58280414887</c:v>
                </c:pt>
                <c:pt idx="306">
                  <c:v>182.94338616173999</c:v>
                </c:pt>
                <c:pt idx="307">
                  <c:v>228.69489846317001</c:v>
                </c:pt>
                <c:pt idx="308">
                  <c:v>183.99599900356</c:v>
                </c:pt>
                <c:pt idx="309">
                  <c:v>170.25987121723003</c:v>
                </c:pt>
                <c:pt idx="310">
                  <c:v>199.81888422395002</c:v>
                </c:pt>
                <c:pt idx="311">
                  <c:v>249.90695979122</c:v>
                </c:pt>
                <c:pt idx="312">
                  <c:v>174.05806720477</c:v>
                </c:pt>
                <c:pt idx="313">
                  <c:v>166.30313271885998</c:v>
                </c:pt>
                <c:pt idx="314">
                  <c:v>163.91735446116999</c:v>
                </c:pt>
                <c:pt idx="315">
                  <c:v>188.51193425035999</c:v>
                </c:pt>
                <c:pt idx="316">
                  <c:v>203.41734180482999</c:v>
                </c:pt>
                <c:pt idx="317">
                  <c:v>245.67733107242003</c:v>
                </c:pt>
                <c:pt idx="318">
                  <c:v>187.46228149995002</c:v>
                </c:pt>
                <c:pt idx="319">
                  <c:v>190.39896479245002</c:v>
                </c:pt>
                <c:pt idx="320">
                  <c:v>212.50045886020999</c:v>
                </c:pt>
                <c:pt idx="321">
                  <c:v>184.83989065997</c:v>
                </c:pt>
                <c:pt idx="322">
                  <c:v>185.73569798902</c:v>
                </c:pt>
                <c:pt idx="323">
                  <c:v>187.80759076859999</c:v>
                </c:pt>
                <c:pt idx="324">
                  <c:v>164.77238551815</c:v>
                </c:pt>
                <c:pt idx="325">
                  <c:v>184.54594656623999</c:v>
                </c:pt>
                <c:pt idx="326">
                  <c:v>175.38984725008001</c:v>
                </c:pt>
                <c:pt idx="327">
                  <c:v>168.53133373725001</c:v>
                </c:pt>
                <c:pt idx="328">
                  <c:v>166.91017389906</c:v>
                </c:pt>
                <c:pt idx="329">
                  <c:v>171.69725488674001</c:v>
                </c:pt>
                <c:pt idx="330">
                  <c:v>200.96094978975</c:v>
                </c:pt>
                <c:pt idx="331">
                  <c:v>182.70894800760001</c:v>
                </c:pt>
                <c:pt idx="332">
                  <c:v>200.81666379311</c:v>
                </c:pt>
                <c:pt idx="333">
                  <c:v>105.60183367938001</c:v>
                </c:pt>
                <c:pt idx="334">
                  <c:v>180.93920716195998</c:v>
                </c:pt>
                <c:pt idx="335">
                  <c:v>195.90290030829999</c:v>
                </c:pt>
                <c:pt idx="336">
                  <c:v>205.05745321065999</c:v>
                </c:pt>
                <c:pt idx="337">
                  <c:v>170.91408740467003</c:v>
                </c:pt>
                <c:pt idx="338">
                  <c:v>170.82522776583497</c:v>
                </c:pt>
                <c:pt idx="339">
                  <c:v>212.46826049564999</c:v>
                </c:pt>
                <c:pt idx="340">
                  <c:v>240.44347944626</c:v>
                </c:pt>
                <c:pt idx="341">
                  <c:v>231.51634522178</c:v>
                </c:pt>
                <c:pt idx="342">
                  <c:v>212.69966412039003</c:v>
                </c:pt>
                <c:pt idx="343">
                  <c:v>215.3022454398</c:v>
                </c:pt>
                <c:pt idx="344">
                  <c:v>238.73467074487002</c:v>
                </c:pt>
                <c:pt idx="345">
                  <c:v>256.20539205704</c:v>
                </c:pt>
                <c:pt idx="346">
                  <c:v>249.04044285755</c:v>
                </c:pt>
                <c:pt idx="347">
                  <c:v>244.82600148538501</c:v>
                </c:pt>
                <c:pt idx="348">
                  <c:v>259.82599594060997</c:v>
                </c:pt>
                <c:pt idx="349">
                  <c:v>277.35676339949998</c:v>
                </c:pt>
                <c:pt idx="350">
                  <c:v>263.53907976959999</c:v>
                </c:pt>
                <c:pt idx="351">
                  <c:v>283.68319466840006</c:v>
                </c:pt>
                <c:pt idx="352">
                  <c:v>292.48240739323995</c:v>
                </c:pt>
                <c:pt idx="353">
                  <c:v>261.62005651489</c:v>
                </c:pt>
                <c:pt idx="354">
                  <c:v>266.22111083352002</c:v>
                </c:pt>
                <c:pt idx="355">
                  <c:v>271.41579530851999</c:v>
                </c:pt>
                <c:pt idx="356">
                  <c:v>324.93384344104999</c:v>
                </c:pt>
                <c:pt idx="357">
                  <c:v>389.98793602571004</c:v>
                </c:pt>
                <c:pt idx="358">
                  <c:v>315.26586024417003</c:v>
                </c:pt>
                <c:pt idx="359">
                  <c:v>308.86178994682001</c:v>
                </c:pt>
                <c:pt idx="360">
                  <c:v>329.33934820311998</c:v>
                </c:pt>
                <c:pt idx="361">
                  <c:v>284.91136097753002</c:v>
                </c:pt>
                <c:pt idx="362">
                  <c:v>270.33744014592997</c:v>
                </c:pt>
                <c:pt idx="363">
                  <c:v>231.39008013397</c:v>
                </c:pt>
                <c:pt idx="364">
                  <c:v>268.15441363885998</c:v>
                </c:pt>
                <c:pt idx="365">
                  <c:v>267.95510562633001</c:v>
                </c:pt>
                <c:pt idx="366">
                  <c:v>274.41716574490999</c:v>
                </c:pt>
                <c:pt idx="367">
                  <c:v>349.85562115728004</c:v>
                </c:pt>
                <c:pt idx="368">
                  <c:v>294.84856494763</c:v>
                </c:pt>
                <c:pt idx="369">
                  <c:v>290.12441040021002</c:v>
                </c:pt>
                <c:pt idx="370">
                  <c:v>396.49680839145003</c:v>
                </c:pt>
                <c:pt idx="371">
                  <c:v>308.92754958959006</c:v>
                </c:pt>
                <c:pt idx="372">
                  <c:v>240.53089417629002</c:v>
                </c:pt>
                <c:pt idx="373">
                  <c:v>259.17642765707001</c:v>
                </c:pt>
                <c:pt idx="374">
                  <c:v>244.11967745979001</c:v>
                </c:pt>
                <c:pt idx="375">
                  <c:v>261.02007055006999</c:v>
                </c:pt>
                <c:pt idx="376">
                  <c:v>248.27381930461999</c:v>
                </c:pt>
                <c:pt idx="377">
                  <c:v>302.59751152952003</c:v>
                </c:pt>
                <c:pt idx="378">
                  <c:v>259.59667220104996</c:v>
                </c:pt>
                <c:pt idx="379">
                  <c:v>227.70592371271999</c:v>
                </c:pt>
                <c:pt idx="380">
                  <c:v>228.56665086445</c:v>
                </c:pt>
                <c:pt idx="381">
                  <c:v>196.50879206206</c:v>
                </c:pt>
                <c:pt idx="382">
                  <c:v>210.08852900801998</c:v>
                </c:pt>
                <c:pt idx="383">
                  <c:v>229.84681560171001</c:v>
                </c:pt>
                <c:pt idx="384">
                  <c:v>246.13342557299998</c:v>
                </c:pt>
                <c:pt idx="385">
                  <c:v>212.92129967401002</c:v>
                </c:pt>
                <c:pt idx="386">
                  <c:v>249.28516953551002</c:v>
                </c:pt>
                <c:pt idx="387">
                  <c:v>220.39682227432002</c:v>
                </c:pt>
                <c:pt idx="388">
                  <c:v>179.70995267636999</c:v>
                </c:pt>
                <c:pt idx="389">
                  <c:v>203.12321412733999</c:v>
                </c:pt>
                <c:pt idx="390">
                  <c:v>211.69675852464999</c:v>
                </c:pt>
                <c:pt idx="391">
                  <c:v>106.40381678073</c:v>
                </c:pt>
                <c:pt idx="392">
                  <c:v>338.76035928633002</c:v>
                </c:pt>
                <c:pt idx="393">
                  <c:v>237.16633774670998</c:v>
                </c:pt>
                <c:pt idx="394">
                  <c:v>246.80033983634999</c:v>
                </c:pt>
                <c:pt idx="395">
                  <c:v>211.52159281804998</c:v>
                </c:pt>
                <c:pt idx="396">
                  <c:v>197.60025286036</c:v>
                </c:pt>
                <c:pt idx="397">
                  <c:v>184.11186400008998</c:v>
                </c:pt>
                <c:pt idx="398">
                  <c:v>218.70512015295003</c:v>
                </c:pt>
                <c:pt idx="399">
                  <c:v>229.05902977973003</c:v>
                </c:pt>
                <c:pt idx="400">
                  <c:v>223.51963161692998</c:v>
                </c:pt>
                <c:pt idx="401">
                  <c:v>184.08583067699999</c:v>
                </c:pt>
                <c:pt idx="402">
                  <c:v>217.76268533987999</c:v>
                </c:pt>
                <c:pt idx="403">
                  <c:v>248.25461451037998</c:v>
                </c:pt>
                <c:pt idx="404">
                  <c:v>348.33156389959004</c:v>
                </c:pt>
                <c:pt idx="405">
                  <c:v>273.32706819405001</c:v>
                </c:pt>
                <c:pt idx="406">
                  <c:v>278.32234503119003</c:v>
                </c:pt>
                <c:pt idx="407">
                  <c:v>302.11973755057898</c:v>
                </c:pt>
                <c:pt idx="408">
                  <c:v>321.70122911006996</c:v>
                </c:pt>
                <c:pt idx="409">
                  <c:v>258.29249144848995</c:v>
                </c:pt>
                <c:pt idx="410">
                  <c:v>278.30270441337001</c:v>
                </c:pt>
                <c:pt idx="411">
                  <c:v>395.90913361124001</c:v>
                </c:pt>
                <c:pt idx="412">
                  <c:v>308.90251286778999</c:v>
                </c:pt>
                <c:pt idx="413">
                  <c:v>285.30319051893997</c:v>
                </c:pt>
                <c:pt idx="414">
                  <c:v>271.66583579309503</c:v>
                </c:pt>
                <c:pt idx="415">
                  <c:v>254.53214795941</c:v>
                </c:pt>
                <c:pt idx="416">
                  <c:v>287.44299985977</c:v>
                </c:pt>
                <c:pt idx="417">
                  <c:v>269.63893145829002</c:v>
                </c:pt>
                <c:pt idx="418">
                  <c:v>278.14297463751001</c:v>
                </c:pt>
                <c:pt idx="419">
                  <c:v>292.0573750753</c:v>
                </c:pt>
                <c:pt idx="420">
                  <c:v>303.63706354510998</c:v>
                </c:pt>
                <c:pt idx="421">
                  <c:v>287.64229949360998</c:v>
                </c:pt>
                <c:pt idx="422">
                  <c:v>415.78409782757001</c:v>
                </c:pt>
                <c:pt idx="423">
                  <c:v>339.16610716039003</c:v>
                </c:pt>
                <c:pt idx="424">
                  <c:v>357.291705645989</c:v>
                </c:pt>
                <c:pt idx="425">
                  <c:v>369.00718796046004</c:v>
                </c:pt>
                <c:pt idx="426">
                  <c:v>353.13321799939001</c:v>
                </c:pt>
                <c:pt idx="427">
                  <c:v>330.01160732913002</c:v>
                </c:pt>
                <c:pt idx="428">
                  <c:v>278.40450612866999</c:v>
                </c:pt>
                <c:pt idx="429">
                  <c:v>264.35895175682998</c:v>
                </c:pt>
                <c:pt idx="430">
                  <c:v>259.16490620206002</c:v>
                </c:pt>
                <c:pt idx="431">
                  <c:v>261.50754960188999</c:v>
                </c:pt>
                <c:pt idx="432">
                  <c:v>251.0683738809</c:v>
                </c:pt>
                <c:pt idx="433">
                  <c:v>345.61206447546004</c:v>
                </c:pt>
                <c:pt idx="434">
                  <c:v>230.67137598017999</c:v>
                </c:pt>
                <c:pt idx="435">
                  <c:v>137.35948587660999</c:v>
                </c:pt>
                <c:pt idx="436">
                  <c:v>298.48874677685995</c:v>
                </c:pt>
                <c:pt idx="437">
                  <c:v>311.37633611409996</c:v>
                </c:pt>
                <c:pt idx="438">
                  <c:v>295.83019446782998</c:v>
                </c:pt>
                <c:pt idx="439">
                  <c:v>299.13187216007998</c:v>
                </c:pt>
                <c:pt idx="440">
                  <c:v>256.11955244570004</c:v>
                </c:pt>
                <c:pt idx="441">
                  <c:v>252.47303725333001</c:v>
                </c:pt>
                <c:pt idx="442">
                  <c:v>258.63358421562998</c:v>
                </c:pt>
                <c:pt idx="443">
                  <c:v>234.30042200570998</c:v>
                </c:pt>
                <c:pt idx="444">
                  <c:v>270.77034963101005</c:v>
                </c:pt>
                <c:pt idx="445">
                  <c:v>323.86738420496005</c:v>
                </c:pt>
                <c:pt idx="446">
                  <c:v>311.61927707070004</c:v>
                </c:pt>
                <c:pt idx="447">
                  <c:v>274.20503585088005</c:v>
                </c:pt>
                <c:pt idx="448">
                  <c:v>250.68032046368</c:v>
                </c:pt>
                <c:pt idx="449">
                  <c:v>274.31133959185996</c:v>
                </c:pt>
                <c:pt idx="450">
                  <c:v>275.81897793338999</c:v>
                </c:pt>
                <c:pt idx="451">
                  <c:v>223.84365247432999</c:v>
                </c:pt>
                <c:pt idx="452">
                  <c:v>215.80533874120999</c:v>
                </c:pt>
                <c:pt idx="453">
                  <c:v>210.43754209811999</c:v>
                </c:pt>
                <c:pt idx="454">
                  <c:v>253.43426264994</c:v>
                </c:pt>
                <c:pt idx="455">
                  <c:v>203.50181017265001</c:v>
                </c:pt>
                <c:pt idx="456">
                  <c:v>198.03952814949</c:v>
                </c:pt>
                <c:pt idx="457">
                  <c:v>255.46081496634</c:v>
                </c:pt>
                <c:pt idx="458">
                  <c:v>262.23665717403998</c:v>
                </c:pt>
                <c:pt idx="459">
                  <c:v>254.46453389598003</c:v>
                </c:pt>
                <c:pt idx="460">
                  <c:v>256.66694298980997</c:v>
                </c:pt>
                <c:pt idx="461">
                  <c:v>253.21315486229003</c:v>
                </c:pt>
                <c:pt idx="462">
                  <c:v>274.37191029178001</c:v>
                </c:pt>
                <c:pt idx="463">
                  <c:v>278.34388890308003</c:v>
                </c:pt>
                <c:pt idx="464">
                  <c:v>228.99809294630001</c:v>
                </c:pt>
                <c:pt idx="465">
                  <c:v>245.46241065053999</c:v>
                </c:pt>
                <c:pt idx="466">
                  <c:v>220.40570568660002</c:v>
                </c:pt>
                <c:pt idx="467">
                  <c:v>241.42551766573999</c:v>
                </c:pt>
                <c:pt idx="468">
                  <c:v>262.85383915491002</c:v>
                </c:pt>
                <c:pt idx="469">
                  <c:v>247.21866343545997</c:v>
                </c:pt>
                <c:pt idx="470">
                  <c:v>255.22849790592002</c:v>
                </c:pt>
                <c:pt idx="471">
                  <c:v>262.17152211929999</c:v>
                </c:pt>
                <c:pt idx="472">
                  <c:v>265.37017932014004</c:v>
                </c:pt>
                <c:pt idx="473">
                  <c:v>295.53994580215993</c:v>
                </c:pt>
                <c:pt idx="474">
                  <c:v>249.99881844443999</c:v>
                </c:pt>
                <c:pt idx="475">
                  <c:v>264.55303656912002</c:v>
                </c:pt>
                <c:pt idx="476">
                  <c:v>240.59862741858001</c:v>
                </c:pt>
                <c:pt idx="477">
                  <c:v>253.64452875576998</c:v>
                </c:pt>
                <c:pt idx="478">
                  <c:v>227.84319653764001</c:v>
                </c:pt>
                <c:pt idx="479">
                  <c:v>237.61815293953001</c:v>
                </c:pt>
                <c:pt idx="480">
                  <c:v>240.69328723275001</c:v>
                </c:pt>
                <c:pt idx="481">
                  <c:v>265.99220442647999</c:v>
                </c:pt>
                <c:pt idx="482">
                  <c:v>277.90304030326001</c:v>
                </c:pt>
                <c:pt idx="483">
                  <c:v>261.23600200093</c:v>
                </c:pt>
                <c:pt idx="484">
                  <c:v>271.77595159673007</c:v>
                </c:pt>
                <c:pt idx="485">
                  <c:v>265.33589107214004</c:v>
                </c:pt>
                <c:pt idx="486">
                  <c:v>261.67734738562001</c:v>
                </c:pt>
                <c:pt idx="487">
                  <c:v>336.02140387126002</c:v>
                </c:pt>
                <c:pt idx="488">
                  <c:v>267.15023443926998</c:v>
                </c:pt>
                <c:pt idx="489">
                  <c:v>265.84593963218998</c:v>
                </c:pt>
                <c:pt idx="490">
                  <c:v>247.78695112295</c:v>
                </c:pt>
                <c:pt idx="491">
                  <c:v>236.64230628852999</c:v>
                </c:pt>
                <c:pt idx="492">
                  <c:v>292.35736161203999</c:v>
                </c:pt>
                <c:pt idx="493">
                  <c:v>276.24734407899001</c:v>
                </c:pt>
                <c:pt idx="494">
                  <c:v>305.38065008708003</c:v>
                </c:pt>
                <c:pt idx="495">
                  <c:v>305.34212635659998</c:v>
                </c:pt>
                <c:pt idx="496">
                  <c:v>285.79578608402005</c:v>
                </c:pt>
                <c:pt idx="497">
                  <c:v>315.03729487460998</c:v>
                </c:pt>
                <c:pt idx="498">
                  <c:v>268.70520085552999</c:v>
                </c:pt>
                <c:pt idx="499">
                  <c:v>279.38123079795002</c:v>
                </c:pt>
                <c:pt idx="500">
                  <c:v>374.27035019813002</c:v>
                </c:pt>
                <c:pt idx="501">
                  <c:v>277.22960540042999</c:v>
                </c:pt>
                <c:pt idx="502">
                  <c:v>264.82215766914004</c:v>
                </c:pt>
                <c:pt idx="503">
                  <c:v>268.51343847139998</c:v>
                </c:pt>
                <c:pt idx="504">
                  <c:v>265.53340313819001</c:v>
                </c:pt>
                <c:pt idx="505">
                  <c:v>247.60559306673002</c:v>
                </c:pt>
                <c:pt idx="506">
                  <c:v>318.50960499817</c:v>
                </c:pt>
                <c:pt idx="507">
                  <c:v>412.27385585714507</c:v>
                </c:pt>
                <c:pt idx="508">
                  <c:v>312.38658239691</c:v>
                </c:pt>
                <c:pt idx="509">
                  <c:v>299.24960909074997</c:v>
                </c:pt>
                <c:pt idx="510">
                  <c:v>221.56252793649</c:v>
                </c:pt>
                <c:pt idx="511">
                  <c:v>242.19425613752</c:v>
                </c:pt>
                <c:pt idx="512">
                  <c:v>318.673516296</c:v>
                </c:pt>
                <c:pt idx="513">
                  <c:v>313.67368425925002</c:v>
                </c:pt>
                <c:pt idx="514">
                  <c:v>205.69791172370998</c:v>
                </c:pt>
                <c:pt idx="515">
                  <c:v>221.36713393485996</c:v>
                </c:pt>
                <c:pt idx="516">
                  <c:v>184.82854180110999</c:v>
                </c:pt>
                <c:pt idx="517">
                  <c:v>170.65242817704998</c:v>
                </c:pt>
                <c:pt idx="518">
                  <c:v>144.36005955488002</c:v>
                </c:pt>
                <c:pt idx="519">
                  <c:v>129.94320224969999</c:v>
                </c:pt>
                <c:pt idx="520">
                  <c:v>142.49698600513</c:v>
                </c:pt>
                <c:pt idx="521">
                  <c:v>136.09745980762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F0-43E9-9741-64301B88F7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28316688"/>
        <c:axId val="1928315056"/>
      </c:areaChart>
      <c:lineChart>
        <c:grouping val="standard"/>
        <c:varyColors val="0"/>
        <c:ser>
          <c:idx val="0"/>
          <c:order val="1"/>
          <c:tx>
            <c:strRef>
              <c:f>'PAY ENDEKS'!$C$6</c:f>
              <c:strCache>
                <c:ptCount val="1"/>
                <c:pt idx="0">
                  <c:v>BIST 100 </c:v>
                </c:pt>
              </c:strCache>
            </c:strRef>
          </c:tx>
          <c:spPr>
            <a:ln w="3492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'PAY ENDEKS'!$B$9299:$B$9821</c:f>
              <c:numCache>
                <c:formatCode>d\.mm\.yyyy</c:formatCode>
                <c:ptCount val="522"/>
                <c:pt idx="0">
                  <c:v>45537</c:v>
                </c:pt>
                <c:pt idx="1">
                  <c:v>45538</c:v>
                </c:pt>
                <c:pt idx="2">
                  <c:v>45539</c:v>
                </c:pt>
                <c:pt idx="3">
                  <c:v>45540</c:v>
                </c:pt>
                <c:pt idx="4">
                  <c:v>45541</c:v>
                </c:pt>
                <c:pt idx="5">
                  <c:v>45544</c:v>
                </c:pt>
                <c:pt idx="6">
                  <c:v>45545</c:v>
                </c:pt>
                <c:pt idx="7">
                  <c:v>45546</c:v>
                </c:pt>
                <c:pt idx="8">
                  <c:v>45547</c:v>
                </c:pt>
                <c:pt idx="9">
                  <c:v>45548</c:v>
                </c:pt>
                <c:pt idx="10">
                  <c:v>45551</c:v>
                </c:pt>
                <c:pt idx="11">
                  <c:v>45552</c:v>
                </c:pt>
                <c:pt idx="12">
                  <c:v>45553</c:v>
                </c:pt>
                <c:pt idx="13">
                  <c:v>45554</c:v>
                </c:pt>
                <c:pt idx="14">
                  <c:v>45555</c:v>
                </c:pt>
                <c:pt idx="15">
                  <c:v>45558</c:v>
                </c:pt>
                <c:pt idx="16">
                  <c:v>45559</c:v>
                </c:pt>
                <c:pt idx="17">
                  <c:v>45560</c:v>
                </c:pt>
                <c:pt idx="18">
                  <c:v>45561</c:v>
                </c:pt>
                <c:pt idx="19">
                  <c:v>45562</c:v>
                </c:pt>
                <c:pt idx="20">
                  <c:v>45565</c:v>
                </c:pt>
                <c:pt idx="21">
                  <c:v>45566</c:v>
                </c:pt>
                <c:pt idx="22">
                  <c:v>45567</c:v>
                </c:pt>
                <c:pt idx="23">
                  <c:v>45568</c:v>
                </c:pt>
                <c:pt idx="24">
                  <c:v>45569</c:v>
                </c:pt>
                <c:pt idx="25">
                  <c:v>45572</c:v>
                </c:pt>
                <c:pt idx="26">
                  <c:v>45573</c:v>
                </c:pt>
                <c:pt idx="27">
                  <c:v>45574</c:v>
                </c:pt>
                <c:pt idx="28">
                  <c:v>45575</c:v>
                </c:pt>
                <c:pt idx="29">
                  <c:v>45576</c:v>
                </c:pt>
                <c:pt idx="30">
                  <c:v>45579</c:v>
                </c:pt>
                <c:pt idx="31">
                  <c:v>45580</c:v>
                </c:pt>
                <c:pt idx="32">
                  <c:v>45581</c:v>
                </c:pt>
                <c:pt idx="33">
                  <c:v>45582</c:v>
                </c:pt>
                <c:pt idx="34">
                  <c:v>45583</c:v>
                </c:pt>
                <c:pt idx="35">
                  <c:v>45586</c:v>
                </c:pt>
                <c:pt idx="36">
                  <c:v>45587</c:v>
                </c:pt>
                <c:pt idx="37">
                  <c:v>45588</c:v>
                </c:pt>
                <c:pt idx="38">
                  <c:v>45589</c:v>
                </c:pt>
                <c:pt idx="39">
                  <c:v>45590</c:v>
                </c:pt>
                <c:pt idx="40">
                  <c:v>45593</c:v>
                </c:pt>
                <c:pt idx="41">
                  <c:v>45595</c:v>
                </c:pt>
                <c:pt idx="42">
                  <c:v>45596</c:v>
                </c:pt>
                <c:pt idx="43">
                  <c:v>45597</c:v>
                </c:pt>
                <c:pt idx="44">
                  <c:v>45600</c:v>
                </c:pt>
                <c:pt idx="45">
                  <c:v>45601</c:v>
                </c:pt>
                <c:pt idx="46">
                  <c:v>45602</c:v>
                </c:pt>
                <c:pt idx="47">
                  <c:v>45603</c:v>
                </c:pt>
                <c:pt idx="48">
                  <c:v>45604</c:v>
                </c:pt>
                <c:pt idx="49">
                  <c:v>45607</c:v>
                </c:pt>
                <c:pt idx="50">
                  <c:v>45608</c:v>
                </c:pt>
                <c:pt idx="51">
                  <c:v>45609</c:v>
                </c:pt>
                <c:pt idx="52">
                  <c:v>45610</c:v>
                </c:pt>
                <c:pt idx="53">
                  <c:v>45611</c:v>
                </c:pt>
                <c:pt idx="54">
                  <c:v>45614</c:v>
                </c:pt>
                <c:pt idx="55">
                  <c:v>45615</c:v>
                </c:pt>
                <c:pt idx="56">
                  <c:v>45616</c:v>
                </c:pt>
                <c:pt idx="57">
                  <c:v>45617</c:v>
                </c:pt>
                <c:pt idx="58">
                  <c:v>45618</c:v>
                </c:pt>
                <c:pt idx="59">
                  <c:v>45621</c:v>
                </c:pt>
                <c:pt idx="60">
                  <c:v>45622</c:v>
                </c:pt>
                <c:pt idx="61">
                  <c:v>45623</c:v>
                </c:pt>
                <c:pt idx="62">
                  <c:v>45624</c:v>
                </c:pt>
                <c:pt idx="63">
                  <c:v>45625</c:v>
                </c:pt>
                <c:pt idx="64">
                  <c:v>45628</c:v>
                </c:pt>
                <c:pt idx="65">
                  <c:v>45629</c:v>
                </c:pt>
                <c:pt idx="66">
                  <c:v>45630</c:v>
                </c:pt>
                <c:pt idx="67">
                  <c:v>45631</c:v>
                </c:pt>
                <c:pt idx="68">
                  <c:v>45632</c:v>
                </c:pt>
                <c:pt idx="69">
                  <c:v>45635</c:v>
                </c:pt>
                <c:pt idx="70">
                  <c:v>45636</c:v>
                </c:pt>
                <c:pt idx="71">
                  <c:v>45637</c:v>
                </c:pt>
                <c:pt idx="72">
                  <c:v>45638</c:v>
                </c:pt>
                <c:pt idx="73">
                  <c:v>45639</c:v>
                </c:pt>
                <c:pt idx="74">
                  <c:v>45642</c:v>
                </c:pt>
                <c:pt idx="75">
                  <c:v>45643</c:v>
                </c:pt>
                <c:pt idx="76">
                  <c:v>45644</c:v>
                </c:pt>
                <c:pt idx="77">
                  <c:v>45645</c:v>
                </c:pt>
                <c:pt idx="78">
                  <c:v>45646</c:v>
                </c:pt>
                <c:pt idx="79">
                  <c:v>45649</c:v>
                </c:pt>
                <c:pt idx="80">
                  <c:v>45650</c:v>
                </c:pt>
                <c:pt idx="81">
                  <c:v>45651</c:v>
                </c:pt>
                <c:pt idx="82">
                  <c:v>45652</c:v>
                </c:pt>
                <c:pt idx="83">
                  <c:v>45653</c:v>
                </c:pt>
                <c:pt idx="84">
                  <c:v>45656</c:v>
                </c:pt>
                <c:pt idx="85">
                  <c:v>45657</c:v>
                </c:pt>
                <c:pt idx="86">
                  <c:v>45659</c:v>
                </c:pt>
                <c:pt idx="87">
                  <c:v>45660</c:v>
                </c:pt>
                <c:pt idx="88">
                  <c:v>45663</c:v>
                </c:pt>
                <c:pt idx="89">
                  <c:v>45664</c:v>
                </c:pt>
                <c:pt idx="90">
                  <c:v>45665</c:v>
                </c:pt>
                <c:pt idx="91">
                  <c:v>45666</c:v>
                </c:pt>
                <c:pt idx="92">
                  <c:v>45667</c:v>
                </c:pt>
                <c:pt idx="93">
                  <c:v>45670</c:v>
                </c:pt>
                <c:pt idx="94">
                  <c:v>45671</c:v>
                </c:pt>
                <c:pt idx="95">
                  <c:v>45672</c:v>
                </c:pt>
                <c:pt idx="96">
                  <c:v>45673</c:v>
                </c:pt>
                <c:pt idx="97">
                  <c:v>45674</c:v>
                </c:pt>
                <c:pt idx="98">
                  <c:v>45677</c:v>
                </c:pt>
                <c:pt idx="99">
                  <c:v>45678</c:v>
                </c:pt>
                <c:pt idx="100">
                  <c:v>45679</c:v>
                </c:pt>
                <c:pt idx="101">
                  <c:v>45680</c:v>
                </c:pt>
                <c:pt idx="102">
                  <c:v>45681</c:v>
                </c:pt>
                <c:pt idx="103">
                  <c:v>45684</c:v>
                </c:pt>
                <c:pt idx="104">
                  <c:v>45685</c:v>
                </c:pt>
                <c:pt idx="105">
                  <c:v>45686</c:v>
                </c:pt>
                <c:pt idx="106">
                  <c:v>45687</c:v>
                </c:pt>
                <c:pt idx="107">
                  <c:v>45688</c:v>
                </c:pt>
                <c:pt idx="108">
                  <c:v>45691</c:v>
                </c:pt>
                <c:pt idx="109">
                  <c:v>45692</c:v>
                </c:pt>
                <c:pt idx="110">
                  <c:v>45693</c:v>
                </c:pt>
                <c:pt idx="111">
                  <c:v>45694</c:v>
                </c:pt>
                <c:pt idx="112">
                  <c:v>45695</c:v>
                </c:pt>
                <c:pt idx="113">
                  <c:v>45698</c:v>
                </c:pt>
                <c:pt idx="114">
                  <c:v>45699</c:v>
                </c:pt>
                <c:pt idx="115">
                  <c:v>45700</c:v>
                </c:pt>
                <c:pt idx="116">
                  <c:v>45701</c:v>
                </c:pt>
                <c:pt idx="117">
                  <c:v>45702</c:v>
                </c:pt>
                <c:pt idx="118">
                  <c:v>45705</c:v>
                </c:pt>
                <c:pt idx="119">
                  <c:v>45706</c:v>
                </c:pt>
                <c:pt idx="120">
                  <c:v>45707</c:v>
                </c:pt>
                <c:pt idx="121">
                  <c:v>45708</c:v>
                </c:pt>
                <c:pt idx="122">
                  <c:v>45709</c:v>
                </c:pt>
                <c:pt idx="123">
                  <c:v>45712</c:v>
                </c:pt>
                <c:pt idx="124">
                  <c:v>45713</c:v>
                </c:pt>
                <c:pt idx="125">
                  <c:v>45714</c:v>
                </c:pt>
                <c:pt idx="126">
                  <c:v>45715</c:v>
                </c:pt>
                <c:pt idx="127">
                  <c:v>45716</c:v>
                </c:pt>
                <c:pt idx="128">
                  <c:v>45719</c:v>
                </c:pt>
                <c:pt idx="129">
                  <c:v>45720</c:v>
                </c:pt>
                <c:pt idx="130">
                  <c:v>45721</c:v>
                </c:pt>
                <c:pt idx="131">
                  <c:v>45722</c:v>
                </c:pt>
                <c:pt idx="132">
                  <c:v>45723</c:v>
                </c:pt>
                <c:pt idx="133">
                  <c:v>45726</c:v>
                </c:pt>
                <c:pt idx="134">
                  <c:v>45727</c:v>
                </c:pt>
                <c:pt idx="135">
                  <c:v>45728</c:v>
                </c:pt>
                <c:pt idx="136">
                  <c:v>45729</c:v>
                </c:pt>
                <c:pt idx="137">
                  <c:v>45730</c:v>
                </c:pt>
                <c:pt idx="138">
                  <c:v>45733</c:v>
                </c:pt>
                <c:pt idx="139">
                  <c:v>45734</c:v>
                </c:pt>
                <c:pt idx="140">
                  <c:v>45735</c:v>
                </c:pt>
                <c:pt idx="141">
                  <c:v>45736</c:v>
                </c:pt>
                <c:pt idx="142">
                  <c:v>45737</c:v>
                </c:pt>
                <c:pt idx="143">
                  <c:v>45740</c:v>
                </c:pt>
                <c:pt idx="144">
                  <c:v>45741</c:v>
                </c:pt>
                <c:pt idx="145">
                  <c:v>45742</c:v>
                </c:pt>
                <c:pt idx="146">
                  <c:v>45743</c:v>
                </c:pt>
                <c:pt idx="147">
                  <c:v>45744</c:v>
                </c:pt>
                <c:pt idx="148">
                  <c:v>45749</c:v>
                </c:pt>
                <c:pt idx="149">
                  <c:v>45750</c:v>
                </c:pt>
                <c:pt idx="150">
                  <c:v>45751</c:v>
                </c:pt>
                <c:pt idx="151">
                  <c:v>45754</c:v>
                </c:pt>
                <c:pt idx="152">
                  <c:v>45755</c:v>
                </c:pt>
                <c:pt idx="153">
                  <c:v>45756</c:v>
                </c:pt>
                <c:pt idx="154">
                  <c:v>45757</c:v>
                </c:pt>
                <c:pt idx="155">
                  <c:v>45758</c:v>
                </c:pt>
                <c:pt idx="156">
                  <c:v>45761</c:v>
                </c:pt>
                <c:pt idx="157">
                  <c:v>45762</c:v>
                </c:pt>
                <c:pt idx="158">
                  <c:v>45763</c:v>
                </c:pt>
                <c:pt idx="159">
                  <c:v>45764</c:v>
                </c:pt>
                <c:pt idx="160">
                  <c:v>45765</c:v>
                </c:pt>
                <c:pt idx="161">
                  <c:v>45768</c:v>
                </c:pt>
                <c:pt idx="162">
                  <c:v>45769</c:v>
                </c:pt>
                <c:pt idx="163">
                  <c:v>45771</c:v>
                </c:pt>
                <c:pt idx="164">
                  <c:v>45772</c:v>
                </c:pt>
                <c:pt idx="165">
                  <c:v>45775</c:v>
                </c:pt>
                <c:pt idx="166">
                  <c:v>45776</c:v>
                </c:pt>
                <c:pt idx="167">
                  <c:v>45777</c:v>
                </c:pt>
                <c:pt idx="168">
                  <c:v>45779</c:v>
                </c:pt>
                <c:pt idx="169">
                  <c:v>45782</c:v>
                </c:pt>
                <c:pt idx="170">
                  <c:v>45783</c:v>
                </c:pt>
                <c:pt idx="171">
                  <c:v>45784</c:v>
                </c:pt>
                <c:pt idx="172">
                  <c:v>45785</c:v>
                </c:pt>
                <c:pt idx="173">
                  <c:v>45786</c:v>
                </c:pt>
                <c:pt idx="174">
                  <c:v>45789</c:v>
                </c:pt>
                <c:pt idx="175">
                  <c:v>45790</c:v>
                </c:pt>
                <c:pt idx="176">
                  <c:v>45791</c:v>
                </c:pt>
                <c:pt idx="177">
                  <c:v>45792</c:v>
                </c:pt>
                <c:pt idx="178">
                  <c:v>45793</c:v>
                </c:pt>
                <c:pt idx="179">
                  <c:v>45797</c:v>
                </c:pt>
                <c:pt idx="180">
                  <c:v>45798</c:v>
                </c:pt>
                <c:pt idx="181">
                  <c:v>45799</c:v>
                </c:pt>
                <c:pt idx="182">
                  <c:v>45800</c:v>
                </c:pt>
                <c:pt idx="183">
                  <c:v>45803</c:v>
                </c:pt>
                <c:pt idx="184">
                  <c:v>45804</c:v>
                </c:pt>
                <c:pt idx="185">
                  <c:v>45805</c:v>
                </c:pt>
                <c:pt idx="186">
                  <c:v>45806</c:v>
                </c:pt>
                <c:pt idx="187">
                  <c:v>45807</c:v>
                </c:pt>
                <c:pt idx="188">
                  <c:v>45810</c:v>
                </c:pt>
                <c:pt idx="189">
                  <c:v>45811</c:v>
                </c:pt>
                <c:pt idx="190">
                  <c:v>45812</c:v>
                </c:pt>
                <c:pt idx="191">
                  <c:v>45813</c:v>
                </c:pt>
                <c:pt idx="192">
                  <c:v>45818</c:v>
                </c:pt>
                <c:pt idx="193">
                  <c:v>45819</c:v>
                </c:pt>
                <c:pt idx="194">
                  <c:v>45820</c:v>
                </c:pt>
                <c:pt idx="195">
                  <c:v>45821</c:v>
                </c:pt>
                <c:pt idx="196">
                  <c:v>45824</c:v>
                </c:pt>
                <c:pt idx="197">
                  <c:v>45825</c:v>
                </c:pt>
                <c:pt idx="198">
                  <c:v>45826</c:v>
                </c:pt>
                <c:pt idx="199">
                  <c:v>45827</c:v>
                </c:pt>
                <c:pt idx="200">
                  <c:v>45828</c:v>
                </c:pt>
                <c:pt idx="201">
                  <c:v>45831</c:v>
                </c:pt>
                <c:pt idx="202">
                  <c:v>45832</c:v>
                </c:pt>
                <c:pt idx="203">
                  <c:v>45833</c:v>
                </c:pt>
                <c:pt idx="204">
                  <c:v>45834</c:v>
                </c:pt>
                <c:pt idx="205">
                  <c:v>45835</c:v>
                </c:pt>
                <c:pt idx="206">
                  <c:v>45838</c:v>
                </c:pt>
                <c:pt idx="207">
                  <c:v>45839</c:v>
                </c:pt>
                <c:pt idx="208">
                  <c:v>45840</c:v>
                </c:pt>
                <c:pt idx="209">
                  <c:v>45841</c:v>
                </c:pt>
                <c:pt idx="210">
                  <c:v>45842</c:v>
                </c:pt>
                <c:pt idx="211">
                  <c:v>45845</c:v>
                </c:pt>
                <c:pt idx="212">
                  <c:v>45846</c:v>
                </c:pt>
                <c:pt idx="213">
                  <c:v>45847</c:v>
                </c:pt>
                <c:pt idx="214">
                  <c:v>45848</c:v>
                </c:pt>
                <c:pt idx="215">
                  <c:v>45849</c:v>
                </c:pt>
                <c:pt idx="216">
                  <c:v>45852</c:v>
                </c:pt>
                <c:pt idx="217">
                  <c:v>45854</c:v>
                </c:pt>
                <c:pt idx="218">
                  <c:v>45855</c:v>
                </c:pt>
                <c:pt idx="219">
                  <c:v>45856</c:v>
                </c:pt>
                <c:pt idx="220">
                  <c:v>45859</c:v>
                </c:pt>
                <c:pt idx="221">
                  <c:v>45860</c:v>
                </c:pt>
                <c:pt idx="222">
                  <c:v>45861</c:v>
                </c:pt>
                <c:pt idx="223">
                  <c:v>45862</c:v>
                </c:pt>
                <c:pt idx="224">
                  <c:v>45863</c:v>
                </c:pt>
                <c:pt idx="225">
                  <c:v>45866</c:v>
                </c:pt>
                <c:pt idx="226">
                  <c:v>45867</c:v>
                </c:pt>
                <c:pt idx="227">
                  <c:v>45868</c:v>
                </c:pt>
                <c:pt idx="228">
                  <c:v>45869</c:v>
                </c:pt>
                <c:pt idx="229">
                  <c:v>45870</c:v>
                </c:pt>
                <c:pt idx="230">
                  <c:v>45873</c:v>
                </c:pt>
                <c:pt idx="231">
                  <c:v>45874</c:v>
                </c:pt>
                <c:pt idx="232">
                  <c:v>45875</c:v>
                </c:pt>
                <c:pt idx="233">
                  <c:v>45876</c:v>
                </c:pt>
                <c:pt idx="234">
                  <c:v>45877</c:v>
                </c:pt>
                <c:pt idx="235">
                  <c:v>45880</c:v>
                </c:pt>
                <c:pt idx="236">
                  <c:v>45881</c:v>
                </c:pt>
                <c:pt idx="237">
                  <c:v>45882</c:v>
                </c:pt>
                <c:pt idx="238">
                  <c:v>45883</c:v>
                </c:pt>
                <c:pt idx="239">
                  <c:v>45884</c:v>
                </c:pt>
                <c:pt idx="240">
                  <c:v>45887</c:v>
                </c:pt>
                <c:pt idx="241">
                  <c:v>45888</c:v>
                </c:pt>
                <c:pt idx="242">
                  <c:v>45889</c:v>
                </c:pt>
                <c:pt idx="243">
                  <c:v>45890</c:v>
                </c:pt>
                <c:pt idx="244">
                  <c:v>45891</c:v>
                </c:pt>
                <c:pt idx="245">
                  <c:v>45894</c:v>
                </c:pt>
                <c:pt idx="246">
                  <c:v>45895</c:v>
                </c:pt>
                <c:pt idx="247">
                  <c:v>45896</c:v>
                </c:pt>
                <c:pt idx="248">
                  <c:v>45897</c:v>
                </c:pt>
                <c:pt idx="249">
                  <c:v>45898</c:v>
                </c:pt>
                <c:pt idx="250">
                  <c:v>45901</c:v>
                </c:pt>
                <c:pt idx="251">
                  <c:v>45902</c:v>
                </c:pt>
                <c:pt idx="252">
                  <c:v>45903</c:v>
                </c:pt>
                <c:pt idx="253">
                  <c:v>45904</c:v>
                </c:pt>
                <c:pt idx="254">
                  <c:v>45905</c:v>
                </c:pt>
                <c:pt idx="255">
                  <c:v>45908</c:v>
                </c:pt>
                <c:pt idx="256">
                  <c:v>45909</c:v>
                </c:pt>
                <c:pt idx="257">
                  <c:v>45910</c:v>
                </c:pt>
                <c:pt idx="258">
                  <c:v>45911</c:v>
                </c:pt>
                <c:pt idx="259">
                  <c:v>45912</c:v>
                </c:pt>
                <c:pt idx="260">
                  <c:v>45915</c:v>
                </c:pt>
                <c:pt idx="261">
                  <c:v>45916</c:v>
                </c:pt>
                <c:pt idx="262">
                  <c:v>45917</c:v>
                </c:pt>
                <c:pt idx="263">
                  <c:v>45918</c:v>
                </c:pt>
                <c:pt idx="264">
                  <c:v>45919</c:v>
                </c:pt>
                <c:pt idx="265">
                  <c:v>45922</c:v>
                </c:pt>
                <c:pt idx="266">
                  <c:v>45923</c:v>
                </c:pt>
                <c:pt idx="267">
                  <c:v>45924</c:v>
                </c:pt>
                <c:pt idx="268">
                  <c:v>45925</c:v>
                </c:pt>
                <c:pt idx="269">
                  <c:v>45926</c:v>
                </c:pt>
                <c:pt idx="270">
                  <c:v>45929</c:v>
                </c:pt>
                <c:pt idx="271">
                  <c:v>45930</c:v>
                </c:pt>
                <c:pt idx="272">
                  <c:v>45931</c:v>
                </c:pt>
                <c:pt idx="273">
                  <c:v>45932</c:v>
                </c:pt>
                <c:pt idx="274">
                  <c:v>45933</c:v>
                </c:pt>
                <c:pt idx="275">
                  <c:v>45936</c:v>
                </c:pt>
                <c:pt idx="276">
                  <c:v>45937</c:v>
                </c:pt>
                <c:pt idx="277">
                  <c:v>45938</c:v>
                </c:pt>
                <c:pt idx="278">
                  <c:v>45939</c:v>
                </c:pt>
                <c:pt idx="279">
                  <c:v>45940</c:v>
                </c:pt>
                <c:pt idx="280">
                  <c:v>45943</c:v>
                </c:pt>
                <c:pt idx="281">
                  <c:v>45944</c:v>
                </c:pt>
                <c:pt idx="282">
                  <c:v>45945</c:v>
                </c:pt>
                <c:pt idx="283">
                  <c:v>45946</c:v>
                </c:pt>
                <c:pt idx="284">
                  <c:v>45947</c:v>
                </c:pt>
                <c:pt idx="285">
                  <c:v>45950</c:v>
                </c:pt>
                <c:pt idx="286">
                  <c:v>45951</c:v>
                </c:pt>
                <c:pt idx="287">
                  <c:v>45952</c:v>
                </c:pt>
                <c:pt idx="288">
                  <c:v>45953</c:v>
                </c:pt>
                <c:pt idx="289">
                  <c:v>45954</c:v>
                </c:pt>
                <c:pt idx="290">
                  <c:v>45957</c:v>
                </c:pt>
                <c:pt idx="291">
                  <c:v>45958</c:v>
                </c:pt>
                <c:pt idx="292">
                  <c:v>45960</c:v>
                </c:pt>
                <c:pt idx="293">
                  <c:v>45961</c:v>
                </c:pt>
                <c:pt idx="294">
                  <c:v>45964</c:v>
                </c:pt>
                <c:pt idx="295">
                  <c:v>45965</c:v>
                </c:pt>
                <c:pt idx="296">
                  <c:v>45966</c:v>
                </c:pt>
                <c:pt idx="297">
                  <c:v>45967</c:v>
                </c:pt>
                <c:pt idx="298">
                  <c:v>45968</c:v>
                </c:pt>
                <c:pt idx="299">
                  <c:v>45971</c:v>
                </c:pt>
                <c:pt idx="300">
                  <c:v>45972</c:v>
                </c:pt>
                <c:pt idx="301">
                  <c:v>45973</c:v>
                </c:pt>
                <c:pt idx="302">
                  <c:v>45974</c:v>
                </c:pt>
                <c:pt idx="303">
                  <c:v>45975</c:v>
                </c:pt>
                <c:pt idx="304">
                  <c:v>45978</c:v>
                </c:pt>
                <c:pt idx="305">
                  <c:v>45979</c:v>
                </c:pt>
                <c:pt idx="306">
                  <c:v>45980</c:v>
                </c:pt>
                <c:pt idx="307">
                  <c:v>45981</c:v>
                </c:pt>
                <c:pt idx="308">
                  <c:v>45982</c:v>
                </c:pt>
                <c:pt idx="309">
                  <c:v>45985</c:v>
                </c:pt>
                <c:pt idx="310">
                  <c:v>45986</c:v>
                </c:pt>
                <c:pt idx="311">
                  <c:v>45987</c:v>
                </c:pt>
                <c:pt idx="312">
                  <c:v>45988</c:v>
                </c:pt>
                <c:pt idx="313">
                  <c:v>45989</c:v>
                </c:pt>
                <c:pt idx="314">
                  <c:v>45992</c:v>
                </c:pt>
                <c:pt idx="315">
                  <c:v>45993</c:v>
                </c:pt>
                <c:pt idx="316">
                  <c:v>45994</c:v>
                </c:pt>
                <c:pt idx="317">
                  <c:v>45995</c:v>
                </c:pt>
                <c:pt idx="318">
                  <c:v>45996</c:v>
                </c:pt>
                <c:pt idx="319">
                  <c:v>45999</c:v>
                </c:pt>
                <c:pt idx="320">
                  <c:v>46000</c:v>
                </c:pt>
                <c:pt idx="321">
                  <c:v>46001</c:v>
                </c:pt>
                <c:pt idx="322">
                  <c:v>46002</c:v>
                </c:pt>
                <c:pt idx="323">
                  <c:v>46003</c:v>
                </c:pt>
                <c:pt idx="324">
                  <c:v>46006</c:v>
                </c:pt>
                <c:pt idx="325">
                  <c:v>46007</c:v>
                </c:pt>
                <c:pt idx="326">
                  <c:v>46008</c:v>
                </c:pt>
                <c:pt idx="327">
                  <c:v>46009</c:v>
                </c:pt>
                <c:pt idx="328">
                  <c:v>46010</c:v>
                </c:pt>
                <c:pt idx="329">
                  <c:v>46013</c:v>
                </c:pt>
                <c:pt idx="330">
                  <c:v>46014</c:v>
                </c:pt>
                <c:pt idx="331">
                  <c:v>46015</c:v>
                </c:pt>
                <c:pt idx="332">
                  <c:v>46016</c:v>
                </c:pt>
                <c:pt idx="333">
                  <c:v>46017</c:v>
                </c:pt>
                <c:pt idx="334">
                  <c:v>46020</c:v>
                </c:pt>
                <c:pt idx="335">
                  <c:v>46021</c:v>
                </c:pt>
                <c:pt idx="336">
                  <c:v>46022</c:v>
                </c:pt>
                <c:pt idx="337">
                  <c:v>46024</c:v>
                </c:pt>
                <c:pt idx="338">
                  <c:v>46027</c:v>
                </c:pt>
                <c:pt idx="339">
                  <c:v>46028</c:v>
                </c:pt>
                <c:pt idx="340">
                  <c:v>46029</c:v>
                </c:pt>
                <c:pt idx="341">
                  <c:v>46030</c:v>
                </c:pt>
                <c:pt idx="342">
                  <c:v>46031</c:v>
                </c:pt>
                <c:pt idx="343">
                  <c:v>46034</c:v>
                </c:pt>
                <c:pt idx="344">
                  <c:v>46035</c:v>
                </c:pt>
                <c:pt idx="345">
                  <c:v>46036</c:v>
                </c:pt>
                <c:pt idx="346">
                  <c:v>46037</c:v>
                </c:pt>
                <c:pt idx="347">
                  <c:v>46038</c:v>
                </c:pt>
                <c:pt idx="348">
                  <c:v>46041</c:v>
                </c:pt>
                <c:pt idx="349">
                  <c:v>46042</c:v>
                </c:pt>
                <c:pt idx="350">
                  <c:v>46043</c:v>
                </c:pt>
                <c:pt idx="351">
                  <c:v>46044</c:v>
                </c:pt>
                <c:pt idx="352">
                  <c:v>46045</c:v>
                </c:pt>
                <c:pt idx="353">
                  <c:v>46048</c:v>
                </c:pt>
                <c:pt idx="354">
                  <c:v>46049</c:v>
                </c:pt>
                <c:pt idx="355">
                  <c:v>46050</c:v>
                </c:pt>
                <c:pt idx="356">
                  <c:v>46051</c:v>
                </c:pt>
                <c:pt idx="357">
                  <c:v>46052</c:v>
                </c:pt>
                <c:pt idx="358">
                  <c:v>46055</c:v>
                </c:pt>
                <c:pt idx="359">
                  <c:v>46056</c:v>
                </c:pt>
                <c:pt idx="360">
                  <c:v>46057</c:v>
                </c:pt>
                <c:pt idx="361">
                  <c:v>46058</c:v>
                </c:pt>
                <c:pt idx="362">
                  <c:v>46059</c:v>
                </c:pt>
                <c:pt idx="363">
                  <c:v>46062</c:v>
                </c:pt>
                <c:pt idx="364">
                  <c:v>46063</c:v>
                </c:pt>
                <c:pt idx="365">
                  <c:v>46064</c:v>
                </c:pt>
                <c:pt idx="366">
                  <c:v>46065</c:v>
                </c:pt>
                <c:pt idx="367">
                  <c:v>46066</c:v>
                </c:pt>
                <c:pt idx="368">
                  <c:v>46069</c:v>
                </c:pt>
                <c:pt idx="369">
                  <c:v>46071</c:v>
                </c:pt>
                <c:pt idx="370">
                  <c:v>46072</c:v>
                </c:pt>
                <c:pt idx="371">
                  <c:v>46073</c:v>
                </c:pt>
                <c:pt idx="372">
                  <c:v>46076</c:v>
                </c:pt>
                <c:pt idx="373">
                  <c:v>46077</c:v>
                </c:pt>
                <c:pt idx="374">
                  <c:v>46078</c:v>
                </c:pt>
                <c:pt idx="375">
                  <c:v>46079</c:v>
                </c:pt>
                <c:pt idx="376">
                  <c:v>46080</c:v>
                </c:pt>
                <c:pt idx="377">
                  <c:v>46083</c:v>
                </c:pt>
                <c:pt idx="378">
                  <c:v>46084</c:v>
                </c:pt>
                <c:pt idx="379">
                  <c:v>46085</c:v>
                </c:pt>
                <c:pt idx="380">
                  <c:v>46086</c:v>
                </c:pt>
                <c:pt idx="381">
                  <c:v>46087</c:v>
                </c:pt>
                <c:pt idx="382">
                  <c:v>46090</c:v>
                </c:pt>
                <c:pt idx="383">
                  <c:v>46091</c:v>
                </c:pt>
                <c:pt idx="384">
                  <c:v>46092</c:v>
                </c:pt>
                <c:pt idx="385">
                  <c:v>46093</c:v>
                </c:pt>
                <c:pt idx="386">
                  <c:v>46094</c:v>
                </c:pt>
                <c:pt idx="387">
                  <c:v>46097</c:v>
                </c:pt>
                <c:pt idx="388">
                  <c:v>46098</c:v>
                </c:pt>
                <c:pt idx="389">
                  <c:v>46099</c:v>
                </c:pt>
                <c:pt idx="390">
                  <c:v>46100</c:v>
                </c:pt>
                <c:pt idx="391">
                  <c:v>46104</c:v>
                </c:pt>
                <c:pt idx="392">
                  <c:v>46105</c:v>
                </c:pt>
                <c:pt idx="393">
                  <c:v>46106</c:v>
                </c:pt>
                <c:pt idx="394">
                  <c:v>46107</c:v>
                </c:pt>
                <c:pt idx="395">
                  <c:v>46108</c:v>
                </c:pt>
                <c:pt idx="396">
                  <c:v>46111</c:v>
                </c:pt>
                <c:pt idx="397">
                  <c:v>46112</c:v>
                </c:pt>
                <c:pt idx="398">
                  <c:v>46113</c:v>
                </c:pt>
                <c:pt idx="399">
                  <c:v>46114</c:v>
                </c:pt>
                <c:pt idx="400">
                  <c:v>46115</c:v>
                </c:pt>
                <c:pt idx="401">
                  <c:v>46118</c:v>
                </c:pt>
                <c:pt idx="402">
                  <c:v>46119</c:v>
                </c:pt>
                <c:pt idx="403">
                  <c:v>46120</c:v>
                </c:pt>
                <c:pt idx="404">
                  <c:v>46121</c:v>
                </c:pt>
                <c:pt idx="405">
                  <c:v>46122</c:v>
                </c:pt>
                <c:pt idx="406">
                  <c:v>46125</c:v>
                </c:pt>
                <c:pt idx="407">
                  <c:v>46126</c:v>
                </c:pt>
                <c:pt idx="408">
                  <c:v>46127</c:v>
                </c:pt>
                <c:pt idx="409">
                  <c:v>46128</c:v>
                </c:pt>
                <c:pt idx="410">
                  <c:v>46129</c:v>
                </c:pt>
                <c:pt idx="411">
                  <c:v>46132</c:v>
                </c:pt>
                <c:pt idx="412">
                  <c:v>46133</c:v>
                </c:pt>
                <c:pt idx="413">
                  <c:v>46134</c:v>
                </c:pt>
                <c:pt idx="414">
                  <c:v>46136</c:v>
                </c:pt>
                <c:pt idx="415">
                  <c:v>46139</c:v>
                </c:pt>
                <c:pt idx="416">
                  <c:v>46140</c:v>
                </c:pt>
                <c:pt idx="417">
                  <c:v>46141</c:v>
                </c:pt>
                <c:pt idx="418">
                  <c:v>46142</c:v>
                </c:pt>
                <c:pt idx="419">
                  <c:v>46146</c:v>
                </c:pt>
                <c:pt idx="420">
                  <c:v>46147</c:v>
                </c:pt>
                <c:pt idx="421">
                  <c:v>46148</c:v>
                </c:pt>
                <c:pt idx="422">
                  <c:v>46149</c:v>
                </c:pt>
                <c:pt idx="423">
                  <c:v>46150</c:v>
                </c:pt>
                <c:pt idx="424">
                  <c:v>46153</c:v>
                </c:pt>
                <c:pt idx="425">
                  <c:v>46154</c:v>
                </c:pt>
                <c:pt idx="426">
                  <c:v>46155</c:v>
                </c:pt>
                <c:pt idx="427">
                  <c:v>46156</c:v>
                </c:pt>
                <c:pt idx="428">
                  <c:v>46157</c:v>
                </c:pt>
                <c:pt idx="429">
                  <c:v>46160</c:v>
                </c:pt>
                <c:pt idx="430">
                  <c:v>46162</c:v>
                </c:pt>
                <c:pt idx="431">
                  <c:v>46163</c:v>
                </c:pt>
                <c:pt idx="432">
                  <c:v>46164</c:v>
                </c:pt>
                <c:pt idx="433">
                  <c:v>46167</c:v>
                </c:pt>
                <c:pt idx="434">
                  <c:v>46168</c:v>
                </c:pt>
                <c:pt idx="435">
                  <c:v>46174</c:v>
                </c:pt>
                <c:pt idx="436">
                  <c:v>46175</c:v>
                </c:pt>
                <c:pt idx="437">
                  <c:v>46176</c:v>
                </c:pt>
                <c:pt idx="438">
                  <c:v>46177</c:v>
                </c:pt>
                <c:pt idx="439">
                  <c:v>46178</c:v>
                </c:pt>
                <c:pt idx="440">
                  <c:v>46181</c:v>
                </c:pt>
                <c:pt idx="441">
                  <c:v>46182</c:v>
                </c:pt>
                <c:pt idx="442">
                  <c:v>46183</c:v>
                </c:pt>
                <c:pt idx="443">
                  <c:v>46184</c:v>
                </c:pt>
                <c:pt idx="444">
                  <c:v>46185</c:v>
                </c:pt>
                <c:pt idx="445">
                  <c:v>46188</c:v>
                </c:pt>
                <c:pt idx="446">
                  <c:v>46189</c:v>
                </c:pt>
                <c:pt idx="447">
                  <c:v>46190</c:v>
                </c:pt>
                <c:pt idx="448">
                  <c:v>46191</c:v>
                </c:pt>
                <c:pt idx="449">
                  <c:v>46192</c:v>
                </c:pt>
                <c:pt idx="450">
                  <c:v>46195</c:v>
                </c:pt>
                <c:pt idx="451">
                  <c:v>46196</c:v>
                </c:pt>
                <c:pt idx="452">
                  <c:v>46197</c:v>
                </c:pt>
                <c:pt idx="453">
                  <c:v>46198</c:v>
                </c:pt>
                <c:pt idx="454">
                  <c:v>46199</c:v>
                </c:pt>
                <c:pt idx="455">
                  <c:v>46202</c:v>
                </c:pt>
                <c:pt idx="456">
                  <c:v>46203</c:v>
                </c:pt>
                <c:pt idx="457">
                  <c:v>46204</c:v>
                </c:pt>
                <c:pt idx="458">
                  <c:v>46205</c:v>
                </c:pt>
                <c:pt idx="459">
                  <c:v>46206</c:v>
                </c:pt>
                <c:pt idx="460">
                  <c:v>46209</c:v>
                </c:pt>
                <c:pt idx="461">
                  <c:v>46210</c:v>
                </c:pt>
                <c:pt idx="462">
                  <c:v>46211</c:v>
                </c:pt>
                <c:pt idx="463">
                  <c:v>46212</c:v>
                </c:pt>
                <c:pt idx="464">
                  <c:v>46213</c:v>
                </c:pt>
                <c:pt idx="465">
                  <c:v>46216</c:v>
                </c:pt>
                <c:pt idx="466">
                  <c:v>46217</c:v>
                </c:pt>
                <c:pt idx="467">
                  <c:v>46219</c:v>
                </c:pt>
                <c:pt idx="468">
                  <c:v>46220</c:v>
                </c:pt>
                <c:pt idx="469">
                  <c:v>46223</c:v>
                </c:pt>
                <c:pt idx="470">
                  <c:v>46224</c:v>
                </c:pt>
                <c:pt idx="471">
                  <c:v>46225</c:v>
                </c:pt>
                <c:pt idx="472">
                  <c:v>46226</c:v>
                </c:pt>
                <c:pt idx="473">
                  <c:v>46227</c:v>
                </c:pt>
                <c:pt idx="474">
                  <c:v>46230</c:v>
                </c:pt>
                <c:pt idx="475">
                  <c:v>46231</c:v>
                </c:pt>
                <c:pt idx="476">
                  <c:v>46232</c:v>
                </c:pt>
                <c:pt idx="477">
                  <c:v>46233</c:v>
                </c:pt>
                <c:pt idx="478">
                  <c:v>46234</c:v>
                </c:pt>
                <c:pt idx="479">
                  <c:v>46237</c:v>
                </c:pt>
                <c:pt idx="480">
                  <c:v>46238</c:v>
                </c:pt>
                <c:pt idx="481">
                  <c:v>46239</c:v>
                </c:pt>
                <c:pt idx="482">
                  <c:v>46240</c:v>
                </c:pt>
                <c:pt idx="483">
                  <c:v>46241</c:v>
                </c:pt>
                <c:pt idx="484">
                  <c:v>46244</c:v>
                </c:pt>
                <c:pt idx="485">
                  <c:v>46245</c:v>
                </c:pt>
                <c:pt idx="486">
                  <c:v>46246</c:v>
                </c:pt>
                <c:pt idx="487">
                  <c:v>46247</c:v>
                </c:pt>
                <c:pt idx="488">
                  <c:v>46248</c:v>
                </c:pt>
                <c:pt idx="489">
                  <c:v>46251</c:v>
                </c:pt>
                <c:pt idx="490">
                  <c:v>46252</c:v>
                </c:pt>
                <c:pt idx="491">
                  <c:v>46253</c:v>
                </c:pt>
                <c:pt idx="492">
                  <c:v>46254</c:v>
                </c:pt>
                <c:pt idx="493">
                  <c:v>46255</c:v>
                </c:pt>
                <c:pt idx="494">
                  <c:v>46258</c:v>
                </c:pt>
                <c:pt idx="495">
                  <c:v>46259</c:v>
                </c:pt>
                <c:pt idx="496">
                  <c:v>46260</c:v>
                </c:pt>
                <c:pt idx="497">
                  <c:v>46261</c:v>
                </c:pt>
                <c:pt idx="498">
                  <c:v>46262</c:v>
                </c:pt>
                <c:pt idx="499">
                  <c:v>46265</c:v>
                </c:pt>
                <c:pt idx="500">
                  <c:v>46266</c:v>
                </c:pt>
                <c:pt idx="501">
                  <c:v>46267</c:v>
                </c:pt>
                <c:pt idx="502">
                  <c:v>46268</c:v>
                </c:pt>
                <c:pt idx="503">
                  <c:v>46269</c:v>
                </c:pt>
                <c:pt idx="504">
                  <c:v>46272</c:v>
                </c:pt>
                <c:pt idx="505">
                  <c:v>46273</c:v>
                </c:pt>
                <c:pt idx="506">
                  <c:v>46274</c:v>
                </c:pt>
                <c:pt idx="507">
                  <c:v>46275</c:v>
                </c:pt>
                <c:pt idx="508">
                  <c:v>46276</c:v>
                </c:pt>
                <c:pt idx="509">
                  <c:v>46279</c:v>
                </c:pt>
                <c:pt idx="510">
                  <c:v>46280</c:v>
                </c:pt>
                <c:pt idx="511">
                  <c:v>46281</c:v>
                </c:pt>
                <c:pt idx="512">
                  <c:v>46282</c:v>
                </c:pt>
                <c:pt idx="513">
                  <c:v>46283</c:v>
                </c:pt>
                <c:pt idx="514">
                  <c:v>46286</c:v>
                </c:pt>
                <c:pt idx="515">
                  <c:v>46287</c:v>
                </c:pt>
                <c:pt idx="516">
                  <c:v>46288</c:v>
                </c:pt>
                <c:pt idx="517">
                  <c:v>46289</c:v>
                </c:pt>
                <c:pt idx="518">
                  <c:v>46290</c:v>
                </c:pt>
                <c:pt idx="519">
                  <c:v>46293</c:v>
                </c:pt>
                <c:pt idx="520">
                  <c:v>46294</c:v>
                </c:pt>
                <c:pt idx="521">
                  <c:v>46295</c:v>
                </c:pt>
              </c:numCache>
            </c:numRef>
          </c:cat>
          <c:val>
            <c:numRef>
              <c:f>'PAY ENDEKS'!$C$9299:$C$9821</c:f>
              <c:numCache>
                <c:formatCode>#,##0</c:formatCode>
                <c:ptCount val="522"/>
                <c:pt idx="0">
                  <c:v>10110.18</c:v>
                </c:pt>
                <c:pt idx="1">
                  <c:v>10021.799999999999</c:v>
                </c:pt>
                <c:pt idx="2">
                  <c:v>9984.93</c:v>
                </c:pt>
                <c:pt idx="3">
                  <c:v>9936.76</c:v>
                </c:pt>
                <c:pt idx="4">
                  <c:v>9771.16</c:v>
                </c:pt>
                <c:pt idx="5">
                  <c:v>9699.56</c:v>
                </c:pt>
                <c:pt idx="6">
                  <c:v>9624.0400000000009</c:v>
                </c:pt>
                <c:pt idx="7">
                  <c:v>9419.66</c:v>
                </c:pt>
                <c:pt idx="8">
                  <c:v>9521.0400000000009</c:v>
                </c:pt>
                <c:pt idx="9">
                  <c:v>9685.49</c:v>
                </c:pt>
                <c:pt idx="10">
                  <c:v>9577.4599999999991</c:v>
                </c:pt>
                <c:pt idx="11">
                  <c:v>9758.14</c:v>
                </c:pt>
                <c:pt idx="12">
                  <c:v>9774.49</c:v>
                </c:pt>
                <c:pt idx="13">
                  <c:v>9975.61</c:v>
                </c:pt>
                <c:pt idx="14">
                  <c:v>9900.25</c:v>
                </c:pt>
                <c:pt idx="15">
                  <c:v>9887.75</c:v>
                </c:pt>
                <c:pt idx="16">
                  <c:v>10029.73</c:v>
                </c:pt>
                <c:pt idx="17">
                  <c:v>9891</c:v>
                </c:pt>
                <c:pt idx="18">
                  <c:v>9829.19</c:v>
                </c:pt>
                <c:pt idx="19">
                  <c:v>9777.4599999999991</c:v>
                </c:pt>
                <c:pt idx="20">
                  <c:v>9665.7800000000007</c:v>
                </c:pt>
                <c:pt idx="21">
                  <c:v>9351.2199999999993</c:v>
                </c:pt>
                <c:pt idx="22">
                  <c:v>9012.8700000000008</c:v>
                </c:pt>
                <c:pt idx="23">
                  <c:v>8898.23</c:v>
                </c:pt>
                <c:pt idx="24">
                  <c:v>9109.34</c:v>
                </c:pt>
                <c:pt idx="25">
                  <c:v>9031.64</c:v>
                </c:pt>
                <c:pt idx="26">
                  <c:v>9044.89</c:v>
                </c:pt>
                <c:pt idx="27">
                  <c:v>9132.2999999999993</c:v>
                </c:pt>
                <c:pt idx="28">
                  <c:v>8964.1</c:v>
                </c:pt>
                <c:pt idx="29">
                  <c:v>8876.2199999999993</c:v>
                </c:pt>
                <c:pt idx="30">
                  <c:v>8699.19</c:v>
                </c:pt>
                <c:pt idx="31">
                  <c:v>8860.2999999999993</c:v>
                </c:pt>
                <c:pt idx="32">
                  <c:v>8956.0300000000007</c:v>
                </c:pt>
                <c:pt idx="33">
                  <c:v>9002.34</c:v>
                </c:pt>
                <c:pt idx="34">
                  <c:v>8793.61</c:v>
                </c:pt>
                <c:pt idx="35">
                  <c:v>8654.39</c:v>
                </c:pt>
                <c:pt idx="36">
                  <c:v>8838.6</c:v>
                </c:pt>
                <c:pt idx="37">
                  <c:v>8714.69</c:v>
                </c:pt>
                <c:pt idx="38">
                  <c:v>8872.85</c:v>
                </c:pt>
                <c:pt idx="39">
                  <c:v>8908.4699999999993</c:v>
                </c:pt>
                <c:pt idx="40">
                  <c:v>8945.7999999999993</c:v>
                </c:pt>
                <c:pt idx="41">
                  <c:v>9006.5499999999993</c:v>
                </c:pt>
                <c:pt idx="42">
                  <c:v>8863.8799999999992</c:v>
                </c:pt>
                <c:pt idx="43">
                  <c:v>8885</c:v>
                </c:pt>
                <c:pt idx="44">
                  <c:v>8663.8799999999992</c:v>
                </c:pt>
                <c:pt idx="45">
                  <c:v>8618.57</c:v>
                </c:pt>
                <c:pt idx="46">
                  <c:v>8862.32</c:v>
                </c:pt>
                <c:pt idx="47">
                  <c:v>8946.1299999999992</c:v>
                </c:pt>
                <c:pt idx="48">
                  <c:v>9184.82</c:v>
                </c:pt>
                <c:pt idx="49">
                  <c:v>9276.7800000000007</c:v>
                </c:pt>
                <c:pt idx="50">
                  <c:v>9226.86</c:v>
                </c:pt>
                <c:pt idx="51">
                  <c:v>9300.2999999999993</c:v>
                </c:pt>
                <c:pt idx="52">
                  <c:v>9420.42</c:v>
                </c:pt>
                <c:pt idx="53">
                  <c:v>9389.6200000000008</c:v>
                </c:pt>
                <c:pt idx="54">
                  <c:v>9395.39</c:v>
                </c:pt>
                <c:pt idx="55">
                  <c:v>9232.9</c:v>
                </c:pt>
                <c:pt idx="56">
                  <c:v>9031.82</c:v>
                </c:pt>
                <c:pt idx="57">
                  <c:v>9367.77</c:v>
                </c:pt>
                <c:pt idx="58">
                  <c:v>9549.89</c:v>
                </c:pt>
                <c:pt idx="59">
                  <c:v>9659.9599999999991</c:v>
                </c:pt>
                <c:pt idx="60">
                  <c:v>9636.1200000000008</c:v>
                </c:pt>
                <c:pt idx="61">
                  <c:v>9639.77</c:v>
                </c:pt>
                <c:pt idx="62">
                  <c:v>9640.08</c:v>
                </c:pt>
                <c:pt idx="63">
                  <c:v>9652</c:v>
                </c:pt>
                <c:pt idx="64">
                  <c:v>9681.11</c:v>
                </c:pt>
                <c:pt idx="65">
                  <c:v>9827.23</c:v>
                </c:pt>
                <c:pt idx="66">
                  <c:v>9886.0499999999993</c:v>
                </c:pt>
                <c:pt idx="67">
                  <c:v>9935.9599999999991</c:v>
                </c:pt>
                <c:pt idx="68">
                  <c:v>10081</c:v>
                </c:pt>
                <c:pt idx="69">
                  <c:v>10257.39</c:v>
                </c:pt>
                <c:pt idx="70">
                  <c:v>10099.030000000001</c:v>
                </c:pt>
                <c:pt idx="71">
                  <c:v>10058.469999999999</c:v>
                </c:pt>
                <c:pt idx="72">
                  <c:v>10058.629999999999</c:v>
                </c:pt>
                <c:pt idx="73">
                  <c:v>10125.459999999999</c:v>
                </c:pt>
                <c:pt idx="74">
                  <c:v>9997.66</c:v>
                </c:pt>
                <c:pt idx="75">
                  <c:v>10011.27</c:v>
                </c:pt>
                <c:pt idx="76">
                  <c:v>9915.76</c:v>
                </c:pt>
                <c:pt idx="77">
                  <c:v>9765.1200000000008</c:v>
                </c:pt>
                <c:pt idx="78">
                  <c:v>9724.5</c:v>
                </c:pt>
                <c:pt idx="79">
                  <c:v>9626.56</c:v>
                </c:pt>
                <c:pt idx="80">
                  <c:v>9672.75</c:v>
                </c:pt>
                <c:pt idx="81">
                  <c:v>9916.2199999999993</c:v>
                </c:pt>
                <c:pt idx="82">
                  <c:v>9949.01</c:v>
                </c:pt>
                <c:pt idx="83">
                  <c:v>10025.469999999999</c:v>
                </c:pt>
                <c:pt idx="84">
                  <c:v>9889.7099999999991</c:v>
                </c:pt>
                <c:pt idx="85">
                  <c:v>9830.56</c:v>
                </c:pt>
                <c:pt idx="86">
                  <c:v>9961.34</c:v>
                </c:pt>
                <c:pt idx="87">
                  <c:v>10075.17</c:v>
                </c:pt>
                <c:pt idx="88">
                  <c:v>10085.5</c:v>
                </c:pt>
                <c:pt idx="89">
                  <c:v>9972.0300000000007</c:v>
                </c:pt>
                <c:pt idx="90">
                  <c:v>9890.76</c:v>
                </c:pt>
                <c:pt idx="91">
                  <c:v>10000.719999999999</c:v>
                </c:pt>
                <c:pt idx="92">
                  <c:v>9910.61</c:v>
                </c:pt>
                <c:pt idx="93">
                  <c:v>9733.17</c:v>
                </c:pt>
                <c:pt idx="94">
                  <c:v>9715.86</c:v>
                </c:pt>
                <c:pt idx="95">
                  <c:v>9739.7199999999993</c:v>
                </c:pt>
                <c:pt idx="96">
                  <c:v>9866.73</c:v>
                </c:pt>
                <c:pt idx="97">
                  <c:v>9977.94</c:v>
                </c:pt>
                <c:pt idx="98">
                  <c:v>10029.31</c:v>
                </c:pt>
                <c:pt idx="99">
                  <c:v>9999.5499999999993</c:v>
                </c:pt>
                <c:pt idx="100">
                  <c:v>10105.370000000001</c:v>
                </c:pt>
                <c:pt idx="101">
                  <c:v>10112.76</c:v>
                </c:pt>
                <c:pt idx="102">
                  <c:v>10104.85</c:v>
                </c:pt>
                <c:pt idx="103">
                  <c:v>9997.85</c:v>
                </c:pt>
                <c:pt idx="104">
                  <c:v>10121.77</c:v>
                </c:pt>
                <c:pt idx="105">
                  <c:v>10076.99</c:v>
                </c:pt>
                <c:pt idx="106">
                  <c:v>10082.1</c:v>
                </c:pt>
                <c:pt idx="107">
                  <c:v>10004.379999999999</c:v>
                </c:pt>
                <c:pt idx="108">
                  <c:v>9774.4</c:v>
                </c:pt>
                <c:pt idx="109">
                  <c:v>9807.1</c:v>
                </c:pt>
                <c:pt idx="110">
                  <c:v>9719.81</c:v>
                </c:pt>
                <c:pt idx="111">
                  <c:v>9842.15</c:v>
                </c:pt>
                <c:pt idx="112">
                  <c:v>9951.65</c:v>
                </c:pt>
                <c:pt idx="113">
                  <c:v>9845.85</c:v>
                </c:pt>
                <c:pt idx="114">
                  <c:v>9882.7900000000009</c:v>
                </c:pt>
                <c:pt idx="115">
                  <c:v>9779.57</c:v>
                </c:pt>
                <c:pt idx="116">
                  <c:v>9914.68</c:v>
                </c:pt>
                <c:pt idx="117">
                  <c:v>9877.59</c:v>
                </c:pt>
                <c:pt idx="118">
                  <c:v>9836.49</c:v>
                </c:pt>
                <c:pt idx="119">
                  <c:v>9916.89</c:v>
                </c:pt>
                <c:pt idx="120">
                  <c:v>9763.67</c:v>
                </c:pt>
                <c:pt idx="121">
                  <c:v>9807.5</c:v>
                </c:pt>
                <c:pt idx="122">
                  <c:v>9602.16</c:v>
                </c:pt>
                <c:pt idx="123">
                  <c:v>9574.83</c:v>
                </c:pt>
                <c:pt idx="124">
                  <c:v>9451.58</c:v>
                </c:pt>
                <c:pt idx="125">
                  <c:v>9573.2099999999991</c:v>
                </c:pt>
                <c:pt idx="126">
                  <c:v>9741.07</c:v>
                </c:pt>
                <c:pt idx="127">
                  <c:v>9658.7199999999993</c:v>
                </c:pt>
                <c:pt idx="128">
                  <c:v>9911.07</c:v>
                </c:pt>
                <c:pt idx="129">
                  <c:v>9898.01</c:v>
                </c:pt>
                <c:pt idx="130">
                  <c:v>10188.85</c:v>
                </c:pt>
                <c:pt idx="131">
                  <c:v>10459.08</c:v>
                </c:pt>
                <c:pt idx="132">
                  <c:v>10507.11</c:v>
                </c:pt>
                <c:pt idx="133">
                  <c:v>10422.24</c:v>
                </c:pt>
                <c:pt idx="134">
                  <c:v>10438.33</c:v>
                </c:pt>
                <c:pt idx="135">
                  <c:v>10580.26</c:v>
                </c:pt>
                <c:pt idx="136">
                  <c:v>10727.58</c:v>
                </c:pt>
                <c:pt idx="137">
                  <c:v>10840.59</c:v>
                </c:pt>
                <c:pt idx="138">
                  <c:v>10862.14</c:v>
                </c:pt>
                <c:pt idx="139">
                  <c:v>10802.23</c:v>
                </c:pt>
                <c:pt idx="140">
                  <c:v>9860.2900000000009</c:v>
                </c:pt>
                <c:pt idx="141">
                  <c:v>9810.94</c:v>
                </c:pt>
                <c:pt idx="142">
                  <c:v>9044.64</c:v>
                </c:pt>
                <c:pt idx="143">
                  <c:v>9299.36</c:v>
                </c:pt>
                <c:pt idx="144">
                  <c:v>9715.58</c:v>
                </c:pt>
                <c:pt idx="145">
                  <c:v>9649.5300000000007</c:v>
                </c:pt>
                <c:pt idx="146">
                  <c:v>9612.84</c:v>
                </c:pt>
                <c:pt idx="147">
                  <c:v>9659.48</c:v>
                </c:pt>
                <c:pt idx="148">
                  <c:v>9523.31</c:v>
                </c:pt>
                <c:pt idx="149">
                  <c:v>9484.26</c:v>
                </c:pt>
                <c:pt idx="150">
                  <c:v>9379.83</c:v>
                </c:pt>
                <c:pt idx="151">
                  <c:v>9407.17</c:v>
                </c:pt>
                <c:pt idx="152">
                  <c:v>9477.14</c:v>
                </c:pt>
                <c:pt idx="153">
                  <c:v>9275.5</c:v>
                </c:pt>
                <c:pt idx="154">
                  <c:v>9338.58</c:v>
                </c:pt>
                <c:pt idx="155">
                  <c:v>9380.9500000000007</c:v>
                </c:pt>
                <c:pt idx="156">
                  <c:v>9423.6200000000008</c:v>
                </c:pt>
                <c:pt idx="157">
                  <c:v>9393.7900000000009</c:v>
                </c:pt>
                <c:pt idx="158">
                  <c:v>9266.09</c:v>
                </c:pt>
                <c:pt idx="159">
                  <c:v>9396.02</c:v>
                </c:pt>
                <c:pt idx="160">
                  <c:v>9317.24</c:v>
                </c:pt>
                <c:pt idx="161">
                  <c:v>9321.64</c:v>
                </c:pt>
                <c:pt idx="162">
                  <c:v>9312.1299999999992</c:v>
                </c:pt>
                <c:pt idx="163">
                  <c:v>9490.9</c:v>
                </c:pt>
                <c:pt idx="164">
                  <c:v>9432.5499999999993</c:v>
                </c:pt>
                <c:pt idx="165">
                  <c:v>9306.9599999999991</c:v>
                </c:pt>
                <c:pt idx="166">
                  <c:v>9224.84</c:v>
                </c:pt>
                <c:pt idx="167">
                  <c:v>9078.43</c:v>
                </c:pt>
                <c:pt idx="168">
                  <c:v>9167.58</c:v>
                </c:pt>
                <c:pt idx="169">
                  <c:v>9112.19</c:v>
                </c:pt>
                <c:pt idx="170">
                  <c:v>9134.68</c:v>
                </c:pt>
                <c:pt idx="171">
                  <c:v>9074.6200000000008</c:v>
                </c:pt>
                <c:pt idx="172">
                  <c:v>9279.2099999999991</c:v>
                </c:pt>
                <c:pt idx="173">
                  <c:v>9390.51</c:v>
                </c:pt>
                <c:pt idx="174">
                  <c:v>9747.07</c:v>
                </c:pt>
                <c:pt idx="175">
                  <c:v>9700.17</c:v>
                </c:pt>
                <c:pt idx="176">
                  <c:v>9701.5499999999993</c:v>
                </c:pt>
                <c:pt idx="177">
                  <c:v>9541.2999999999993</c:v>
                </c:pt>
                <c:pt idx="178">
                  <c:v>9668.36</c:v>
                </c:pt>
                <c:pt idx="179">
                  <c:v>9514.01</c:v>
                </c:pt>
                <c:pt idx="180">
                  <c:v>9398.93</c:v>
                </c:pt>
                <c:pt idx="181">
                  <c:v>9475.2099999999991</c:v>
                </c:pt>
                <c:pt idx="182">
                  <c:v>9356.0400000000009</c:v>
                </c:pt>
                <c:pt idx="183">
                  <c:v>9345.15</c:v>
                </c:pt>
                <c:pt idx="184">
                  <c:v>9213.58</c:v>
                </c:pt>
                <c:pt idx="185">
                  <c:v>9177.7000000000007</c:v>
                </c:pt>
                <c:pt idx="186">
                  <c:v>9170.56</c:v>
                </c:pt>
                <c:pt idx="187">
                  <c:v>9019.57</c:v>
                </c:pt>
                <c:pt idx="188">
                  <c:v>9008.8700000000008</c:v>
                </c:pt>
                <c:pt idx="189">
                  <c:v>9277.01</c:v>
                </c:pt>
                <c:pt idx="190">
                  <c:v>9474.9599999999991</c:v>
                </c:pt>
                <c:pt idx="191">
                  <c:v>9486.56</c:v>
                </c:pt>
                <c:pt idx="192">
                  <c:v>9659.31</c:v>
                </c:pt>
                <c:pt idx="193">
                  <c:v>9686.11</c:v>
                </c:pt>
                <c:pt idx="194">
                  <c:v>9520.2199999999993</c:v>
                </c:pt>
                <c:pt idx="195">
                  <c:v>9311.8799999999992</c:v>
                </c:pt>
                <c:pt idx="196">
                  <c:v>9350.01</c:v>
                </c:pt>
                <c:pt idx="197">
                  <c:v>9339.59</c:v>
                </c:pt>
                <c:pt idx="198">
                  <c:v>9196.1299999999992</c:v>
                </c:pt>
                <c:pt idx="199">
                  <c:v>9102.02</c:v>
                </c:pt>
                <c:pt idx="200">
                  <c:v>9203.3700000000008</c:v>
                </c:pt>
                <c:pt idx="201">
                  <c:v>9141.31</c:v>
                </c:pt>
                <c:pt idx="202">
                  <c:v>9448.9</c:v>
                </c:pt>
                <c:pt idx="203">
                  <c:v>9418.52</c:v>
                </c:pt>
                <c:pt idx="204">
                  <c:v>9301.0499999999993</c:v>
                </c:pt>
                <c:pt idx="205">
                  <c:v>9404.89</c:v>
                </c:pt>
                <c:pt idx="206">
                  <c:v>9948.51</c:v>
                </c:pt>
                <c:pt idx="207">
                  <c:v>10080.35</c:v>
                </c:pt>
                <c:pt idx="208">
                  <c:v>10189.02</c:v>
                </c:pt>
                <c:pt idx="209">
                  <c:v>10228.39</c:v>
                </c:pt>
                <c:pt idx="210">
                  <c:v>10275.75</c:v>
                </c:pt>
                <c:pt idx="211">
                  <c:v>10107.68</c:v>
                </c:pt>
                <c:pt idx="212">
                  <c:v>9998.2000000000007</c:v>
                </c:pt>
                <c:pt idx="213">
                  <c:v>10167.26</c:v>
                </c:pt>
                <c:pt idx="214">
                  <c:v>10331.31</c:v>
                </c:pt>
                <c:pt idx="215">
                  <c:v>10358.459999999999</c:v>
                </c:pt>
                <c:pt idx="216">
                  <c:v>10225.48</c:v>
                </c:pt>
                <c:pt idx="217">
                  <c:v>10121.52</c:v>
                </c:pt>
                <c:pt idx="218">
                  <c:v>10370.709999999999</c:v>
                </c:pt>
                <c:pt idx="219">
                  <c:v>10366.16</c:v>
                </c:pt>
                <c:pt idx="220">
                  <c:v>10616.18</c:v>
                </c:pt>
                <c:pt idx="221">
                  <c:v>10616.09</c:v>
                </c:pt>
                <c:pt idx="222">
                  <c:v>10591.98</c:v>
                </c:pt>
                <c:pt idx="223">
                  <c:v>10689.05</c:v>
                </c:pt>
                <c:pt idx="224">
                  <c:v>10642.6</c:v>
                </c:pt>
                <c:pt idx="225">
                  <c:v>10542.09</c:v>
                </c:pt>
                <c:pt idx="226">
                  <c:v>10487.25</c:v>
                </c:pt>
                <c:pt idx="227">
                  <c:v>10618.97</c:v>
                </c:pt>
                <c:pt idx="228">
                  <c:v>10743.2</c:v>
                </c:pt>
                <c:pt idx="229">
                  <c:v>10746.98</c:v>
                </c:pt>
                <c:pt idx="230">
                  <c:v>10853.49</c:v>
                </c:pt>
                <c:pt idx="231">
                  <c:v>10849.96</c:v>
                </c:pt>
                <c:pt idx="232">
                  <c:v>10901.01</c:v>
                </c:pt>
                <c:pt idx="233">
                  <c:v>10956.05</c:v>
                </c:pt>
                <c:pt idx="234">
                  <c:v>10972.63</c:v>
                </c:pt>
                <c:pt idx="235">
                  <c:v>11038.32</c:v>
                </c:pt>
                <c:pt idx="236">
                  <c:v>10954.5</c:v>
                </c:pt>
                <c:pt idx="237">
                  <c:v>10949.95</c:v>
                </c:pt>
                <c:pt idx="238">
                  <c:v>10824.55</c:v>
                </c:pt>
                <c:pt idx="239">
                  <c:v>10870.57</c:v>
                </c:pt>
                <c:pt idx="240">
                  <c:v>10929.77</c:v>
                </c:pt>
                <c:pt idx="241">
                  <c:v>10962.02</c:v>
                </c:pt>
                <c:pt idx="242">
                  <c:v>11134.73</c:v>
                </c:pt>
                <c:pt idx="243">
                  <c:v>11313.9</c:v>
                </c:pt>
                <c:pt idx="244">
                  <c:v>11372.33</c:v>
                </c:pt>
                <c:pt idx="245">
                  <c:v>11477.8</c:v>
                </c:pt>
                <c:pt idx="246">
                  <c:v>11529.81</c:v>
                </c:pt>
                <c:pt idx="247">
                  <c:v>11359.01</c:v>
                </c:pt>
                <c:pt idx="248">
                  <c:v>11368.78</c:v>
                </c:pt>
                <c:pt idx="249">
                  <c:v>11288.05</c:v>
                </c:pt>
                <c:pt idx="250">
                  <c:v>11279.95</c:v>
                </c:pt>
                <c:pt idx="251">
                  <c:v>10877.52</c:v>
                </c:pt>
                <c:pt idx="252">
                  <c:v>10737.68</c:v>
                </c:pt>
                <c:pt idx="253">
                  <c:v>10828.93</c:v>
                </c:pt>
                <c:pt idx="254">
                  <c:v>10729.49</c:v>
                </c:pt>
                <c:pt idx="255">
                  <c:v>10449.36</c:v>
                </c:pt>
                <c:pt idx="256">
                  <c:v>10486.09</c:v>
                </c:pt>
                <c:pt idx="257">
                  <c:v>10586.32</c:v>
                </c:pt>
                <c:pt idx="258">
                  <c:v>10382.89</c:v>
                </c:pt>
                <c:pt idx="259">
                  <c:v>10372.040000000001</c:v>
                </c:pt>
                <c:pt idx="260">
                  <c:v>11000.26</c:v>
                </c:pt>
                <c:pt idx="261">
                  <c:v>11182.96</c:v>
                </c:pt>
                <c:pt idx="262">
                  <c:v>11165.85</c:v>
                </c:pt>
                <c:pt idx="263">
                  <c:v>11048.11</c:v>
                </c:pt>
                <c:pt idx="264">
                  <c:v>11294.48</c:v>
                </c:pt>
                <c:pt idx="265">
                  <c:v>11468.07</c:v>
                </c:pt>
                <c:pt idx="266">
                  <c:v>11331.75</c:v>
                </c:pt>
                <c:pt idx="267">
                  <c:v>11366.93</c:v>
                </c:pt>
                <c:pt idx="268">
                  <c:v>11377.55</c:v>
                </c:pt>
                <c:pt idx="269">
                  <c:v>11151.2</c:v>
                </c:pt>
                <c:pt idx="270">
                  <c:v>11048.13</c:v>
                </c:pt>
                <c:pt idx="271">
                  <c:v>11012.12</c:v>
                </c:pt>
                <c:pt idx="272">
                  <c:v>11220.22</c:v>
                </c:pt>
                <c:pt idx="273">
                  <c:v>11082.63</c:v>
                </c:pt>
                <c:pt idx="274">
                  <c:v>10858.52</c:v>
                </c:pt>
                <c:pt idx="275">
                  <c:v>10734.87</c:v>
                </c:pt>
                <c:pt idx="276">
                  <c:v>10814.11</c:v>
                </c:pt>
                <c:pt idx="277">
                  <c:v>10756.27</c:v>
                </c:pt>
                <c:pt idx="278">
                  <c:v>10726.98</c:v>
                </c:pt>
                <c:pt idx="279">
                  <c:v>10720.36</c:v>
                </c:pt>
                <c:pt idx="280">
                  <c:v>10556.18</c:v>
                </c:pt>
                <c:pt idx="281">
                  <c:v>10316.4</c:v>
                </c:pt>
                <c:pt idx="282">
                  <c:v>10464.48</c:v>
                </c:pt>
                <c:pt idx="283">
                  <c:v>10370.780000000001</c:v>
                </c:pt>
                <c:pt idx="284">
                  <c:v>10208.76</c:v>
                </c:pt>
                <c:pt idx="285">
                  <c:v>10484.39</c:v>
                </c:pt>
                <c:pt idx="286">
                  <c:v>10467.200000000001</c:v>
                </c:pt>
                <c:pt idx="287">
                  <c:v>10551.34</c:v>
                </c:pt>
                <c:pt idx="288">
                  <c:v>10608.26</c:v>
                </c:pt>
                <c:pt idx="289">
                  <c:v>10941.79</c:v>
                </c:pt>
                <c:pt idx="290">
                  <c:v>10853.43</c:v>
                </c:pt>
                <c:pt idx="291">
                  <c:v>10871.08</c:v>
                </c:pt>
                <c:pt idx="292">
                  <c:v>10837.3</c:v>
                </c:pt>
                <c:pt idx="293">
                  <c:v>10971.52</c:v>
                </c:pt>
                <c:pt idx="294">
                  <c:v>11060.39</c:v>
                </c:pt>
                <c:pt idx="295">
                  <c:v>10914.1</c:v>
                </c:pt>
                <c:pt idx="296">
                  <c:v>10970.37</c:v>
                </c:pt>
                <c:pt idx="297">
                  <c:v>11073.27</c:v>
                </c:pt>
                <c:pt idx="298">
                  <c:v>10924.53</c:v>
                </c:pt>
                <c:pt idx="299">
                  <c:v>10789.03</c:v>
                </c:pt>
                <c:pt idx="300">
                  <c:v>10576.45</c:v>
                </c:pt>
                <c:pt idx="301">
                  <c:v>10640.86</c:v>
                </c:pt>
                <c:pt idx="302">
                  <c:v>10628.63</c:v>
                </c:pt>
                <c:pt idx="303">
                  <c:v>10565.74</c:v>
                </c:pt>
                <c:pt idx="304">
                  <c:v>10698.13</c:v>
                </c:pt>
                <c:pt idx="305">
                  <c:v>10728.6</c:v>
                </c:pt>
                <c:pt idx="306">
                  <c:v>10903.91</c:v>
                </c:pt>
                <c:pt idx="307">
                  <c:v>10979.73</c:v>
                </c:pt>
                <c:pt idx="308">
                  <c:v>10922.86</c:v>
                </c:pt>
                <c:pt idx="309">
                  <c:v>10888.02</c:v>
                </c:pt>
                <c:pt idx="310">
                  <c:v>10857.17</c:v>
                </c:pt>
                <c:pt idx="311">
                  <c:v>10914.65</c:v>
                </c:pt>
                <c:pt idx="312">
                  <c:v>10945.49</c:v>
                </c:pt>
                <c:pt idx="313">
                  <c:v>10898.7</c:v>
                </c:pt>
                <c:pt idx="314">
                  <c:v>11116.45</c:v>
                </c:pt>
                <c:pt idx="315">
                  <c:v>11123.47</c:v>
                </c:pt>
                <c:pt idx="316">
                  <c:v>11036.82</c:v>
                </c:pt>
                <c:pt idx="317">
                  <c:v>10918.51</c:v>
                </c:pt>
                <c:pt idx="318">
                  <c:v>11007.37</c:v>
                </c:pt>
                <c:pt idx="319">
                  <c:v>11189.5</c:v>
                </c:pt>
                <c:pt idx="320">
                  <c:v>11238.36</c:v>
                </c:pt>
                <c:pt idx="321">
                  <c:v>11193.88</c:v>
                </c:pt>
                <c:pt idx="322">
                  <c:v>11233.66</c:v>
                </c:pt>
                <c:pt idx="323">
                  <c:v>11311.31</c:v>
                </c:pt>
                <c:pt idx="324">
                  <c:v>11456.34</c:v>
                </c:pt>
                <c:pt idx="325">
                  <c:v>11348.83</c:v>
                </c:pt>
                <c:pt idx="326">
                  <c:v>11286.81</c:v>
                </c:pt>
                <c:pt idx="327">
                  <c:v>11335.05</c:v>
                </c:pt>
                <c:pt idx="328">
                  <c:v>11341.9</c:v>
                </c:pt>
                <c:pt idx="329">
                  <c:v>11311.06</c:v>
                </c:pt>
                <c:pt idx="330">
                  <c:v>11290.36</c:v>
                </c:pt>
                <c:pt idx="331">
                  <c:v>11340.1</c:v>
                </c:pt>
                <c:pt idx="332">
                  <c:v>11336.18</c:v>
                </c:pt>
                <c:pt idx="333">
                  <c:v>11294.37</c:v>
                </c:pt>
                <c:pt idx="334">
                  <c:v>11150.9</c:v>
                </c:pt>
                <c:pt idx="335">
                  <c:v>11220.17</c:v>
                </c:pt>
                <c:pt idx="336">
                  <c:v>11261.52</c:v>
                </c:pt>
                <c:pt idx="337">
                  <c:v>11498.38</c:v>
                </c:pt>
                <c:pt idx="338">
                  <c:v>11702</c:v>
                </c:pt>
                <c:pt idx="339">
                  <c:v>12023.78</c:v>
                </c:pt>
                <c:pt idx="340">
                  <c:v>12028.84</c:v>
                </c:pt>
                <c:pt idx="341">
                  <c:v>12087.97</c:v>
                </c:pt>
                <c:pt idx="342">
                  <c:v>12200.95</c:v>
                </c:pt>
                <c:pt idx="343">
                  <c:v>12254.83</c:v>
                </c:pt>
                <c:pt idx="344">
                  <c:v>12385.61</c:v>
                </c:pt>
                <c:pt idx="345">
                  <c:v>12369.89</c:v>
                </c:pt>
                <c:pt idx="346">
                  <c:v>12456.69</c:v>
                </c:pt>
                <c:pt idx="347">
                  <c:v>12668.52</c:v>
                </c:pt>
                <c:pt idx="348">
                  <c:v>12747.88</c:v>
                </c:pt>
                <c:pt idx="349">
                  <c:v>12805.81</c:v>
                </c:pt>
                <c:pt idx="350">
                  <c:v>12728.18</c:v>
                </c:pt>
                <c:pt idx="351">
                  <c:v>12851.49</c:v>
                </c:pt>
                <c:pt idx="352">
                  <c:v>12992.71</c:v>
                </c:pt>
                <c:pt idx="353">
                  <c:v>13177.32</c:v>
                </c:pt>
                <c:pt idx="354">
                  <c:v>13106.99</c:v>
                </c:pt>
                <c:pt idx="355">
                  <c:v>13407.44</c:v>
                </c:pt>
                <c:pt idx="356">
                  <c:v>13831.09</c:v>
                </c:pt>
                <c:pt idx="357">
                  <c:v>13838.29</c:v>
                </c:pt>
                <c:pt idx="358">
                  <c:v>13620.95</c:v>
                </c:pt>
                <c:pt idx="359">
                  <c:v>13875.32</c:v>
                </c:pt>
                <c:pt idx="360">
                  <c:v>13891.21</c:v>
                </c:pt>
                <c:pt idx="361">
                  <c:v>13589.14</c:v>
                </c:pt>
                <c:pt idx="362">
                  <c:v>13521.96</c:v>
                </c:pt>
                <c:pt idx="363">
                  <c:v>13838.38</c:v>
                </c:pt>
                <c:pt idx="364">
                  <c:v>13797.04</c:v>
                </c:pt>
                <c:pt idx="365">
                  <c:v>13787.82</c:v>
                </c:pt>
                <c:pt idx="366">
                  <c:v>14180.48</c:v>
                </c:pt>
                <c:pt idx="367">
                  <c:v>14180.69</c:v>
                </c:pt>
                <c:pt idx="368">
                  <c:v>14339.3</c:v>
                </c:pt>
                <c:pt idx="369">
                  <c:v>14259.9</c:v>
                </c:pt>
                <c:pt idx="370">
                  <c:v>13804.21</c:v>
                </c:pt>
                <c:pt idx="371">
                  <c:v>13934.06</c:v>
                </c:pt>
                <c:pt idx="372">
                  <c:v>14061.71</c:v>
                </c:pt>
                <c:pt idx="373">
                  <c:v>14050.83</c:v>
                </c:pt>
                <c:pt idx="374">
                  <c:v>13809.88</c:v>
                </c:pt>
                <c:pt idx="375">
                  <c:v>13878.54</c:v>
                </c:pt>
                <c:pt idx="376">
                  <c:v>13717.81</c:v>
                </c:pt>
                <c:pt idx="377">
                  <c:v>13346.43</c:v>
                </c:pt>
                <c:pt idx="378">
                  <c:v>12933.4</c:v>
                </c:pt>
                <c:pt idx="379">
                  <c:v>12943.19</c:v>
                </c:pt>
                <c:pt idx="380">
                  <c:v>13078.93</c:v>
                </c:pt>
                <c:pt idx="381">
                  <c:v>12792.81</c:v>
                </c:pt>
                <c:pt idx="382">
                  <c:v>12702</c:v>
                </c:pt>
                <c:pt idx="383">
                  <c:v>13175.74</c:v>
                </c:pt>
                <c:pt idx="384">
                  <c:v>13200.38</c:v>
                </c:pt>
                <c:pt idx="385">
                  <c:v>13286.12</c:v>
                </c:pt>
                <c:pt idx="386">
                  <c:v>13092.93</c:v>
                </c:pt>
                <c:pt idx="387">
                  <c:v>12956.72</c:v>
                </c:pt>
                <c:pt idx="388">
                  <c:v>13217.6</c:v>
                </c:pt>
                <c:pt idx="389">
                  <c:v>13115.13</c:v>
                </c:pt>
                <c:pt idx="390">
                  <c:v>13047.72</c:v>
                </c:pt>
                <c:pt idx="391">
                  <c:v>13168.16</c:v>
                </c:pt>
                <c:pt idx="392">
                  <c:v>12930.16</c:v>
                </c:pt>
                <c:pt idx="393">
                  <c:v>12963.87</c:v>
                </c:pt>
                <c:pt idx="394">
                  <c:v>12727.06</c:v>
                </c:pt>
                <c:pt idx="395">
                  <c:v>12698.19</c:v>
                </c:pt>
                <c:pt idx="396">
                  <c:v>12626.35</c:v>
                </c:pt>
                <c:pt idx="397">
                  <c:v>12790.98</c:v>
                </c:pt>
                <c:pt idx="398">
                  <c:v>12937.87</c:v>
                </c:pt>
                <c:pt idx="399">
                  <c:v>13051.69</c:v>
                </c:pt>
                <c:pt idx="400">
                  <c:v>12936.35</c:v>
                </c:pt>
                <c:pt idx="401">
                  <c:v>13112.31</c:v>
                </c:pt>
                <c:pt idx="402">
                  <c:v>12921.56</c:v>
                </c:pt>
                <c:pt idx="403">
                  <c:v>13536.84</c:v>
                </c:pt>
                <c:pt idx="404">
                  <c:v>13689</c:v>
                </c:pt>
                <c:pt idx="405">
                  <c:v>14073.79</c:v>
                </c:pt>
                <c:pt idx="406">
                  <c:v>14058.51</c:v>
                </c:pt>
                <c:pt idx="407">
                  <c:v>14202.24</c:v>
                </c:pt>
                <c:pt idx="408">
                  <c:v>14252.38</c:v>
                </c:pt>
                <c:pt idx="409">
                  <c:v>14201.05</c:v>
                </c:pt>
                <c:pt idx="410">
                  <c:v>14587.93</c:v>
                </c:pt>
                <c:pt idx="411">
                  <c:v>14484.91</c:v>
                </c:pt>
                <c:pt idx="412">
                  <c:v>14375.4</c:v>
                </c:pt>
                <c:pt idx="413">
                  <c:v>14335.49</c:v>
                </c:pt>
                <c:pt idx="414">
                  <c:v>14409.07</c:v>
                </c:pt>
                <c:pt idx="415">
                  <c:v>14594.01</c:v>
                </c:pt>
                <c:pt idx="416">
                  <c:v>14329.34</c:v>
                </c:pt>
                <c:pt idx="417">
                  <c:v>14311.19</c:v>
                </c:pt>
                <c:pt idx="418">
                  <c:v>14442.56</c:v>
                </c:pt>
                <c:pt idx="419">
                  <c:v>14369.61</c:v>
                </c:pt>
                <c:pt idx="420">
                  <c:v>14495.77</c:v>
                </c:pt>
                <c:pt idx="421">
                  <c:v>14917.43</c:v>
                </c:pt>
                <c:pt idx="422">
                  <c:v>15040.25</c:v>
                </c:pt>
                <c:pt idx="423">
                  <c:v>15062.65</c:v>
                </c:pt>
                <c:pt idx="424">
                  <c:v>15133.54</c:v>
                </c:pt>
                <c:pt idx="425">
                  <c:v>14779.93</c:v>
                </c:pt>
                <c:pt idx="426">
                  <c:v>14598.47</c:v>
                </c:pt>
                <c:pt idx="427">
                  <c:v>14644.7</c:v>
                </c:pt>
                <c:pt idx="428">
                  <c:v>14367.6</c:v>
                </c:pt>
                <c:pt idx="429">
                  <c:v>14029.54</c:v>
                </c:pt>
                <c:pt idx="430">
                  <c:v>14012.01</c:v>
                </c:pt>
                <c:pt idx="431">
                  <c:v>13163.88</c:v>
                </c:pt>
                <c:pt idx="432">
                  <c:v>13808.2</c:v>
                </c:pt>
                <c:pt idx="433">
                  <c:v>13890.91</c:v>
                </c:pt>
                <c:pt idx="434">
                  <c:v>13662.75</c:v>
                </c:pt>
                <c:pt idx="435">
                  <c:v>13703.96</c:v>
                </c:pt>
                <c:pt idx="436">
                  <c:v>14200.2</c:v>
                </c:pt>
                <c:pt idx="437">
                  <c:v>13965.65</c:v>
                </c:pt>
                <c:pt idx="438">
                  <c:v>13872.25</c:v>
                </c:pt>
                <c:pt idx="439">
                  <c:v>13694.19</c:v>
                </c:pt>
                <c:pt idx="440">
                  <c:v>13860.59</c:v>
                </c:pt>
                <c:pt idx="441">
                  <c:v>13741.89</c:v>
                </c:pt>
                <c:pt idx="442">
                  <c:v>13744.64</c:v>
                </c:pt>
                <c:pt idx="443">
                  <c:v>13743.5</c:v>
                </c:pt>
                <c:pt idx="444">
                  <c:v>13938.48</c:v>
                </c:pt>
                <c:pt idx="445">
                  <c:v>14446.42</c:v>
                </c:pt>
                <c:pt idx="446">
                  <c:v>14493.09</c:v>
                </c:pt>
                <c:pt idx="447">
                  <c:v>14421.15</c:v>
                </c:pt>
                <c:pt idx="448">
                  <c:v>14827.35</c:v>
                </c:pt>
                <c:pt idx="449">
                  <c:v>14734.5</c:v>
                </c:pt>
                <c:pt idx="450">
                  <c:v>14729.65</c:v>
                </c:pt>
                <c:pt idx="451">
                  <c:v>14539.61</c:v>
                </c:pt>
                <c:pt idx="452">
                  <c:v>14331.21</c:v>
                </c:pt>
                <c:pt idx="453">
                  <c:v>14259.75</c:v>
                </c:pt>
                <c:pt idx="454">
                  <c:v>14274.02</c:v>
                </c:pt>
                <c:pt idx="455">
                  <c:v>14183.21</c:v>
                </c:pt>
                <c:pt idx="456">
                  <c:v>14121.83</c:v>
                </c:pt>
                <c:pt idx="457">
                  <c:v>14350.6</c:v>
                </c:pt>
                <c:pt idx="458">
                  <c:v>14455.03</c:v>
                </c:pt>
                <c:pt idx="459">
                  <c:v>14417.91</c:v>
                </c:pt>
                <c:pt idx="460">
                  <c:v>14424.54</c:v>
                </c:pt>
                <c:pt idx="461">
                  <c:v>14497.37</c:v>
                </c:pt>
                <c:pt idx="462">
                  <c:v>14189.96</c:v>
                </c:pt>
                <c:pt idx="463">
                  <c:v>14105.44</c:v>
                </c:pt>
                <c:pt idx="464">
                  <c:v>14321.19</c:v>
                </c:pt>
                <c:pt idx="465">
                  <c:v>14092.02</c:v>
                </c:pt>
                <c:pt idx="466">
                  <c:v>14079.97</c:v>
                </c:pt>
                <c:pt idx="467">
                  <c:v>14251.29</c:v>
                </c:pt>
                <c:pt idx="468">
                  <c:v>13981.05</c:v>
                </c:pt>
                <c:pt idx="469">
                  <c:v>14070.98</c:v>
                </c:pt>
                <c:pt idx="470">
                  <c:v>13974.14</c:v>
                </c:pt>
                <c:pt idx="471">
                  <c:v>14138.85</c:v>
                </c:pt>
                <c:pt idx="472">
                  <c:v>14077.67</c:v>
                </c:pt>
                <c:pt idx="473">
                  <c:v>13943.87</c:v>
                </c:pt>
                <c:pt idx="474">
                  <c:v>13774.77</c:v>
                </c:pt>
                <c:pt idx="475">
                  <c:v>13687.86</c:v>
                </c:pt>
                <c:pt idx="476">
                  <c:v>13501.55</c:v>
                </c:pt>
                <c:pt idx="477">
                  <c:v>13292.93</c:v>
                </c:pt>
                <c:pt idx="478">
                  <c:v>13458.1</c:v>
                </c:pt>
                <c:pt idx="479">
                  <c:v>13410.54</c:v>
                </c:pt>
                <c:pt idx="480">
                  <c:v>13687.93</c:v>
                </c:pt>
                <c:pt idx="481">
                  <c:v>13703.13</c:v>
                </c:pt>
                <c:pt idx="482">
                  <c:v>13798.82</c:v>
                </c:pt>
                <c:pt idx="483">
                  <c:v>13779.39</c:v>
                </c:pt>
                <c:pt idx="484">
                  <c:v>13811.6</c:v>
                </c:pt>
                <c:pt idx="485">
                  <c:v>13704.52</c:v>
                </c:pt>
                <c:pt idx="486">
                  <c:v>14110.14</c:v>
                </c:pt>
                <c:pt idx="487">
                  <c:v>14132.23</c:v>
                </c:pt>
                <c:pt idx="488">
                  <c:v>14172.26</c:v>
                </c:pt>
                <c:pt idx="489">
                  <c:v>14132.06</c:v>
                </c:pt>
                <c:pt idx="490">
                  <c:v>14127.98</c:v>
                </c:pt>
                <c:pt idx="491">
                  <c:v>14458.98</c:v>
                </c:pt>
                <c:pt idx="492">
                  <c:v>14396.54</c:v>
                </c:pt>
                <c:pt idx="493">
                  <c:v>14514.82</c:v>
                </c:pt>
                <c:pt idx="494">
                  <c:v>14501.49</c:v>
                </c:pt>
                <c:pt idx="495">
                  <c:v>14473.42</c:v>
                </c:pt>
                <c:pt idx="496">
                  <c:v>14610.92</c:v>
                </c:pt>
                <c:pt idx="497">
                  <c:v>14575.51</c:v>
                </c:pt>
                <c:pt idx="498">
                  <c:v>14641.56</c:v>
                </c:pt>
                <c:pt idx="499">
                  <c:v>14334.06</c:v>
                </c:pt>
                <c:pt idx="500">
                  <c:v>14229.01</c:v>
                </c:pt>
                <c:pt idx="501">
                  <c:v>14050.56</c:v>
                </c:pt>
                <c:pt idx="502">
                  <c:v>13932.46</c:v>
                </c:pt>
                <c:pt idx="503">
                  <c:v>14012.42</c:v>
                </c:pt>
                <c:pt idx="504">
                  <c:v>14151.59</c:v>
                </c:pt>
                <c:pt idx="505">
                  <c:v>14405.25</c:v>
                </c:pt>
                <c:pt idx="506">
                  <c:v>14505.48</c:v>
                </c:pt>
                <c:pt idx="507">
                  <c:v>14393.85</c:v>
                </c:pt>
                <c:pt idx="508">
                  <c:v>14467.25</c:v>
                </c:pt>
                <c:pt idx="509">
                  <c:v>14235.83</c:v>
                </c:pt>
                <c:pt idx="510">
                  <c:v>13892.3</c:v>
                </c:pt>
                <c:pt idx="511">
                  <c:v>13122.58</c:v>
                </c:pt>
                <c:pt idx="512">
                  <c:v>13509.76</c:v>
                </c:pt>
                <c:pt idx="513">
                  <c:v>13284.42</c:v>
                </c:pt>
                <c:pt idx="514">
                  <c:v>13337.69</c:v>
                </c:pt>
                <c:pt idx="515">
                  <c:v>13198.84</c:v>
                </c:pt>
                <c:pt idx="516">
                  <c:v>13251.85</c:v>
                </c:pt>
                <c:pt idx="517">
                  <c:v>12888.33</c:v>
                </c:pt>
                <c:pt idx="518">
                  <c:v>12899.35</c:v>
                </c:pt>
                <c:pt idx="519">
                  <c:v>12592.76</c:v>
                </c:pt>
                <c:pt idx="520">
                  <c:v>12290.58</c:v>
                </c:pt>
                <c:pt idx="521">
                  <c:v>11947.18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F0-43E9-9741-64301B88F7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8314512"/>
        <c:axId val="1928329744"/>
      </c:lineChart>
      <c:dateAx>
        <c:axId val="1928314512"/>
        <c:scaling>
          <c:orientation val="minMax"/>
          <c:max val="46295"/>
          <c:min val="45536"/>
        </c:scaling>
        <c:delete val="0"/>
        <c:axPos val="b"/>
        <c:numFmt formatCode="mm/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800" b="1" i="0" u="none" strike="noStrike" kern="1200" baseline="0">
                <a:solidFill>
                  <a:srgbClr val="0070C0"/>
                </a:solidFill>
                <a:latin typeface="Helvetica" pitchFamily="2" charset="0"/>
                <a:ea typeface="Verdana" panose="020B0604030504040204" pitchFamily="34" charset="0"/>
                <a:cs typeface="+mn-cs"/>
              </a:defRPr>
            </a:pPr>
            <a:endParaRPr lang="tr-TR"/>
          </a:p>
        </c:txPr>
        <c:crossAx val="1928329744"/>
        <c:crosses val="autoZero"/>
        <c:auto val="1"/>
        <c:lblOffset val="100"/>
        <c:baseTimeUnit val="days"/>
      </c:dateAx>
      <c:valAx>
        <c:axId val="192832974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Helvetica" pitchFamily="2" charset="0"/>
                    <a:ea typeface="Verdana" panose="020B0604030504040204" pitchFamily="34" charset="0"/>
                    <a:cs typeface="+mn-cs"/>
                  </a:defRPr>
                </a:pPr>
                <a:r>
                  <a:rPr lang="tr-TR" dirty="0">
                    <a:solidFill>
                      <a:schemeClr val="accent1">
                        <a:lumMod val="75000"/>
                      </a:schemeClr>
                    </a:solidFill>
                  </a:rPr>
                  <a:t>BIST – 100 Index</a:t>
                </a:r>
              </a:p>
            </c:rich>
          </c:tx>
          <c:layout>
            <c:manualLayout>
              <c:xMode val="edge"/>
              <c:yMode val="edge"/>
              <c:x val="9.0459313732653025E-3"/>
              <c:y val="0.33761460426899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accent1">
                      <a:lumMod val="75000"/>
                    </a:schemeClr>
                  </a:solidFill>
                  <a:latin typeface="Helvetica" pitchFamily="2" charset="0"/>
                  <a:ea typeface="Verdana" panose="020B0604030504040204" pitchFamily="34" charset="0"/>
                  <a:cs typeface="+mn-cs"/>
                </a:defRPr>
              </a:pPr>
              <a:endParaRPr lang="tr-TR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Helvetica" pitchFamily="2" charset="0"/>
                <a:ea typeface="Verdana" panose="020B0604030504040204" pitchFamily="34" charset="0"/>
                <a:cs typeface="+mn-cs"/>
              </a:defRPr>
            </a:pPr>
            <a:endParaRPr lang="tr-TR"/>
          </a:p>
        </c:txPr>
        <c:crossAx val="1928314512"/>
        <c:crosses val="autoZero"/>
        <c:crossBetween val="midCat"/>
        <c:majorUnit val="1000"/>
      </c:valAx>
      <c:valAx>
        <c:axId val="192831505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" pitchFamily="2" charset="0"/>
                    <a:ea typeface="Verdana" panose="020B0604030504040204" pitchFamily="34" charset="0"/>
                    <a:cs typeface="+mn-cs"/>
                  </a:defRPr>
                </a:pPr>
                <a:r>
                  <a:rPr lang="tr-TR" dirty="0" err="1">
                    <a:solidFill>
                      <a:schemeClr val="accent1">
                        <a:lumMod val="75000"/>
                      </a:schemeClr>
                    </a:solidFill>
                  </a:rPr>
                  <a:t>Trading</a:t>
                </a:r>
                <a:r>
                  <a:rPr lang="tr-TR" baseline="0" dirty="0">
                    <a:solidFill>
                      <a:schemeClr val="accent1">
                        <a:lumMod val="75000"/>
                      </a:schemeClr>
                    </a:solidFill>
                  </a:rPr>
                  <a:t> Volume</a:t>
                </a:r>
                <a:endParaRPr lang="tr-TR" dirty="0">
                  <a:solidFill>
                    <a:schemeClr val="accent1">
                      <a:lumMod val="75000"/>
                    </a:schemeClr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" pitchFamily="2" charset="0"/>
                  <a:ea typeface="Verdana" panose="020B0604030504040204" pitchFamily="34" charset="0"/>
                  <a:cs typeface="+mn-cs"/>
                </a:defRPr>
              </a:pPr>
              <a:endParaRPr lang="tr-TR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Helvetica" pitchFamily="2" charset="0"/>
                <a:ea typeface="Verdana" panose="020B0604030504040204" pitchFamily="34" charset="0"/>
                <a:cs typeface="+mn-cs"/>
              </a:defRPr>
            </a:pPr>
            <a:endParaRPr lang="tr-TR"/>
          </a:p>
        </c:txPr>
        <c:crossAx val="1928316688"/>
        <c:crosses val="max"/>
        <c:crossBetween val="between"/>
      </c:valAx>
      <c:dateAx>
        <c:axId val="1928316688"/>
        <c:scaling>
          <c:orientation val="minMax"/>
        </c:scaling>
        <c:delete val="1"/>
        <c:axPos val="b"/>
        <c:numFmt formatCode="d\.mm\.yyyy" sourceLinked="1"/>
        <c:majorTickMark val="out"/>
        <c:minorTickMark val="none"/>
        <c:tickLblPos val="nextTo"/>
        <c:crossAx val="1928315056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2608771069690899E-2"/>
          <c:y val="3.6232808391256019E-2"/>
          <c:w val="0.82301266915479732"/>
          <c:h val="8.22182004911982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400">
          <a:latin typeface="Helvetica" pitchFamily="2" charset="0"/>
          <a:ea typeface="Verdana" panose="020B0604030504040204" pitchFamily="34" charset="0"/>
        </a:defRPr>
      </a:pPr>
      <a:endParaRPr lang="tr-T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4.5911402954192777E-2"/>
          <c:w val="0.98814356387872082"/>
          <c:h val="0.8381560774428802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hs!$L$4</c:f>
              <c:strCache>
                <c:ptCount val="1"/>
                <c:pt idx="0">
                  <c:v>milyar TL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hs!$A$41:$A$45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hs!$L$41:$L$45</c:f>
              <c:numCache>
                <c:formatCode>#,##0</c:formatCode>
                <c:ptCount val="5"/>
                <c:pt idx="0">
                  <c:v>6207.8833774623499</c:v>
                </c:pt>
                <c:pt idx="1">
                  <c:v>10043.102000000001</c:v>
                </c:pt>
                <c:pt idx="2">
                  <c:v>13422.951276965201</c:v>
                </c:pt>
                <c:pt idx="3" formatCode="#,##0;\(#,##0\)">
                  <c:v>17534</c:v>
                </c:pt>
                <c:pt idx="4" formatCode="#,##0;\(#,##0\)">
                  <c:v>17675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D3-495F-B57B-0EBD3CB0C6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44396544"/>
        <c:axId val="245216320"/>
      </c:barChart>
      <c:catAx>
        <c:axId val="244396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45216320"/>
        <c:crosses val="autoZero"/>
        <c:auto val="1"/>
        <c:lblAlgn val="ctr"/>
        <c:lblOffset val="100"/>
        <c:noMultiLvlLbl val="0"/>
      </c:catAx>
      <c:valAx>
        <c:axId val="245216320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one"/>
        <c:spPr>
          <a:ln w="9525">
            <a:noFill/>
          </a:ln>
        </c:spPr>
        <c:crossAx val="2443965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rgbClr val="000000"/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879502335939979E-2"/>
          <c:y val="4.7589595150313718E-2"/>
          <c:w val="0.74705159209867"/>
          <c:h val="0.87828162291169454"/>
        </c:manualLayout>
      </c:layout>
      <c:barChart>
        <c:barDir val="col"/>
        <c:grouping val="percentStacked"/>
        <c:varyColors val="0"/>
        <c:ser>
          <c:idx val="2"/>
          <c:order val="0"/>
          <c:tx>
            <c:strRef>
              <c:f>Yogunlasma!$B$5</c:f>
              <c:strCache>
                <c:ptCount val="1"/>
                <c:pt idx="0">
                  <c:v>Industrials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Yogunlasma!$A$20:$A$24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Yogunlasma!$B$20:$B$24</c:f>
              <c:numCache>
                <c:formatCode>0%</c:formatCode>
                <c:ptCount val="5"/>
                <c:pt idx="0">
                  <c:v>0.4458268740597553</c:v>
                </c:pt>
                <c:pt idx="1">
                  <c:v>0.40390498676996545</c:v>
                </c:pt>
                <c:pt idx="2">
                  <c:v>0.32903578315165216</c:v>
                </c:pt>
                <c:pt idx="3">
                  <c:v>0.29223964798958413</c:v>
                </c:pt>
                <c:pt idx="4">
                  <c:v>0.23614712218667028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ED-432E-9FC5-3EF66101C1B7}"/>
            </c:ext>
          </c:extLst>
        </c:ser>
        <c:ser>
          <c:idx val="0"/>
          <c:order val="1"/>
          <c:tx>
            <c:strRef>
              <c:f>Yogunlasma!$C$5</c:f>
              <c:strCache>
                <c:ptCount val="1"/>
                <c:pt idx="0">
                  <c:v>Services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Yogunlasma!$A$20:$A$24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Yogunlasma!$C$20:$C$24</c:f>
              <c:numCache>
                <c:formatCode>0%</c:formatCode>
                <c:ptCount val="5"/>
                <c:pt idx="0">
                  <c:v>0.21663365022226852</c:v>
                </c:pt>
                <c:pt idx="1">
                  <c:v>0.25080542849513593</c:v>
                </c:pt>
                <c:pt idx="2">
                  <c:v>0.34520924699105798</c:v>
                </c:pt>
                <c:pt idx="3">
                  <c:v>0.33332243682898172</c:v>
                </c:pt>
                <c:pt idx="4">
                  <c:v>0.33002252508595253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ED-432E-9FC5-3EF66101C1B7}"/>
            </c:ext>
          </c:extLst>
        </c:ser>
        <c:ser>
          <c:idx val="1"/>
          <c:order val="2"/>
          <c:tx>
            <c:strRef>
              <c:f>Yogunlasma!$D$5</c:f>
              <c:strCache>
                <c:ptCount val="1"/>
                <c:pt idx="0">
                  <c:v>Financials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Yogunlasma!$A$20:$A$24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Yogunlasma!$D$20:$D$24</c:f>
              <c:numCache>
                <c:formatCode>0%</c:formatCode>
                <c:ptCount val="5"/>
                <c:pt idx="0">
                  <c:v>0.29130040813893787</c:v>
                </c:pt>
                <c:pt idx="1">
                  <c:v>0.30590497991035248</c:v>
                </c:pt>
                <c:pt idx="2">
                  <c:v>0.28909628228385092</c:v>
                </c:pt>
                <c:pt idx="3">
                  <c:v>0.33202703541550543</c:v>
                </c:pt>
                <c:pt idx="4">
                  <c:v>0.35822321065434276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ED-432E-9FC5-3EF66101C1B7}"/>
            </c:ext>
          </c:extLst>
        </c:ser>
        <c:ser>
          <c:idx val="3"/>
          <c:order val="3"/>
          <c:tx>
            <c:strRef>
              <c:f>Yogunlasma!$E$5</c:f>
              <c:strCache>
                <c:ptCount val="1"/>
                <c:pt idx="0">
                  <c:v>Technology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numRef>
              <c:f>Yogunlasma!$A$20:$A$24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Yogunlasma!$E$20:$E$24</c:f>
              <c:numCache>
                <c:formatCode>0%</c:formatCode>
                <c:ptCount val="5"/>
                <c:pt idx="0">
                  <c:v>4.6239067579038402E-2</c:v>
                </c:pt>
                <c:pt idx="1">
                  <c:v>3.9384604824546095E-2</c:v>
                </c:pt>
                <c:pt idx="2">
                  <c:v>3.6658687573438847E-2</c:v>
                </c:pt>
                <c:pt idx="3">
                  <c:v>4.241087976592868E-2</c:v>
                </c:pt>
                <c:pt idx="4">
                  <c:v>7.5607142073034317E-2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ED-432E-9FC5-3EF66101C1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267434496"/>
        <c:axId val="266701632"/>
      </c:barChart>
      <c:catAx>
        <c:axId val="267434496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3200" b="1">
                <a:solidFill>
                  <a:srgbClr val="0070C0"/>
                </a:solidFill>
              </a:defRPr>
            </a:pPr>
            <a:endParaRPr lang="tr-TR"/>
          </a:p>
        </c:txPr>
        <c:crossAx val="2667016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6701632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400">
                <a:solidFill>
                  <a:schemeClr val="tx2">
                    <a:lumMod val="50000"/>
                  </a:schemeClr>
                </a:solidFill>
              </a:defRPr>
            </a:pPr>
            <a:endParaRPr lang="tr-TR"/>
          </a:p>
        </c:txPr>
        <c:crossAx val="26743449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437880696035216"/>
          <c:y val="0.20201969719460808"/>
          <c:w val="0.1562119303964784"/>
          <c:h val="0.2868846898258076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3200">
              <a:solidFill>
                <a:schemeClr val="tx2">
                  <a:lumMod val="50000"/>
                </a:schemeClr>
              </a:solidFill>
            </a:defRPr>
          </a:pPr>
          <a:endParaRPr lang="tr-TR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800" b="0" i="0" u="none" strike="noStrike" baseline="0">
          <a:solidFill>
            <a:srgbClr val="000000"/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620347719687939"/>
          <c:y val="0.14726857935507368"/>
          <c:w val="0.89379652280312061"/>
          <c:h val="0.7458440954434375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Yogunlasma!$L$6</c:f>
              <c:strCache>
                <c:ptCount val="1"/>
                <c:pt idx="0">
                  <c:v>1-10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Yogunlasma!$A$20:$A$24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Yogunlasma!$L$20:$L$24</c:f>
              <c:numCache>
                <c:formatCode>0%</c:formatCode>
                <c:ptCount val="5"/>
                <c:pt idx="0">
                  <c:v>0.33662226793113287</c:v>
                </c:pt>
                <c:pt idx="1">
                  <c:v>0.28693470352088934</c:v>
                </c:pt>
                <c:pt idx="2">
                  <c:v>0.28537518478787105</c:v>
                </c:pt>
                <c:pt idx="3">
                  <c:v>0.28537518478787105</c:v>
                </c:pt>
                <c:pt idx="4">
                  <c:v>0.34284183802836549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8B-41F1-B6E1-B704C443A9A5}"/>
            </c:ext>
          </c:extLst>
        </c:ser>
        <c:ser>
          <c:idx val="1"/>
          <c:order val="1"/>
          <c:tx>
            <c:strRef>
              <c:f>Yogunlasma!$M$6</c:f>
              <c:strCache>
                <c:ptCount val="1"/>
                <c:pt idx="0">
                  <c:v>11-25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Yogunlasma!$A$20:$A$24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Yogunlasma!$M$20:$M$24</c:f>
              <c:numCache>
                <c:formatCode>0%</c:formatCode>
                <c:ptCount val="5"/>
                <c:pt idx="0">
                  <c:v>0.22726662510600967</c:v>
                </c:pt>
                <c:pt idx="1">
                  <c:v>0.22698533784291786</c:v>
                </c:pt>
                <c:pt idx="2">
                  <c:v>0.20476346343907767</c:v>
                </c:pt>
                <c:pt idx="3">
                  <c:v>0.20476346343907767</c:v>
                </c:pt>
                <c:pt idx="4">
                  <c:v>0.17990521576223523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8B-41F1-B6E1-B704C443A9A5}"/>
            </c:ext>
          </c:extLst>
        </c:ser>
        <c:ser>
          <c:idx val="2"/>
          <c:order val="2"/>
          <c:tx>
            <c:strRef>
              <c:f>Yogunlasma!$N$6</c:f>
              <c:strCache>
                <c:ptCount val="1"/>
                <c:pt idx="0">
                  <c:v>26-50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Yogunlasma!$A$20:$A$24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Yogunlasma!$N$20:$N$24</c:f>
              <c:numCache>
                <c:formatCode>0%</c:formatCode>
                <c:ptCount val="5"/>
                <c:pt idx="0">
                  <c:v>0.14057572820133485</c:v>
                </c:pt>
                <c:pt idx="1">
                  <c:v>0.15306797378799364</c:v>
                </c:pt>
                <c:pt idx="2">
                  <c:v>0.15454402258984276</c:v>
                </c:pt>
                <c:pt idx="3">
                  <c:v>0.15454402258984276</c:v>
                </c:pt>
                <c:pt idx="4">
                  <c:v>0.1430899868091523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8B-41F1-B6E1-B704C443A9A5}"/>
            </c:ext>
          </c:extLst>
        </c:ser>
        <c:ser>
          <c:idx val="3"/>
          <c:order val="3"/>
          <c:tx>
            <c:strRef>
              <c:f>Yogunlasma!$O$6</c:f>
              <c:strCache>
                <c:ptCount val="1"/>
                <c:pt idx="0">
                  <c:v>51-100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Yogunlasma!$A$20:$A$24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Yogunlasma!$O$20:$O$24</c:f>
              <c:numCache>
                <c:formatCode>0%</c:formatCode>
                <c:ptCount val="5"/>
                <c:pt idx="0">
                  <c:v>0.13236600817085337</c:v>
                </c:pt>
                <c:pt idx="1">
                  <c:v>0.1398345093748882</c:v>
                </c:pt>
                <c:pt idx="2">
                  <c:v>0.14688597281131835</c:v>
                </c:pt>
                <c:pt idx="3">
                  <c:v>0.14688597281131835</c:v>
                </c:pt>
                <c:pt idx="4">
                  <c:v>0.13489625732646562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8B-41F1-B6E1-B704C443A9A5}"/>
            </c:ext>
          </c:extLst>
        </c:ser>
        <c:ser>
          <c:idx val="5"/>
          <c:order val="4"/>
          <c:tx>
            <c:strRef>
              <c:f>Yogunlasma!$P$6</c:f>
              <c:strCache>
                <c:ptCount val="1"/>
                <c:pt idx="0">
                  <c:v>100+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Yogunlasma!$A$20:$A$24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Yogunlasma!$P$20:$P$24</c:f>
              <c:numCache>
                <c:formatCode>0%</c:formatCode>
                <c:ptCount val="5"/>
                <c:pt idx="0">
                  <c:v>0.16316937059066944</c:v>
                </c:pt>
                <c:pt idx="1">
                  <c:v>0.19317747547331071</c:v>
                </c:pt>
                <c:pt idx="2">
                  <c:v>0.20843135637188961</c:v>
                </c:pt>
                <c:pt idx="3">
                  <c:v>0.20843135637188961</c:v>
                </c:pt>
                <c:pt idx="4">
                  <c:v>0.19926670207378092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8B-41F1-B6E1-B704C443A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267475456"/>
        <c:axId val="266706240"/>
      </c:barChart>
      <c:catAx>
        <c:axId val="267475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667062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6706240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400">
                <a:solidFill>
                  <a:schemeClr val="bg2"/>
                </a:solidFill>
              </a:defRPr>
            </a:pPr>
            <a:endParaRPr lang="tr-TR"/>
          </a:p>
        </c:txPr>
        <c:crossAx val="267475456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26223101480769101"/>
          <c:y val="5.3984638092884375E-2"/>
          <c:w val="0.5124282484495164"/>
          <c:h val="6.0673969178338949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3600">
              <a:solidFill>
                <a:schemeClr val="bg2"/>
              </a:solidFill>
            </a:defRPr>
          </a:pPr>
          <a:endParaRPr lang="tr-TR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rgbClr val="000000"/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687072516429652"/>
          <c:y val="3.4408660620244302E-3"/>
          <c:w val="0.74683927271401274"/>
          <c:h val="0.9054627816193020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 w="25400">
              <a:noFill/>
            </a:ln>
          </c:spPr>
          <c:invertIfNegative val="0"/>
          <c:dPt>
            <c:idx val="2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D3E-48EE-92F5-150E6780A2AD}"/>
              </c:ext>
            </c:extLst>
          </c:dPt>
          <c:dPt>
            <c:idx val="2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D3E-48EE-92F5-150E6780A2AD}"/>
              </c:ext>
            </c:extLst>
          </c:dPt>
          <c:dPt>
            <c:idx val="2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D3E-48EE-92F5-150E6780A2AD}"/>
              </c:ext>
            </c:extLst>
          </c:dPt>
          <c:dPt>
            <c:idx val="2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D3E-48EE-92F5-150E6780A2AD}"/>
              </c:ext>
            </c:extLst>
          </c:dPt>
          <c:dPt>
            <c:idx val="25"/>
            <c:invertIfNegative val="0"/>
            <c:bubble3D val="0"/>
            <c:spPr>
              <a:solidFill>
                <a:srgbClr val="006FA0"/>
              </a:solidFill>
              <a:ln w="25400">
                <a:noFill/>
              </a:ln>
            </c:spPr>
            <c:extLst>
              <c:ext xmlns:c16="http://schemas.microsoft.com/office/drawing/2014/chart" uri="{C3380CC4-5D6E-409C-BE32-E72D297353CC}">
                <c16:uniqueId val="{00000004-FD3E-48EE-92F5-150E6780A2AD}"/>
              </c:ext>
            </c:extLst>
          </c:dPt>
          <c:dPt>
            <c:idx val="26"/>
            <c:invertIfNegative val="0"/>
            <c:bubble3D val="0"/>
            <c:spPr>
              <a:solidFill>
                <a:srgbClr val="54D3FF"/>
              </a:solidFill>
              <a:ln w="25400">
                <a:noFill/>
              </a:ln>
            </c:spPr>
            <c:extLst>
              <c:ext xmlns:c16="http://schemas.microsoft.com/office/drawing/2014/chart" uri="{C3380CC4-5D6E-409C-BE32-E72D297353CC}">
                <c16:uniqueId val="{00000005-FD3E-48EE-92F5-150E6780A2AD}"/>
              </c:ext>
            </c:extLst>
          </c:dPt>
          <c:dPt>
            <c:idx val="2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FD3E-48EE-92F5-150E6780A2AD}"/>
              </c:ext>
            </c:extLst>
          </c:dPt>
          <c:dPt>
            <c:idx val="2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FD3E-48EE-92F5-150E6780A2AD}"/>
              </c:ext>
            </c:extLst>
          </c:dPt>
          <c:dPt>
            <c:idx val="2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FD3E-48EE-92F5-150E6780A2AD}"/>
              </c:ext>
            </c:extLst>
          </c:dPt>
          <c:dPt>
            <c:idx val="3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FD3E-48EE-92F5-150E6780A2AD}"/>
              </c:ext>
            </c:extLst>
          </c:dPt>
          <c:dPt>
            <c:idx val="3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FD3E-48EE-92F5-150E6780A2AD}"/>
              </c:ext>
            </c:extLst>
          </c:dPt>
          <c:dPt>
            <c:idx val="3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FD3E-48EE-92F5-150E6780A2AD}"/>
              </c:ext>
            </c:extLst>
          </c:dPt>
          <c:dPt>
            <c:idx val="3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FD3E-48EE-92F5-150E6780A2AD}"/>
              </c:ext>
            </c:extLst>
          </c:dPt>
          <c:dPt>
            <c:idx val="3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E-FD3E-48EE-92F5-150E6780A2AD}"/>
              </c:ext>
            </c:extLst>
          </c:dPt>
          <c:dLbls>
            <c:dLbl>
              <c:idx val="2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D3E-48EE-92F5-150E6780A2A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'Sunum - WFE'!$F$181:$F$216</c:f>
              <c:strCache>
                <c:ptCount val="36"/>
                <c:pt idx="0">
                  <c:v>Nasdaq OMX</c:v>
                </c:pt>
                <c:pt idx="1">
                  <c:v>NYSE</c:v>
                </c:pt>
                <c:pt idx="2">
                  <c:v>Shanghai</c:v>
                </c:pt>
                <c:pt idx="3">
                  <c:v>Tokyo</c:v>
                </c:pt>
                <c:pt idx="4">
                  <c:v>Euronext</c:v>
                </c:pt>
                <c:pt idx="5">
                  <c:v>Shenzhen</c:v>
                </c:pt>
                <c:pt idx="6">
                  <c:v>Hong Kong</c:v>
                </c:pt>
                <c:pt idx="7">
                  <c:v>NSE India</c:v>
                </c:pt>
                <c:pt idx="8">
                  <c:v>BSE India</c:v>
                </c:pt>
                <c:pt idx="9">
                  <c:v>TMX</c:v>
                </c:pt>
                <c:pt idx="10">
                  <c:v>South Korea</c:v>
                </c:pt>
                <c:pt idx="11">
                  <c:v>Taiwan</c:v>
                </c:pt>
                <c:pt idx="12">
                  <c:v>Deutsche</c:v>
                </c:pt>
                <c:pt idx="13">
                  <c:v>Swiss</c:v>
                </c:pt>
                <c:pt idx="14">
                  <c:v>Saudi Arabia</c:v>
                </c:pt>
                <c:pt idx="15">
                  <c:v>OMX Nordic</c:v>
                </c:pt>
                <c:pt idx="16">
                  <c:v>Australia</c:v>
                </c:pt>
                <c:pt idx="17">
                  <c:v>S. Africa</c:v>
                </c:pt>
                <c:pt idx="18">
                  <c:v>Spain</c:v>
                </c:pt>
                <c:pt idx="19">
                  <c:v>Brazil</c:v>
                </c:pt>
                <c:pt idx="20">
                  <c:v>Singapore</c:v>
                </c:pt>
                <c:pt idx="21">
                  <c:v>Abu Dhabi</c:v>
                </c:pt>
                <c:pt idx="22">
                  <c:v>Thailand</c:v>
                </c:pt>
                <c:pt idx="23">
                  <c:v>Mexico</c:v>
                </c:pt>
                <c:pt idx="24">
                  <c:v>Indonesia</c:v>
                </c:pt>
                <c:pt idx="25">
                  <c:v>Malaysia</c:v>
                </c:pt>
                <c:pt idx="26">
                  <c:v>Borsa Istanbul</c:v>
                </c:pt>
                <c:pt idx="27">
                  <c:v>Taipei</c:v>
                </c:pt>
                <c:pt idx="28">
                  <c:v>Warsaw</c:v>
                </c:pt>
                <c:pt idx="29">
                  <c:v>HoChiMinh</c:v>
                </c:pt>
                <c:pt idx="30">
                  <c:v>Santiago</c:v>
                </c:pt>
                <c:pt idx="31">
                  <c:v>Dubai</c:v>
                </c:pt>
                <c:pt idx="32">
                  <c:v>Wien</c:v>
                </c:pt>
                <c:pt idx="33">
                  <c:v>Philippines</c:v>
                </c:pt>
                <c:pt idx="34">
                  <c:v>Chile Electronica</c:v>
                </c:pt>
                <c:pt idx="35">
                  <c:v>Qatar</c:v>
                </c:pt>
              </c:strCache>
            </c:strRef>
          </c:cat>
          <c:val>
            <c:numRef>
              <c:f>'Sunum - WFE'!$E$181:$E$216</c:f>
              <c:numCache>
                <c:formatCode>#,##0</c:formatCode>
                <c:ptCount val="36"/>
                <c:pt idx="0">
                  <c:v>7000</c:v>
                </c:pt>
                <c:pt idx="1">
                  <c:v>7000</c:v>
                </c:pt>
                <c:pt idx="2">
                  <c:v>7000</c:v>
                </c:pt>
                <c:pt idx="3">
                  <c:v>7000</c:v>
                </c:pt>
                <c:pt idx="4">
                  <c:v>7000</c:v>
                </c:pt>
                <c:pt idx="5">
                  <c:v>7294.9165300000004</c:v>
                </c:pt>
                <c:pt idx="6">
                  <c:v>5523.9751100000003</c:v>
                </c:pt>
                <c:pt idx="7">
                  <c:v>5017.8106399999997</c:v>
                </c:pt>
                <c:pt idx="8">
                  <c:v>5007.49161</c:v>
                </c:pt>
                <c:pt idx="9">
                  <c:v>4911.0651600000001</c:v>
                </c:pt>
                <c:pt idx="10">
                  <c:v>4804.1955099999996</c:v>
                </c:pt>
                <c:pt idx="11">
                  <c:v>4730.11985</c:v>
                </c:pt>
                <c:pt idx="12">
                  <c:v>2764.2499199999997</c:v>
                </c:pt>
                <c:pt idx="13">
                  <c:v>2670.4886299999998</c:v>
                </c:pt>
                <c:pt idx="14">
                  <c:v>2517.3063099999999</c:v>
                </c:pt>
                <c:pt idx="15">
                  <c:v>2353.3213100000003</c:v>
                </c:pt>
                <c:pt idx="16">
                  <c:v>2129.7274500000003</c:v>
                </c:pt>
                <c:pt idx="17">
                  <c:v>1455.8637699999999</c:v>
                </c:pt>
                <c:pt idx="18">
                  <c:v>1389.40969</c:v>
                </c:pt>
                <c:pt idx="19">
                  <c:v>951.36069999999995</c:v>
                </c:pt>
                <c:pt idx="20">
                  <c:v>872.80627000000004</c:v>
                </c:pt>
                <c:pt idx="21">
                  <c:v>784.13753000000008</c:v>
                </c:pt>
                <c:pt idx="22">
                  <c:v>611.46116000000006</c:v>
                </c:pt>
                <c:pt idx="23">
                  <c:v>590.83533</c:v>
                </c:pt>
                <c:pt idx="24">
                  <c:v>551.02435000000003</c:v>
                </c:pt>
                <c:pt idx="25">
                  <c:v>496.48369000000002</c:v>
                </c:pt>
                <c:pt idx="26">
                  <c:v>480.41521</c:v>
                </c:pt>
                <c:pt idx="27">
                  <c:v>360.71978000000001</c:v>
                </c:pt>
                <c:pt idx="28">
                  <c:v>340.69743</c:v>
                </c:pt>
                <c:pt idx="29">
                  <c:v>333.92248000000001</c:v>
                </c:pt>
                <c:pt idx="30">
                  <c:v>256.42941000000002</c:v>
                </c:pt>
                <c:pt idx="31">
                  <c:v>253.73429999999999</c:v>
                </c:pt>
                <c:pt idx="32">
                  <c:v>239.56844000000001</c:v>
                </c:pt>
                <c:pt idx="33">
                  <c:v>212.10622000000001</c:v>
                </c:pt>
                <c:pt idx="34">
                  <c:v>202.18822</c:v>
                </c:pt>
                <c:pt idx="35">
                  <c:v>169.28851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FD3E-48EE-92F5-150E6780A2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1"/>
        <c:axId val="2144350832"/>
        <c:axId val="-2131144800"/>
      </c:barChart>
      <c:catAx>
        <c:axId val="21443508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00">
                <a:solidFill>
                  <a:schemeClr val="bg2">
                    <a:lumMod val="75000"/>
                  </a:schemeClr>
                </a:solidFill>
              </a:defRPr>
            </a:pPr>
            <a:endParaRPr lang="tr-TR"/>
          </a:p>
        </c:txPr>
        <c:crossAx val="-21311448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2131144800"/>
        <c:scaling>
          <c:orientation val="minMax"/>
          <c:max val="7000"/>
          <c:min val="0"/>
        </c:scaling>
        <c:delete val="0"/>
        <c:axPos val="b"/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800">
                <a:solidFill>
                  <a:schemeClr val="bg2">
                    <a:lumMod val="75000"/>
                  </a:schemeClr>
                </a:solidFill>
              </a:defRPr>
            </a:pPr>
            <a:endParaRPr lang="tr-TR"/>
          </a:p>
        </c:txPr>
        <c:crossAx val="2144350832"/>
        <c:crosses val="autoZero"/>
        <c:crossBetween val="between"/>
        <c:majorUnit val="10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600" b="0" i="0" u="none" strike="noStrike" baseline="0">
          <a:solidFill>
            <a:srgbClr val="000000"/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1832479113407851E-3"/>
          <c:y val="2.5829466751201544E-2"/>
          <c:w val="0.98541636847038938"/>
          <c:h val="0.79898746436009482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hs!$D$5</c:f>
              <c:strCache>
                <c:ptCount val="1"/>
                <c:pt idx="0">
                  <c:v>Other*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dLbl>
              <c:idx val="1"/>
              <c:layout>
                <c:manualLayout>
                  <c:x val="6.034574591525301E-3"/>
                  <c:y val="-1.0199187948998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91F-4433-974F-F7D60D33F112}"/>
                </c:ext>
              </c:extLst>
            </c:dLbl>
            <c:dLbl>
              <c:idx val="2"/>
              <c:layout>
                <c:manualLayout>
                  <c:x val="3.8950547526108623E-3"/>
                  <c:y val="8.242996731783484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1F-4433-974F-F7D60D33F112}"/>
                </c:ext>
              </c:extLst>
            </c:dLbl>
            <c:dLbl>
              <c:idx val="3"/>
              <c:layout>
                <c:manualLayout>
                  <c:x val="-9.1777099817883182E-3"/>
                  <c:y val="-7.93794344582860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91F-4433-974F-F7D60D33F112}"/>
                </c:ext>
              </c:extLst>
            </c:dLbl>
            <c:dLbl>
              <c:idx val="9"/>
              <c:layout>
                <c:manualLayout>
                  <c:x val="0"/>
                  <c:y val="1.0281219692664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91F-4433-974F-F7D60D33F1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hs!$A$41:$A$45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hs!$D$41:$D$45</c:f>
              <c:numCache>
                <c:formatCode>#,##0</c:formatCode>
                <c:ptCount val="5"/>
                <c:pt idx="0">
                  <c:v>25</c:v>
                </c:pt>
                <c:pt idx="1">
                  <c:v>47</c:v>
                </c:pt>
                <c:pt idx="2" formatCode="General">
                  <c:v>16</c:v>
                </c:pt>
                <c:pt idx="3" formatCode="0">
                  <c:v>55</c:v>
                </c:pt>
                <c:pt idx="4" formatCode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1F-4433-974F-F7D60D33F112}"/>
            </c:ext>
          </c:extLst>
        </c:ser>
        <c:ser>
          <c:idx val="4"/>
          <c:order val="1"/>
          <c:tx>
            <c:strRef>
              <c:f>hs!$F$5</c:f>
              <c:strCache>
                <c:ptCount val="1"/>
                <c:pt idx="0">
                  <c:v>Pre-Market Trading Platform</c:v>
                </c:pt>
              </c:strCache>
            </c:strRef>
          </c:tx>
          <c:spPr>
            <a:solidFill>
              <a:schemeClr val="accent6">
                <a:lumMod val="2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2316999505775093E-2"/>
                  <c:y val="3.383168921091323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91F-4433-974F-F7D60D33F112}"/>
                </c:ext>
              </c:extLst>
            </c:dLbl>
            <c:dLbl>
              <c:idx val="1"/>
              <c:layout>
                <c:manualLayout>
                  <c:x val="4.1547250694515821E-2"/>
                  <c:y val="5.522374135373749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91F-4433-974F-F7D60D33F112}"/>
                </c:ext>
              </c:extLst>
            </c:dLbl>
            <c:dLbl>
              <c:idx val="2"/>
              <c:layout>
                <c:manualLayout>
                  <c:x val="2.9755999341033477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91F-4433-974F-F7D60D33F112}"/>
                </c:ext>
              </c:extLst>
            </c:dLbl>
            <c:dLbl>
              <c:idx val="3"/>
              <c:layout>
                <c:manualLayout>
                  <c:x val="3.3475499258662667E-2"/>
                  <c:y val="-3.383168921091571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91F-4433-974F-F7D60D33F112}"/>
                </c:ext>
              </c:extLst>
            </c:dLbl>
            <c:dLbl>
              <c:idx val="4"/>
              <c:layout>
                <c:manualLayout>
                  <c:x val="3.719499917629184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91F-4433-974F-F7D60D33F1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hs!$A$41:$A$45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hs!$F$41:$F$45</c:f>
              <c:numCache>
                <c:formatCode>#,##0</c:formatCode>
                <c:ptCount val="5"/>
                <c:pt idx="0">
                  <c:v>19</c:v>
                </c:pt>
                <c:pt idx="1">
                  <c:v>19</c:v>
                </c:pt>
                <c:pt idx="2" formatCode="General">
                  <c:v>18</c:v>
                </c:pt>
                <c:pt idx="3" formatCode="0">
                  <c:v>18</c:v>
                </c:pt>
                <c:pt idx="4" formatCode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91F-4433-974F-F7D60D33F112}"/>
            </c:ext>
          </c:extLst>
        </c:ser>
        <c:ser>
          <c:idx val="2"/>
          <c:order val="2"/>
          <c:tx>
            <c:strRef>
              <c:f>hs!$E$5</c:f>
              <c:strCache>
                <c:ptCount val="1"/>
                <c:pt idx="0">
                  <c:v>Watch List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5.5792498764437775E-3"/>
                  <c:y val="1.4331849445253534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91F-4433-974F-F7D60D33F112}"/>
                </c:ext>
              </c:extLst>
            </c:dLbl>
            <c:dLbl>
              <c:idx val="1"/>
              <c:layout>
                <c:manualLayout>
                  <c:x val="3.7180355475828399E-3"/>
                  <c:y val="-1.01439125469481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91F-4433-974F-F7D60D33F112}"/>
                </c:ext>
              </c:extLst>
            </c:dLbl>
            <c:dLbl>
              <c:idx val="2"/>
              <c:layout>
                <c:manualLayout>
                  <c:x val="-1.4643700463107027E-7"/>
                  <c:y val="-3.2033548248917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91F-4433-974F-F7D60D33F112}"/>
                </c:ext>
              </c:extLst>
            </c:dLbl>
            <c:dLbl>
              <c:idx val="3"/>
              <c:layout>
                <c:manualLayout>
                  <c:x val="3.7165711775365637E-3"/>
                  <c:y val="1.0149506763274343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91F-4433-974F-F7D60D33F112}"/>
                </c:ext>
              </c:extLst>
            </c:dLbl>
            <c:dLbl>
              <c:idx val="4"/>
              <c:layout>
                <c:manualLayout>
                  <c:x val="3.7194999176291847E-3"/>
                  <c:y val="-3.24544464296512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91F-4433-974F-F7D60D33F11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hs!$A$41:$A$45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hs!$E$41:$E$45</c:f>
              <c:numCache>
                <c:formatCode>#,##0</c:formatCode>
                <c:ptCount val="5"/>
                <c:pt idx="0">
                  <c:v>15</c:v>
                </c:pt>
                <c:pt idx="1">
                  <c:v>13</c:v>
                </c:pt>
                <c:pt idx="2" formatCode="General">
                  <c:v>14</c:v>
                </c:pt>
                <c:pt idx="3" formatCode="0">
                  <c:v>16</c:v>
                </c:pt>
                <c:pt idx="4" formatCode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191F-4433-974F-F7D60D33F112}"/>
            </c:ext>
          </c:extLst>
        </c:ser>
        <c:ser>
          <c:idx val="3"/>
          <c:order val="3"/>
          <c:tx>
            <c:strRef>
              <c:f>hs!$C$5</c:f>
              <c:strCache>
                <c:ptCount val="1"/>
                <c:pt idx="0">
                  <c:v>Main Market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hs!$A$41:$A$45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hs!$C$41:$C$45</c:f>
              <c:numCache>
                <c:formatCode>General</c:formatCode>
                <c:ptCount val="5"/>
                <c:pt idx="0" formatCode="#,##0">
                  <c:v>230</c:v>
                </c:pt>
                <c:pt idx="1">
                  <c:v>220</c:v>
                </c:pt>
                <c:pt idx="2">
                  <c:v>208</c:v>
                </c:pt>
                <c:pt idx="3">
                  <c:v>268</c:v>
                </c:pt>
                <c:pt idx="4">
                  <c:v>267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11-191F-4433-974F-F7D60D33F112}"/>
            </c:ext>
          </c:extLst>
        </c:ser>
        <c:ser>
          <c:idx val="0"/>
          <c:order val="4"/>
          <c:tx>
            <c:strRef>
              <c:f>hs!$B$5</c:f>
              <c:strCache>
                <c:ptCount val="1"/>
                <c:pt idx="0">
                  <c:v>Stars Market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hs!$A$41:$A$45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hs!$B$41:$B$45</c:f>
              <c:numCache>
                <c:formatCode>General</c:formatCode>
                <c:ptCount val="5"/>
                <c:pt idx="0" formatCode="#,##0">
                  <c:v>194</c:v>
                </c:pt>
                <c:pt idx="1">
                  <c:v>240</c:v>
                </c:pt>
                <c:pt idx="2">
                  <c:v>316</c:v>
                </c:pt>
                <c:pt idx="3">
                  <c:v>234</c:v>
                </c:pt>
                <c:pt idx="4">
                  <c:v>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191F-4433-974F-F7D60D33F1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45847552"/>
        <c:axId val="245172480"/>
        <c:extLst/>
      </c:barChart>
      <c:catAx>
        <c:axId val="245847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451724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5172480"/>
        <c:scaling>
          <c:orientation val="minMax"/>
          <c:max val="600"/>
          <c:min val="0"/>
        </c:scaling>
        <c:delete val="0"/>
        <c:axPos val="l"/>
        <c:numFmt formatCode="#,##0" sourceLinked="1"/>
        <c:majorTickMark val="none"/>
        <c:minorTickMark val="none"/>
        <c:tickLblPos val="none"/>
        <c:spPr>
          <a:ln>
            <a:noFill/>
          </a:ln>
        </c:spPr>
        <c:crossAx val="24584755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1.399050506285555E-4"/>
          <c:y val="1.1781149441627693E-3"/>
          <c:w val="0.22849861395682755"/>
          <c:h val="0.17374517065956077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2600"/>
          </a:pPr>
          <a:endParaRPr lang="tr-TR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tx1"/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217548444017281"/>
          <c:y val="2.7264397645732904E-2"/>
          <c:w val="0.780086659522229"/>
          <c:h val="0.89822106149874203"/>
        </c:manualLayout>
      </c:layout>
      <c:barChart>
        <c:barDir val="bar"/>
        <c:grouping val="clustered"/>
        <c:varyColors val="0"/>
        <c:ser>
          <c:idx val="1"/>
          <c:order val="0"/>
          <c:spPr>
            <a:solidFill>
              <a:schemeClr val="accent1">
                <a:lumMod val="75000"/>
              </a:schemeClr>
            </a:solidFill>
            <a:ln w="25400">
              <a:noFill/>
            </a:ln>
          </c:spPr>
          <c:invertIfNegative val="0"/>
          <c:dPt>
            <c:idx val="19"/>
            <c:invertIfNegative val="0"/>
            <c:bubble3D val="0"/>
            <c:spPr>
              <a:solidFill>
                <a:srgbClr val="006FA0"/>
              </a:solidFill>
              <a:ln w="25400">
                <a:noFill/>
              </a:ln>
            </c:spPr>
            <c:extLst>
              <c:ext xmlns:c16="http://schemas.microsoft.com/office/drawing/2014/chart" uri="{C3380CC4-5D6E-409C-BE32-E72D297353CC}">
                <c16:uniqueId val="{00000011-9ED0-44E1-8519-A97C81EE8C62}"/>
              </c:ext>
            </c:extLst>
          </c:dPt>
          <c:dPt>
            <c:idx val="20"/>
            <c:invertIfNegative val="0"/>
            <c:bubble3D val="0"/>
            <c:spPr>
              <a:solidFill>
                <a:srgbClr val="006FA0"/>
              </a:solidFill>
              <a:ln w="25400">
                <a:solidFill>
                  <a:schemeClr val="accent1">
                    <a:lumMod val="60000"/>
                    <a:lumOff val="40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10-28C2-44E9-AA7F-0DCB6B64882E}"/>
              </c:ext>
            </c:extLst>
          </c:dPt>
          <c:dPt>
            <c:idx val="21"/>
            <c:invertIfNegative val="0"/>
            <c:bubble3D val="0"/>
            <c:spPr>
              <a:solidFill>
                <a:srgbClr val="006FA0"/>
              </a:solidFill>
              <a:ln w="25400">
                <a:noFill/>
              </a:ln>
            </c:spPr>
            <c:extLst>
              <c:ext xmlns:c16="http://schemas.microsoft.com/office/drawing/2014/chart" uri="{C3380CC4-5D6E-409C-BE32-E72D297353CC}">
                <c16:uniqueId val="{00000000-1C2E-4906-96A6-BF6A00FA2D7C}"/>
              </c:ext>
            </c:extLst>
          </c:dPt>
          <c:dPt>
            <c:idx val="22"/>
            <c:invertIfNegative val="0"/>
            <c:bubble3D val="0"/>
            <c:spPr>
              <a:solidFill>
                <a:srgbClr val="006FA0"/>
              </a:solidFill>
              <a:ln w="25400">
                <a:noFill/>
              </a:ln>
            </c:spPr>
            <c:extLst>
              <c:ext xmlns:c16="http://schemas.microsoft.com/office/drawing/2014/chart" uri="{C3380CC4-5D6E-409C-BE32-E72D297353CC}">
                <c16:uniqueId val="{00000013-D679-48C0-BC41-56B4D9E5C4D9}"/>
              </c:ext>
            </c:extLst>
          </c:dPt>
          <c:dPt>
            <c:idx val="2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C2E-4906-96A6-BF6A00FA2D7C}"/>
              </c:ext>
            </c:extLst>
          </c:dPt>
          <c:dPt>
            <c:idx val="2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1C2E-4906-96A6-BF6A00FA2D7C}"/>
              </c:ext>
            </c:extLst>
          </c:dPt>
          <c:dPt>
            <c:idx val="2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1C2E-4906-96A6-BF6A00FA2D7C}"/>
              </c:ext>
            </c:extLst>
          </c:dPt>
          <c:dPt>
            <c:idx val="2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1C2E-4906-96A6-BF6A00FA2D7C}"/>
              </c:ext>
            </c:extLst>
          </c:dPt>
          <c:dPt>
            <c:idx val="2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1C2E-4906-96A6-BF6A00FA2D7C}"/>
              </c:ext>
            </c:extLst>
          </c:dPt>
          <c:dPt>
            <c:idx val="2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1C2E-4906-96A6-BF6A00FA2D7C}"/>
              </c:ext>
            </c:extLst>
          </c:dPt>
          <c:dPt>
            <c:idx val="2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1C2E-4906-96A6-BF6A00FA2D7C}"/>
              </c:ext>
            </c:extLst>
          </c:dPt>
          <c:dPt>
            <c:idx val="3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1C2E-4906-96A6-BF6A00FA2D7C}"/>
              </c:ext>
            </c:extLst>
          </c:dPt>
          <c:dPt>
            <c:idx val="3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1C2E-4906-96A6-BF6A00FA2D7C}"/>
              </c:ext>
            </c:extLst>
          </c:dPt>
          <c:dPt>
            <c:idx val="3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1C2E-4906-96A6-BF6A00FA2D7C}"/>
              </c:ext>
            </c:extLst>
          </c:dPt>
          <c:dPt>
            <c:idx val="3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1C2E-4906-96A6-BF6A00FA2D7C}"/>
              </c:ext>
            </c:extLst>
          </c:dPt>
          <c:dPt>
            <c:idx val="3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E-1C2E-4906-96A6-BF6A00FA2D7C}"/>
              </c:ext>
            </c:extLst>
          </c:dPt>
          <c:dPt>
            <c:idx val="3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1C2E-4906-96A6-BF6A00FA2D7C}"/>
              </c:ext>
            </c:extLst>
          </c:dPt>
          <c:dPt>
            <c:idx val="3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0-1C2E-4906-96A6-BF6A00FA2D7C}"/>
              </c:ext>
            </c:extLst>
          </c:dPt>
          <c:dLbls>
            <c:dLbl>
              <c:idx val="2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C2E-4906-96A6-BF6A00FA2D7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'Sunum - WFE'!$E$116:$E$155</c:f>
              <c:strCache>
                <c:ptCount val="40"/>
                <c:pt idx="0">
                  <c:v>United States</c:v>
                </c:pt>
                <c:pt idx="1">
                  <c:v>Luxembourg</c:v>
                </c:pt>
                <c:pt idx="2">
                  <c:v>Ireland</c:v>
                </c:pt>
                <c:pt idx="3">
                  <c:v>China</c:v>
                </c:pt>
                <c:pt idx="4">
                  <c:v>Germany</c:v>
                </c:pt>
                <c:pt idx="5">
                  <c:v>France</c:v>
                </c:pt>
                <c:pt idx="6">
                  <c:v>Canada</c:v>
                </c:pt>
                <c:pt idx="7">
                  <c:v>Brazil</c:v>
                </c:pt>
                <c:pt idx="8">
                  <c:v>Japan</c:v>
                </c:pt>
                <c:pt idx="9">
                  <c:v>United Kingdom</c:v>
                </c:pt>
                <c:pt idx="10">
                  <c:v>Switzerland</c:v>
                </c:pt>
                <c:pt idx="11">
                  <c:v>Korea, Rep. of</c:v>
                </c:pt>
                <c:pt idx="12">
                  <c:v>Netherlands</c:v>
                </c:pt>
                <c:pt idx="13">
                  <c:v>Sweden</c:v>
                </c:pt>
                <c:pt idx="14">
                  <c:v>India</c:v>
                </c:pt>
                <c:pt idx="15">
                  <c:v>Spain</c:v>
                </c:pt>
                <c:pt idx="16">
                  <c:v>Chinese Taipei</c:v>
                </c:pt>
                <c:pt idx="17">
                  <c:v>Italy</c:v>
                </c:pt>
                <c:pt idx="18">
                  <c:v>South Africa</c:v>
                </c:pt>
                <c:pt idx="19">
                  <c:v>Norway</c:v>
                </c:pt>
                <c:pt idx="20">
                  <c:v>Belgium</c:v>
                </c:pt>
                <c:pt idx="21">
                  <c:v>Mexico</c:v>
                </c:pt>
                <c:pt idx="22">
                  <c:v>Austria</c:v>
                </c:pt>
                <c:pt idx="23">
                  <c:v>Denmark</c:v>
                </c:pt>
                <c:pt idx="24">
                  <c:v>Finland</c:v>
                </c:pt>
                <c:pt idx="25">
                  <c:v>Türkiye</c:v>
                </c:pt>
                <c:pt idx="26">
                  <c:v>Liechtenstein</c:v>
                </c:pt>
                <c:pt idx="27">
                  <c:v>Chile</c:v>
                </c:pt>
                <c:pt idx="28">
                  <c:v>Poland</c:v>
                </c:pt>
                <c:pt idx="29">
                  <c:v>Argentina</c:v>
                </c:pt>
                <c:pt idx="30">
                  <c:v>Hungary</c:v>
                </c:pt>
                <c:pt idx="31">
                  <c:v>Czech Republic</c:v>
                </c:pt>
                <c:pt idx="32">
                  <c:v>Portugal</c:v>
                </c:pt>
                <c:pt idx="33">
                  <c:v>Greece</c:v>
                </c:pt>
                <c:pt idx="34">
                  <c:v>Pakistan</c:v>
                </c:pt>
                <c:pt idx="35">
                  <c:v>Slovakia</c:v>
                </c:pt>
                <c:pt idx="36">
                  <c:v>Slovenia</c:v>
                </c:pt>
                <c:pt idx="37">
                  <c:v>Romania</c:v>
                </c:pt>
                <c:pt idx="38">
                  <c:v>Cyprus</c:v>
                </c:pt>
                <c:pt idx="39">
                  <c:v>Croatia</c:v>
                </c:pt>
              </c:strCache>
            </c:strRef>
          </c:cat>
          <c:val>
            <c:numRef>
              <c:f>'Sunum - WFE'!$D$116:$D$155</c:f>
              <c:numCache>
                <c:formatCode>#,##0</c:formatCode>
                <c:ptCount val="40"/>
                <c:pt idx="0">
                  <c:v>48209.63781824067</c:v>
                </c:pt>
                <c:pt idx="1">
                  <c:v>7139.9751720569247</c:v>
                </c:pt>
                <c:pt idx="2">
                  <c:v>6520.8670572317933</c:v>
                </c:pt>
                <c:pt idx="3">
                  <c:v>5441.9522897095649</c:v>
                </c:pt>
                <c:pt idx="4">
                  <c:v>3378.3620878318225</c:v>
                </c:pt>
                <c:pt idx="5">
                  <c:v>3138.3034427931316</c:v>
                </c:pt>
                <c:pt idx="6">
                  <c:v>3088.2543241792187</c:v>
                </c:pt>
                <c:pt idx="7">
                  <c:v>3040.6354890912444</c:v>
                </c:pt>
                <c:pt idx="8">
                  <c:v>2686.7767764203259</c:v>
                </c:pt>
                <c:pt idx="9">
                  <c:v>2479.3527100683214</c:v>
                </c:pt>
                <c:pt idx="10">
                  <c:v>1051.6893811793595</c:v>
                </c:pt>
                <c:pt idx="11">
                  <c:v>989.88909986572617</c:v>
                </c:pt>
                <c:pt idx="12">
                  <c:v>850.98223664064358</c:v>
                </c:pt>
                <c:pt idx="13">
                  <c:v>837.98660315291283</c:v>
                </c:pt>
                <c:pt idx="14">
                  <c:v>786.3261133985178</c:v>
                </c:pt>
                <c:pt idx="15">
                  <c:v>539.5321440210223</c:v>
                </c:pt>
                <c:pt idx="16">
                  <c:v>380.30774246858658</c:v>
                </c:pt>
                <c:pt idx="17">
                  <c:v>375.24014700465693</c:v>
                </c:pt>
                <c:pt idx="18">
                  <c:v>308.62300463724745</c:v>
                </c:pt>
                <c:pt idx="19">
                  <c:v>293.03606552531483</c:v>
                </c:pt>
                <c:pt idx="20">
                  <c:v>281.52988644652402</c:v>
                </c:pt>
                <c:pt idx="21">
                  <c:v>280.2532112388613</c:v>
                </c:pt>
                <c:pt idx="22">
                  <c:v>273.95724719674803</c:v>
                </c:pt>
                <c:pt idx="23">
                  <c:v>239.07871055497156</c:v>
                </c:pt>
                <c:pt idx="24">
                  <c:v>230.24894878089344</c:v>
                </c:pt>
                <c:pt idx="25">
                  <c:v>184.47266656019423</c:v>
                </c:pt>
                <c:pt idx="26">
                  <c:v>172.31549814127987</c:v>
                </c:pt>
                <c:pt idx="27">
                  <c:v>100.92865119172862</c:v>
                </c:pt>
                <c:pt idx="28">
                  <c:v>94.429109211096176</c:v>
                </c:pt>
                <c:pt idx="29">
                  <c:v>65.841935980053989</c:v>
                </c:pt>
                <c:pt idx="30">
                  <c:v>55.843613835718841</c:v>
                </c:pt>
                <c:pt idx="31">
                  <c:v>48.798897036679072</c:v>
                </c:pt>
                <c:pt idx="32">
                  <c:v>36.961472498602788</c:v>
                </c:pt>
                <c:pt idx="33">
                  <c:v>26.30180959354146</c:v>
                </c:pt>
                <c:pt idx="34">
                  <c:v>15.612242584516871</c:v>
                </c:pt>
                <c:pt idx="35">
                  <c:v>14.548346578131271</c:v>
                </c:pt>
                <c:pt idx="36">
                  <c:v>8.2293793791231931</c:v>
                </c:pt>
                <c:pt idx="37">
                  <c:v>8.0338525455171901</c:v>
                </c:pt>
                <c:pt idx="38">
                  <c:v>6.8457394918995442</c:v>
                </c:pt>
                <c:pt idx="39">
                  <c:v>4.734049688954725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1C2E-4906-96A6-BF6A00FA2D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"/>
        <c:axId val="-2127201536"/>
        <c:axId val="-2129728752"/>
      </c:barChart>
      <c:catAx>
        <c:axId val="-21272015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00">
                <a:solidFill>
                  <a:schemeClr val="bg2">
                    <a:lumMod val="75000"/>
                  </a:schemeClr>
                </a:solidFill>
              </a:defRPr>
            </a:pPr>
            <a:endParaRPr lang="tr-TR"/>
          </a:p>
        </c:txPr>
        <c:crossAx val="-21297287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2129728752"/>
        <c:scaling>
          <c:orientation val="minMax"/>
          <c:max val="3000"/>
        </c:scaling>
        <c:delete val="0"/>
        <c:axPos val="b"/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800">
                <a:solidFill>
                  <a:schemeClr val="bg2">
                    <a:lumMod val="75000"/>
                  </a:schemeClr>
                </a:solidFill>
              </a:defRPr>
            </a:pPr>
            <a:endParaRPr lang="tr-TR"/>
          </a:p>
        </c:txPr>
        <c:crossAx val="-21272015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600" b="0" i="0" u="none" strike="noStrike" baseline="0">
          <a:solidFill>
            <a:srgbClr val="000000"/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6.8721632330288232E-2"/>
          <c:w val="0.98814356387872082"/>
          <c:h val="0.8381560774428802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hs!$L$4</c:f>
              <c:strCache>
                <c:ptCount val="1"/>
                <c:pt idx="0">
                  <c:v>milyar TL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hs!$A$41:$A$45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hs!$O$41:$O$45</c:f>
              <c:numCache>
                <c:formatCode>#,##0</c:formatCode>
                <c:ptCount val="5"/>
                <c:pt idx="0">
                  <c:v>17679.327119131001</c:v>
                </c:pt>
                <c:pt idx="1">
                  <c:v>32558.532593902</c:v>
                </c:pt>
                <c:pt idx="2">
                  <c:v>33906.870778117001</c:v>
                </c:pt>
                <c:pt idx="3">
                  <c:v>42468</c:v>
                </c:pt>
                <c:pt idx="4">
                  <c:v>49532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47-4794-83A5-84A02A72A5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44396544"/>
        <c:axId val="245216320"/>
      </c:barChart>
      <c:catAx>
        <c:axId val="244396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45216320"/>
        <c:crosses val="autoZero"/>
        <c:auto val="0"/>
        <c:lblAlgn val="ctr"/>
        <c:lblOffset val="100"/>
        <c:noMultiLvlLbl val="0"/>
      </c:catAx>
      <c:valAx>
        <c:axId val="245216320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one"/>
        <c:spPr>
          <a:ln w="9525">
            <a:noFill/>
          </a:ln>
        </c:spPr>
        <c:crossAx val="2443965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950722533227347E-2"/>
          <c:y val="0"/>
          <c:w val="0.96662358458412345"/>
          <c:h val="0.9071102534842870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4">
                <a:lumMod val="75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3"/>
              <c:spPr>
                <a:noFill/>
                <a:ln w="25400">
                  <a:noFill/>
                </a:ln>
              </c:spPr>
              <c:txPr>
                <a:bodyPr anchorCtr="0"/>
                <a:lstStyle/>
                <a:p>
                  <a:pPr algn="ctr" rtl="0">
                    <a:defRPr lang="en-US" sz="3200" b="0" i="0" u="none" strike="noStrike" kern="1200" baseline="0">
                      <a:solidFill>
                        <a:srgbClr val="FFFFFF"/>
                      </a:solidFill>
                      <a:latin typeface="Helvetica" pitchFamily="2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77AB-421A-B3AC-2100B7AF03DD}"/>
                </c:ext>
              </c:extLst>
            </c:dLbl>
            <c:dLbl>
              <c:idx val="4"/>
              <c:layout>
                <c:manualLayout>
                  <c:x val="2.9815320720798012E-3"/>
                  <c:y val="0.2188443238982406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71E-4E23-977F-0C8B9675C64A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'ACIGA SATIS-ODUNC'!$G$25:$G$29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'ACIGA SATIS-ODUNC'!$I$25:$I$29</c:f>
              <c:numCache>
                <c:formatCode>0.0</c:formatCode>
                <c:ptCount val="5"/>
                <c:pt idx="0">
                  <c:v>94.096783276939988</c:v>
                </c:pt>
                <c:pt idx="1">
                  <c:v>12.082000000000001</c:v>
                </c:pt>
                <c:pt idx="2">
                  <c:v>0</c:v>
                </c:pt>
                <c:pt idx="3">
                  <c:v>224.60129745249003</c:v>
                </c:pt>
                <c:pt idx="4">
                  <c:v>374.221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1E-4E23-977F-0C8B9675C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264237056"/>
        <c:axId val="263234688"/>
      </c:barChart>
      <c:catAx>
        <c:axId val="264237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632346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323468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642370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rgbClr val="000000"/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2988433545939928E-2"/>
          <c:y val="9.550857499621172E-3"/>
          <c:w val="0.97687992615624064"/>
          <c:h val="0.9018580720193661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'ACIGA SATIS-ODUNC'!$E$4</c:f>
              <c:strCache>
                <c:ptCount val="1"/>
                <c:pt idx="0">
                  <c:v>Short Selling Volume (bn. TL)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 w="25400">
                <a:noFill/>
              </a:ln>
              <a:effectLst>
                <a:outerShdw blurRad="76200" dist="635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B00-4EF9-B128-8C5D0B004EE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 w="25400">
                <a:noFill/>
              </a:ln>
              <a:effectLst>
                <a:outerShdw blurRad="76200" dist="635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B00-4EF9-B128-8C5D0B004EE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 w="25400">
                <a:noFill/>
              </a:ln>
              <a:effectLst>
                <a:outerShdw blurRad="76200" dist="635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B00-4EF9-B128-8C5D0B004EE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 w="25400">
                <a:noFill/>
              </a:ln>
              <a:effectLst>
                <a:outerShdw blurRad="76200" dist="635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B00-4EF9-B128-8C5D0B004EE1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 w="25400">
                <a:noFill/>
              </a:ln>
              <a:effectLst>
                <a:outerShdw blurRad="76200" dist="635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B00-4EF9-B128-8C5D0B004EE1}"/>
              </c:ext>
            </c:extLst>
          </c:dPt>
          <c:dLbls>
            <c:dLbl>
              <c:idx val="3"/>
              <c:layout>
                <c:manualLayout>
                  <c:x val="2.1638169594860846E-3"/>
                  <c:y val="0.814046541090261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FFFFFF"/>
                        </a:solidFill>
                      </a:rPr>
                      <a:t>224.6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DB00-4EF9-B128-8C5D0B004E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>
                    <a:solidFill>
                      <a:srgbClr val="FFFFFF"/>
                    </a:solidFill>
                    <a:latin typeface="Helvetica" pitchFamily="2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tr-T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'ACIGA SATIS-ODUNC'!$A$25:$A$29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'ACIGA SATIS-ODUNC'!$E$25:$E$29</c:f>
              <c:numCache>
                <c:formatCode>#,##0</c:formatCode>
                <c:ptCount val="5"/>
                <c:pt idx="0">
                  <c:v>2178.40751331301</c:v>
                </c:pt>
                <c:pt idx="1">
                  <c:v>525.09900000000005</c:v>
                </c:pt>
                <c:pt idx="2">
                  <c:v>0</c:v>
                </c:pt>
                <c:pt idx="3">
                  <c:v>3187.0200379819998</c:v>
                </c:pt>
                <c:pt idx="4">
                  <c:v>3989.1278736480995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B00-4EF9-B128-8C5D0B004E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66253312"/>
        <c:axId val="266338304"/>
      </c:barChart>
      <c:lineChart>
        <c:grouping val="standard"/>
        <c:varyColors val="0"/>
        <c:ser>
          <c:idx val="0"/>
          <c:order val="1"/>
          <c:tx>
            <c:strRef>
              <c:f>'ACIGA SATIS-ODUNC'!$D$4</c:f>
              <c:strCache>
                <c:ptCount val="1"/>
                <c:pt idx="0">
                  <c:v>Share in Total Volume</c:v>
                </c:pt>
              </c:strCache>
            </c:strRef>
          </c:tx>
          <c:spPr>
            <a:ln w="44450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7479733146225158E-2"/>
                  <c:y val="-3.08645247515368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B00-4EF9-B128-8C5D0B004EE1}"/>
                </c:ext>
              </c:extLst>
            </c:dLbl>
            <c:dLbl>
              <c:idx val="1"/>
              <c:layout>
                <c:manualLayout>
                  <c:x val="-3.7479733146225207E-2"/>
                  <c:y val="-3.76647652765797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B00-4EF9-B128-8C5D0B004EE1}"/>
                </c:ext>
              </c:extLst>
            </c:dLbl>
            <c:dLbl>
              <c:idx val="2"/>
              <c:layout>
                <c:manualLayout>
                  <c:x val="-1.1720959162697113E-3"/>
                  <c:y val="-7.70447687303695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7FF-47E5-B441-C45F9FCDCE2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950-4A47-B5F8-3149F474D0A7}"/>
                </c:ext>
              </c:extLst>
            </c:dLbl>
            <c:dLbl>
              <c:idx val="4"/>
              <c:layout>
                <c:manualLayout>
                  <c:x val="-2.0169216165541532E-2"/>
                  <c:y val="-4.5789057486794786E-2"/>
                </c:manualLayout>
              </c:layout>
              <c:tx>
                <c:rich>
                  <a:bodyPr/>
                  <a:lstStyle/>
                  <a:p>
                    <a:pPr>
                      <a:defRPr sz="3200">
                        <a:solidFill>
                          <a:srgbClr val="2D2D2D"/>
                        </a:solidFill>
                        <a:latin typeface="Helvetica" pitchFamily="2" charset="0"/>
                      </a:defRPr>
                    </a:pPr>
                    <a:fld id="{E904FD26-4143-4E29-AFBE-5989416B3956}" type="VALUE">
                      <a:rPr lang="en-US">
                        <a:solidFill>
                          <a:srgbClr val="2D2D2D"/>
                        </a:solidFill>
                      </a:rPr>
                      <a:pPr>
                        <a:defRPr sz="3200">
                          <a:solidFill>
                            <a:srgbClr val="2D2D2D"/>
                          </a:solidFill>
                          <a:latin typeface="Helvetica" pitchFamily="2" charset="0"/>
                        </a:defRPr>
                      </a:pPr>
                      <a:t>[DEĞER]</a:t>
                    </a:fld>
                    <a:endParaRPr lang="tr-TR"/>
                  </a:p>
                </c:rich>
              </c:tx>
              <c:spPr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DB00-4EF9-B128-8C5D0B004E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>
                    <a:solidFill>
                      <a:schemeClr val="bg2">
                        <a:lumMod val="75000"/>
                      </a:schemeClr>
                    </a:solidFill>
                    <a:latin typeface="Helvetica" pitchFamily="2" charset="0"/>
                  </a:defRPr>
                </a:pPr>
                <a:endParaRPr lang="tr-T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'ACIGA SATIS-ODUNC'!$A$24:$A$28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'ACIGA SATIS-ODUNC'!$D$25:$D$29</c:f>
              <c:numCache>
                <c:formatCode>0%</c:formatCode>
                <c:ptCount val="5"/>
                <c:pt idx="0">
                  <c:v>0.12321778417436094</c:v>
                </c:pt>
                <c:pt idx="1">
                  <c:v>1.6127846010429464E-2</c:v>
                </c:pt>
                <c:pt idx="2">
                  <c:v>0</c:v>
                </c:pt>
                <c:pt idx="3">
                  <c:v>7.5045211405811427E-2</c:v>
                </c:pt>
                <c:pt idx="4">
                  <c:v>8.0536377970768375E-2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DB00-4EF9-B128-8C5D0B004E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6253824"/>
        <c:axId val="266338880"/>
      </c:lineChart>
      <c:catAx>
        <c:axId val="266253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3200" b="1">
                <a:solidFill>
                  <a:srgbClr val="0070C0"/>
                </a:solidFill>
                <a:latin typeface="Helvetica" pitchFamily="2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tr-TR"/>
          </a:p>
        </c:txPr>
        <c:crossAx val="26633830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6338304"/>
        <c:scaling>
          <c:orientation val="minMax"/>
        </c:scaling>
        <c:delete val="0"/>
        <c:axPos val="l"/>
        <c:numFmt formatCode="#,##0" sourceLinked="1"/>
        <c:majorTickMark val="cross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tr-TR"/>
          </a:p>
        </c:txPr>
        <c:crossAx val="266253312"/>
        <c:crosses val="autoZero"/>
        <c:crossBetween val="between"/>
      </c:valAx>
      <c:catAx>
        <c:axId val="2662538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66338880"/>
        <c:crosses val="autoZero"/>
        <c:auto val="0"/>
        <c:lblAlgn val="ctr"/>
        <c:lblOffset val="100"/>
        <c:noMultiLvlLbl val="0"/>
      </c:catAx>
      <c:valAx>
        <c:axId val="266338880"/>
        <c:scaling>
          <c:orientation val="minMax"/>
          <c:max val="0.25"/>
        </c:scaling>
        <c:delete val="0"/>
        <c:axPos val="r"/>
        <c:numFmt formatCode="0%" sourceLinked="1"/>
        <c:majorTickMark val="cross"/>
        <c:minorTickMark val="none"/>
        <c:tickLblPos val="nextTo"/>
        <c:spPr>
          <a:ln w="3175">
            <a:noFill/>
            <a:prstDash val="solid"/>
          </a:ln>
        </c:spPr>
        <c:txPr>
          <a:bodyPr rot="0" vert="horz"/>
          <a:lstStyle/>
          <a:p>
            <a:pPr>
              <a:defRPr sz="100">
                <a:solidFill>
                  <a:schemeClr val="bg1"/>
                </a:solidFill>
              </a:defRPr>
            </a:pPr>
            <a:endParaRPr lang="tr-TR"/>
          </a:p>
        </c:txPr>
        <c:crossAx val="266253824"/>
        <c:crosses val="max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"/>
          <c:y val="5.8628590969075122E-3"/>
          <c:w val="0.24090586351233267"/>
          <c:h val="0.16049395519421766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3200" b="0">
              <a:solidFill>
                <a:schemeClr val="bg2">
                  <a:lumMod val="75000"/>
                </a:schemeClr>
              </a:solidFill>
              <a:latin typeface="Helvetica" pitchFamily="2" charset="0"/>
            </a:defRPr>
          </a:pPr>
          <a:endParaRPr lang="tr-TR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3282807035591639E-3"/>
          <c:y val="2.9686784122620689E-2"/>
          <c:w val="0.97435558951755508"/>
          <c:h val="0.89367940707264082"/>
        </c:manualLayout>
      </c:layout>
      <c:barChart>
        <c:barDir val="col"/>
        <c:grouping val="clustered"/>
        <c:varyColors val="0"/>
        <c:ser>
          <c:idx val="0"/>
          <c:order val="1"/>
          <c:tx>
            <c:strRef>
              <c:f>kredi!$C$3</c:f>
              <c:strCache>
                <c:ptCount val="1"/>
                <c:pt idx="0">
                  <c:v>Outstanding Loan Size (bn. TL)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1"/>
              <c:layout>
                <c:manualLayout>
                  <c:x val="1.3710367726096147E-3"/>
                  <c:y val="8.06719976159729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86F-4C38-AE1B-1212CA8BBF04}"/>
                </c:ext>
              </c:extLst>
            </c:dLbl>
            <c:dLbl>
              <c:idx val="2"/>
              <c:layout>
                <c:manualLayout>
                  <c:x val="6.8551838630483239E-4"/>
                  <c:y val="0.158395636987287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86F-4C38-AE1B-1212CA8BBF04}"/>
                </c:ext>
              </c:extLst>
            </c:dLbl>
            <c:dLbl>
              <c:idx val="3"/>
              <c:layout>
                <c:manualLayout>
                  <c:x val="2.7420735452193296E-3"/>
                  <c:y val="0.2611316678255686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86F-4C38-AE1B-1212CA8BBF04}"/>
                </c:ext>
              </c:extLst>
            </c:dLbl>
            <c:dLbl>
              <c:idx val="4"/>
              <c:layout>
                <c:manualLayout>
                  <c:x val="0"/>
                  <c:y val="0.4229719552467853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86F-4C38-AE1B-1212CA8BBF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kredi!$A$24:$A$28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kredi!$C$24:$C$28</c:f>
              <c:numCache>
                <c:formatCode>#,##0.0</c:formatCode>
                <c:ptCount val="5"/>
                <c:pt idx="0">
                  <c:v>30.205616295999999</c:v>
                </c:pt>
                <c:pt idx="1">
                  <c:v>48.376734509000002</c:v>
                </c:pt>
                <c:pt idx="2">
                  <c:v>62.601592697999997</c:v>
                </c:pt>
                <c:pt idx="3">
                  <c:v>109.9</c:v>
                </c:pt>
                <c:pt idx="4">
                  <c:v>101.2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6F-4C38-AE1B-1212CA8BBF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497148928"/>
        <c:axId val="336922304"/>
      </c:barChart>
      <c:lineChart>
        <c:grouping val="standard"/>
        <c:varyColors val="0"/>
        <c:ser>
          <c:idx val="1"/>
          <c:order val="0"/>
          <c:tx>
            <c:strRef>
              <c:f>kredi!$B$3</c:f>
              <c:strCache>
                <c:ptCount val="1"/>
                <c:pt idx="0">
                  <c:v>No. of Contracts</c:v>
                </c:pt>
              </c:strCache>
            </c:strRef>
          </c:tx>
          <c:spPr>
            <a:ln w="44450">
              <a:solidFill>
                <a:schemeClr val="accent3">
                  <a:lumMod val="60000"/>
                  <a:lumOff val="40000"/>
                </a:schemeClr>
              </a:solidFill>
            </a:ln>
          </c:spPr>
          <c:marker>
            <c:symbol val="none"/>
          </c:marker>
          <c:dLbls>
            <c:dLbl>
              <c:idx val="3"/>
              <c:layout>
                <c:manualLayout>
                  <c:x val="-4.8240855846317453E-2"/>
                  <c:y val="-5.5385480444833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86F-4C38-AE1B-1212CA8BBF04}"/>
                </c:ext>
              </c:extLst>
            </c:dLbl>
            <c:dLbl>
              <c:idx val="4"/>
              <c:layout>
                <c:manualLayout>
                  <c:x val="-4.9926958002482917E-2"/>
                  <c:y val="-3.82214887009963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86F-4C38-AE1B-1212CA8BBF04}"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kredi!$A$24:$A$28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kredi!$B$24:$B$28</c:f>
              <c:numCache>
                <c:formatCode>#,##0</c:formatCode>
                <c:ptCount val="5"/>
                <c:pt idx="0">
                  <c:v>37777</c:v>
                </c:pt>
                <c:pt idx="1">
                  <c:v>44054</c:v>
                </c:pt>
                <c:pt idx="2">
                  <c:v>43576</c:v>
                </c:pt>
                <c:pt idx="3">
                  <c:v>44165</c:v>
                </c:pt>
                <c:pt idx="4">
                  <c:v>42536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86F-4C38-AE1B-1212CA8BBF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7149952"/>
        <c:axId val="336922880"/>
      </c:lineChart>
      <c:catAx>
        <c:axId val="497148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33692230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36922304"/>
        <c:scaling>
          <c:orientation val="minMax"/>
          <c:min val="0"/>
        </c:scaling>
        <c:delete val="0"/>
        <c:axPos val="l"/>
        <c:numFmt formatCode="#,##0.0" sourceLinked="1"/>
        <c:majorTickMark val="cross"/>
        <c:minorTickMark val="none"/>
        <c:tickLblPos val="none"/>
        <c:spPr>
          <a:ln w="9525">
            <a:noFill/>
          </a:ln>
        </c:spPr>
        <c:crossAx val="497148928"/>
        <c:crosses val="autoZero"/>
        <c:crossBetween val="between"/>
      </c:valAx>
      <c:valAx>
        <c:axId val="336922880"/>
        <c:scaling>
          <c:orientation val="minMax"/>
        </c:scaling>
        <c:delete val="0"/>
        <c:axPos val="r"/>
        <c:numFmt formatCode="#,##0" sourceLinked="1"/>
        <c:majorTickMark val="none"/>
        <c:minorTickMark val="none"/>
        <c:tickLblPos val="none"/>
        <c:spPr>
          <a:ln>
            <a:noFill/>
          </a:ln>
        </c:spPr>
        <c:crossAx val="497149952"/>
        <c:crosses val="max"/>
        <c:crossBetween val="between"/>
      </c:valAx>
      <c:catAx>
        <c:axId val="4971499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336922880"/>
        <c:crosses val="autoZero"/>
        <c:auto val="0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"/>
          <c:y val="2.3066575378947137E-5"/>
          <c:w val="0.34408958462227884"/>
          <c:h val="0.14914600684161539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9584258145041266E-4"/>
          <c:y val="5.5001506361480391E-4"/>
          <c:w val="0.97942855937119433"/>
          <c:h val="0.9070252727031550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vob!$E$3</c:f>
              <c:strCache>
                <c:ptCount val="1"/>
                <c:pt idx="0">
                  <c:v>Futures Trading Volume (bn. TL)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3.5635000843735939E-3"/>
                  <c:y val="9.768858985574066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9B4-4CDD-A1E1-B7024EBC207F}"/>
                </c:ext>
              </c:extLst>
            </c:dLbl>
            <c:dLbl>
              <c:idx val="1"/>
              <c:layout>
                <c:manualLayout>
                  <c:x val="-1.4254000337494323E-3"/>
                  <c:y val="0.1845045822077224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72A-4024-8248-152FA6BF4E3D}"/>
                </c:ext>
              </c:extLst>
            </c:dLbl>
            <c:dLbl>
              <c:idx val="2"/>
              <c:layout>
                <c:manualLayout>
                  <c:x val="-2.1381000506241485E-3"/>
                  <c:y val="0.1588688786782859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2A-4024-8248-152FA6BF4E3D}"/>
                </c:ext>
              </c:extLst>
            </c:dLbl>
            <c:dLbl>
              <c:idx val="3"/>
              <c:layout>
                <c:manualLayout>
                  <c:x val="-1.4254000337494323E-3"/>
                  <c:y val="0.3376871172850003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72A-4024-8248-152FA6BF4E3D}"/>
                </c:ext>
              </c:extLst>
            </c:dLbl>
            <c:dLbl>
              <c:idx val="4"/>
              <c:layout>
                <c:manualLayout>
                  <c:x val="4.9965882994073051E-3"/>
                  <c:y val="0.3426909360349162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B4-4CDD-A1E1-B7024EBC207F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vob!$A$22:$A$26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vob!$E$22:$E$26</c:f>
              <c:numCache>
                <c:formatCode>#,##0</c:formatCode>
                <c:ptCount val="5"/>
                <c:pt idx="0">
                  <c:v>7856.5173167795683</c:v>
                </c:pt>
                <c:pt idx="1">
                  <c:v>11600.828</c:v>
                </c:pt>
                <c:pt idx="2">
                  <c:v>16349.417226971589</c:v>
                </c:pt>
                <c:pt idx="3">
                  <c:v>24473</c:v>
                </c:pt>
                <c:pt idx="4">
                  <c:v>30245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B4-4CDD-A1E1-B7024EBC20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264203776"/>
        <c:axId val="263718016"/>
      </c:barChart>
      <c:lineChart>
        <c:grouping val="standard"/>
        <c:varyColors val="0"/>
        <c:ser>
          <c:idx val="0"/>
          <c:order val="1"/>
          <c:tx>
            <c:strRef>
              <c:f>vob!$F$3</c:f>
              <c:strCache>
                <c:ptCount val="1"/>
                <c:pt idx="0">
                  <c:v>No. of Contracts (million)</c:v>
                </c:pt>
              </c:strCache>
            </c:strRef>
          </c:tx>
          <c:spPr>
            <a:ln w="44450"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7699978994990842E-2"/>
                  <c:y val="-2.73202777081423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9B4-4CDD-A1E1-B7024EBC207F}"/>
                </c:ext>
              </c:extLst>
            </c:dLbl>
            <c:dLbl>
              <c:idx val="4"/>
              <c:layout>
                <c:manualLayout>
                  <c:x val="-2.7159987517087269E-2"/>
                  <c:y val="-3.4814260328301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7567453829805764E-2"/>
                      <c:h val="8.61280914489803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69B4-4CDD-A1E1-B7024EBC20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2D2D2D"/>
                    </a:solidFill>
                  </a:defRPr>
                </a:pPr>
                <a:endParaRPr lang="tr-T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vob!$A$22:$A$26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vob!$F$22:$F$26</c:f>
              <c:numCache>
                <c:formatCode>#,##0</c:formatCode>
                <c:ptCount val="5"/>
                <c:pt idx="0">
                  <c:v>2723.9502539999999</c:v>
                </c:pt>
                <c:pt idx="1">
                  <c:v>2082.9</c:v>
                </c:pt>
                <c:pt idx="2">
                  <c:v>1999.2861640000001</c:v>
                </c:pt>
                <c:pt idx="3">
                  <c:v>3145.6</c:v>
                </c:pt>
                <c:pt idx="4">
                  <c:v>3855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9B4-4CDD-A1E1-B7024EBC20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4238592"/>
        <c:axId val="263718592"/>
      </c:lineChart>
      <c:catAx>
        <c:axId val="264203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6371801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6371801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64203776"/>
        <c:crosses val="autoZero"/>
        <c:crossBetween val="between"/>
      </c:valAx>
      <c:valAx>
        <c:axId val="263718592"/>
        <c:scaling>
          <c:orientation val="minMax"/>
        </c:scaling>
        <c:delete val="1"/>
        <c:axPos val="r"/>
        <c:numFmt formatCode="#,##0" sourceLinked="1"/>
        <c:majorTickMark val="out"/>
        <c:minorTickMark val="none"/>
        <c:tickLblPos val="nextTo"/>
        <c:crossAx val="264238592"/>
        <c:crosses val="max"/>
        <c:crossBetween val="between"/>
      </c:valAx>
      <c:catAx>
        <c:axId val="2642385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63718592"/>
        <c:crosses val="autoZero"/>
        <c:auto val="0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"/>
          <c:y val="2.2039227197935929E-3"/>
          <c:w val="0.35537052291810362"/>
          <c:h val="0.12315649759873554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>
              <a:solidFill>
                <a:schemeClr val="bg2">
                  <a:lumMod val="75000"/>
                </a:schemeClr>
              </a:solidFill>
            </a:defRPr>
          </a:pPr>
          <a:endParaRPr lang="tr-TR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rgbClr val="000000"/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479492410023287E-6"/>
          <c:y val="4.863201944299362E-2"/>
          <c:w val="0.98087062759595134"/>
          <c:h val="0.862671010732397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SermayePiyasasiKaynak!$M$3</c:f>
              <c:strCache>
                <c:ptCount val="1"/>
                <c:pt idx="0">
                  <c:v>Number of bonds listed (domestic private sector) 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numFmt formatCode="#,##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SermayePiyasasiKaynak!$N$30:$N$34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2026/08</c:v>
                </c:pt>
              </c:strCache>
            </c:strRef>
          </c:cat>
          <c:val>
            <c:numRef>
              <c:f>SermayePiyasasiKaynak!$M$30:$M$34</c:f>
              <c:numCache>
                <c:formatCode>#,##0</c:formatCode>
                <c:ptCount val="5"/>
                <c:pt idx="0">
                  <c:v>823</c:v>
                </c:pt>
                <c:pt idx="1">
                  <c:v>891</c:v>
                </c:pt>
                <c:pt idx="2">
                  <c:v>867</c:v>
                </c:pt>
                <c:pt idx="3">
                  <c:v>1092</c:v>
                </c:pt>
                <c:pt idx="4">
                  <c:v>1221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44-4A99-A54F-653344109E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42779648"/>
        <c:axId val="242694336"/>
      </c:barChart>
      <c:catAx>
        <c:axId val="242779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solidFill>
            <a:schemeClr val="tx2">
              <a:lumMod val="20000"/>
              <a:lumOff val="80000"/>
            </a:schemeClr>
          </a:solidFill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426943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2694336"/>
        <c:scaling>
          <c:orientation val="minMax"/>
          <c:min val="0"/>
        </c:scaling>
        <c:delete val="0"/>
        <c:axPos val="l"/>
        <c:numFmt formatCode="#,##0" sourceLinked="1"/>
        <c:majorTickMark val="out"/>
        <c:minorTickMark val="none"/>
        <c:tickLblPos val="none"/>
        <c:spPr>
          <a:ln w="9525">
            <a:noFill/>
          </a:ln>
        </c:spPr>
        <c:crossAx val="2427796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rgbClr val="000000"/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11820019606696E-2"/>
          <c:y val="4.2507685862347211E-2"/>
          <c:w val="0.97638827901019076"/>
          <c:h val="0.8718634051154857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'ÖSBA stok ve İhraç Grafiği'!$B$2</c:f>
              <c:strCache>
                <c:ptCount val="1"/>
                <c:pt idx="0">
                  <c:v>Banka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'ÖSBA stok ve İhraç Grafiği'!$H$1:$L$1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'ÖSBA stok ve İhraç Grafiği'!$H$2:$L$2</c:f>
              <c:numCache>
                <c:formatCode>#,##0</c:formatCode>
                <c:ptCount val="5"/>
                <c:pt idx="0">
                  <c:v>78</c:v>
                </c:pt>
                <c:pt idx="1">
                  <c:v>75</c:v>
                </c:pt>
                <c:pt idx="2">
                  <c:v>128</c:v>
                </c:pt>
                <c:pt idx="3">
                  <c:v>155</c:v>
                </c:pt>
                <c:pt idx="4">
                  <c:v>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53-495C-A3F9-E692C34B627C}"/>
            </c:ext>
          </c:extLst>
        </c:ser>
        <c:ser>
          <c:idx val="2"/>
          <c:order val="1"/>
          <c:tx>
            <c:strRef>
              <c:f>'ÖSBA stok ve İhraç Grafiği'!$B$3</c:f>
              <c:strCache>
                <c:ptCount val="1"/>
                <c:pt idx="0">
                  <c:v>Banka Dışı-Finans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'ÖSBA stok ve İhraç Grafiği'!$H$1:$L$1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'ÖSBA stok ve İhraç Grafiği'!$H$3:$L$3</c:f>
              <c:numCache>
                <c:formatCode>#,##0</c:formatCode>
                <c:ptCount val="5"/>
                <c:pt idx="0">
                  <c:v>91</c:v>
                </c:pt>
                <c:pt idx="1">
                  <c:v>131</c:v>
                </c:pt>
                <c:pt idx="2">
                  <c:v>173</c:v>
                </c:pt>
                <c:pt idx="3">
                  <c:v>324</c:v>
                </c:pt>
                <c:pt idx="4">
                  <c:v>579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53-495C-A3F9-E692C34B627C}"/>
            </c:ext>
          </c:extLst>
        </c:ser>
        <c:ser>
          <c:idx val="1"/>
          <c:order val="2"/>
          <c:tx>
            <c:strRef>
              <c:f>'ÖSBA stok ve İhraç Grafiği'!$B$4</c:f>
              <c:strCache>
                <c:ptCount val="1"/>
                <c:pt idx="0">
                  <c:v>Finans Dışı</c:v>
                </c:pt>
              </c:strCache>
            </c:strRef>
          </c:tx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66A-44CC-A79F-DFE1177A88BB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6A-44CC-A79F-DFE1177A88BB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66A-44CC-A79F-DFE1177A88BB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6A-44CC-A79F-DFE1177A88BB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66A-44CC-A79F-DFE1177A88B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'ÖSBA stok ve İhraç Grafiği'!$H$1:$L$1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'ÖSBA stok ve İhraç Grafiği'!$H$4:$L$4</c:f>
              <c:numCache>
                <c:formatCode>#,##0</c:formatCode>
                <c:ptCount val="5"/>
                <c:pt idx="0">
                  <c:v>47.509929999999997</c:v>
                </c:pt>
                <c:pt idx="1">
                  <c:v>95.070859999999996</c:v>
                </c:pt>
                <c:pt idx="2">
                  <c:v>137.98223999999999</c:v>
                </c:pt>
                <c:pt idx="3">
                  <c:v>170.87799999999999</c:v>
                </c:pt>
                <c:pt idx="4">
                  <c:v>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6A-44CC-A79F-DFE1177A88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055667872"/>
        <c:axId val="1"/>
        <c:extLst/>
      </c:barChart>
      <c:dateAx>
        <c:axId val="1055667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tr-TR"/>
          </a:p>
        </c:txPr>
        <c:crossAx val="1"/>
        <c:crosses val="autoZero"/>
        <c:auto val="0"/>
        <c:lblOffset val="100"/>
        <c:baseTimeUnit val="days"/>
      </c:dateAx>
      <c:valAx>
        <c:axId val="1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055667872"/>
        <c:crosses val="autoZero"/>
        <c:crossBetween val="between"/>
      </c:valAx>
    </c:plotArea>
    <c:legend>
      <c:legendPos val="l"/>
      <c:layout>
        <c:manualLayout>
          <c:xMode val="edge"/>
          <c:yMode val="edge"/>
          <c:x val="1.6681214468834069E-2"/>
          <c:y val="4.5564030049560555E-2"/>
          <c:w val="0.22851771229741041"/>
          <c:h val="0.18081606006426612"/>
        </c:manualLayout>
      </c:layout>
      <c:overlay val="0"/>
      <c:txPr>
        <a:bodyPr/>
        <a:lstStyle/>
        <a:p>
          <a:pPr>
            <a:defRPr lang="en-US" sz="3200" b="0" i="0" u="none" strike="noStrike" kern="1200" baseline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Calibri"/>
            </a:defRPr>
          </a:pPr>
          <a:endParaRPr lang="tr-TR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3200" b="1" i="0" u="none" strike="noStrike" baseline="0">
          <a:solidFill>
            <a:srgbClr val="0070C0"/>
          </a:solidFill>
          <a:latin typeface="Helvetica" pitchFamily="2" charset="0"/>
          <a:ea typeface="Verdana" panose="020B0604030504040204" pitchFamily="34" charset="0"/>
          <a:cs typeface="Calibri"/>
        </a:defRPr>
      </a:pPr>
      <a:endParaRPr lang="tr-TR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1006126374946742E-2"/>
          <c:y val="8.4715039579946361E-2"/>
          <c:w val="0.95797025371828526"/>
          <c:h val="0.84301242221404105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sgmk!$I$5</c:f>
              <c:strCache>
                <c:ptCount val="1"/>
                <c:pt idx="0">
                  <c:v>Government Bonds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sgmk!$A$32:$A$36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sgmk!$I$32:$I$36</c:f>
              <c:numCache>
                <c:formatCode>#,##0</c:formatCode>
                <c:ptCount val="5"/>
                <c:pt idx="0">
                  <c:v>1042.1623582510151</c:v>
                </c:pt>
                <c:pt idx="1">
                  <c:v>1336.1886281659042</c:v>
                </c:pt>
                <c:pt idx="2">
                  <c:v>4319.2026487085086</c:v>
                </c:pt>
                <c:pt idx="3">
                  <c:v>8707</c:v>
                </c:pt>
                <c:pt idx="4">
                  <c:v>7827.8080261272708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8A-41C8-881A-3AC1EBC0CED0}"/>
            </c:ext>
          </c:extLst>
        </c:ser>
        <c:ser>
          <c:idx val="0"/>
          <c:order val="1"/>
          <c:tx>
            <c:strRef>
              <c:f>sgmk!$J$5</c:f>
              <c:strCache>
                <c:ptCount val="1"/>
                <c:pt idx="0">
                  <c:v>Corporate Bonds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3983512337889664E-3"/>
                  <c:y val="1.3964336065291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D8A-41C8-881A-3AC1EBC0CED0}"/>
                </c:ext>
              </c:extLst>
            </c:dLbl>
            <c:dLbl>
              <c:idx val="4"/>
              <c:layout>
                <c:manualLayout>
                  <c:x val="-2.0997289786107791E-3"/>
                  <c:y val="6.9061988457481645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D8A-41C8-881A-3AC1EBC0CE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sgmk!$A$32:$A$36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sgmk!$J$32:$J$36</c:f>
              <c:numCache>
                <c:formatCode>#,##0</c:formatCode>
                <c:ptCount val="5"/>
                <c:pt idx="0">
                  <c:v>382</c:v>
                </c:pt>
                <c:pt idx="1">
                  <c:v>611.68311652723003</c:v>
                </c:pt>
                <c:pt idx="2">
                  <c:v>627.20706264474995</c:v>
                </c:pt>
                <c:pt idx="3">
                  <c:v>784</c:v>
                </c:pt>
                <c:pt idx="4">
                  <c:v>1145.4242490158299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8A-41C8-881A-3AC1EBC0CED0}"/>
            </c:ext>
          </c:extLst>
        </c:ser>
        <c:ser>
          <c:idx val="2"/>
          <c:order val="2"/>
          <c:tx>
            <c:strRef>
              <c:f>sgmk!$K$5</c:f>
              <c:strCache>
                <c:ptCount val="1"/>
                <c:pt idx="0">
                  <c:v>Eurobond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4"/>
              <c:layout>
                <c:manualLayout>
                  <c:x val="1.3983512337887613E-3"/>
                  <c:y val="-5.07794038737892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CB-467F-B4F6-A54FC202E03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sgmk!$A$32:$A$36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sgmk!$K$32:$K$36</c:f>
              <c:numCache>
                <c:formatCode>#,##0</c:formatCode>
                <c:ptCount val="5"/>
                <c:pt idx="0" formatCode="0">
                  <c:v>185.58299761165026</c:v>
                </c:pt>
                <c:pt idx="1">
                  <c:v>361.09002326977594</c:v>
                </c:pt>
                <c:pt idx="2">
                  <c:v>451.07997148127123</c:v>
                </c:pt>
                <c:pt idx="3">
                  <c:v>543</c:v>
                </c:pt>
                <c:pt idx="4">
                  <c:v>391.52760759969505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8A-41C8-881A-3AC1EBC0CE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47572992"/>
        <c:axId val="247281280"/>
      </c:barChart>
      <c:catAx>
        <c:axId val="247572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472812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7281280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2475729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6.8461611873677031E-5"/>
          <c:y val="5.3572282721344388E-4"/>
          <c:w val="0.23397664279982069"/>
          <c:h val="0.20857740100615191"/>
        </c:manualLayout>
      </c:layout>
      <c:overlay val="0"/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7971638430931981E-2"/>
          <c:y val="7.1882403521720928E-2"/>
          <c:w val="0.90531393628631729"/>
          <c:h val="0.8501873945833364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sgmk!$L$5</c:f>
              <c:strCache>
                <c:ptCount val="1"/>
                <c:pt idx="0">
                  <c:v>BIST Repo-Reverse Repo </c:v>
                </c:pt>
              </c:strCache>
            </c:strRef>
          </c:tx>
          <c:spPr>
            <a:solidFill>
              <a:schemeClr val="accent1"/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4"/>
              <c:layout>
                <c:manualLayout>
                  <c:x val="5.7340298069248801E-3"/>
                  <c:y val="4.565018458045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F00-4603-9566-DC184423B8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sgmk!$A$32:$A$36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sgmk!$L$32:$L$36</c:f>
              <c:numCache>
                <c:formatCode>0.0</c:formatCode>
                <c:ptCount val="5"/>
                <c:pt idx="0">
                  <c:v>16.235894148980233</c:v>
                </c:pt>
                <c:pt idx="1">
                  <c:v>48.9083950168367</c:v>
                </c:pt>
                <c:pt idx="2">
                  <c:v>220.6272802884811</c:v>
                </c:pt>
                <c:pt idx="3">
                  <c:v>364.58300000000003</c:v>
                </c:pt>
                <c:pt idx="4">
                  <c:v>376.2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00-4603-9566-DC184423B83B}"/>
            </c:ext>
          </c:extLst>
        </c:ser>
        <c:ser>
          <c:idx val="0"/>
          <c:order val="1"/>
          <c:tx>
            <c:strRef>
              <c:f>sgmk!$M$5</c:f>
              <c:strCache>
                <c:ptCount val="1"/>
                <c:pt idx="0">
                  <c:v>Takasbank Money Market</c:v>
                </c:pt>
              </c:strCache>
            </c:strRef>
          </c:tx>
          <c:spPr>
            <a:solidFill>
              <a:schemeClr val="bg2"/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9775849365481428E-2"/>
                  <c:y val="2.60138354686356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EC3-425E-AE77-651ABF11E963}"/>
                </c:ext>
              </c:extLst>
            </c:dLbl>
            <c:dLbl>
              <c:idx val="1"/>
              <c:layout>
                <c:manualLayout>
                  <c:x val="-6.8192584018901478E-3"/>
                  <c:y val="5.34512627207901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F00-4603-9566-DC184423B83B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F00-4603-9566-DC184423B8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sgmk!$A$32:$A$36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sgmk!$M$32:$M$36</c:f>
              <c:numCache>
                <c:formatCode>0.0</c:formatCode>
                <c:ptCount val="5"/>
                <c:pt idx="0">
                  <c:v>3.4798882720000002</c:v>
                </c:pt>
                <c:pt idx="1">
                  <c:v>11.419438319000001</c:v>
                </c:pt>
                <c:pt idx="2">
                  <c:v>10.315353504999999</c:v>
                </c:pt>
                <c:pt idx="3">
                  <c:v>13.226000000000001</c:v>
                </c:pt>
                <c:pt idx="4">
                  <c:v>13.4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00-4603-9566-DC184423B83B}"/>
            </c:ext>
          </c:extLst>
        </c:ser>
        <c:ser>
          <c:idx val="2"/>
          <c:order val="2"/>
          <c:tx>
            <c:strRef>
              <c:f>sgmk!$N$5</c:f>
              <c:strCache>
                <c:ptCount val="1"/>
                <c:pt idx="0">
                  <c:v>BIST Swap 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6.1373325617011453E-3"/>
                  <c:y val="-2.34124519217720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EC3-425E-AE77-651ABF11E963}"/>
                </c:ext>
              </c:extLst>
            </c:dLbl>
            <c:dLbl>
              <c:idx val="1"/>
              <c:layout>
                <c:manualLayout>
                  <c:x val="3.6911819521821708E-3"/>
                  <c:y val="-8.3479614509896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805137393430189E-2"/>
                      <c:h val="4.073713919909101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8F00-4603-9566-DC184423B83B}"/>
                </c:ext>
              </c:extLst>
            </c:dLbl>
            <c:dLbl>
              <c:idx val="2"/>
              <c:layout>
                <c:manualLayout>
                  <c:x val="6.8192584018901478E-3"/>
                  <c:y val="-1.82096848280451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7A-4EA9-9667-66A293323AFE}"/>
                </c:ext>
              </c:extLst>
            </c:dLbl>
            <c:dLbl>
              <c:idx val="3"/>
              <c:layout>
                <c:manualLayout>
                  <c:x val="-1.0001463451679632E-16"/>
                  <c:y val="-1.5608301281181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D96-46B5-A0CF-814F97AE71C5}"/>
                </c:ext>
              </c:extLst>
            </c:dLbl>
            <c:dLbl>
              <c:idx val="4"/>
              <c:layout>
                <c:manualLayout>
                  <c:x val="-3.4096292009450843E-2"/>
                  <c:y val="-1.0635357206318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F00-4603-9566-DC184423B83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sgmk!$A$32:$A$36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sgmk!$N$32:$N$36</c:f>
              <c:numCache>
                <c:formatCode>0.0</c:formatCode>
                <c:ptCount val="5"/>
                <c:pt idx="0">
                  <c:v>0.99929000000000001</c:v>
                </c:pt>
                <c:pt idx="1">
                  <c:v>1.3766764685999999</c:v>
                </c:pt>
                <c:pt idx="2">
                  <c:v>4.6971056049</c:v>
                </c:pt>
                <c:pt idx="3">
                  <c:v>11.664999999999999</c:v>
                </c:pt>
                <c:pt idx="4">
                  <c:v>17.399999999999999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F00-4603-9566-DC184423B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47572992"/>
        <c:axId val="247281280"/>
      </c:barChart>
      <c:catAx>
        <c:axId val="247572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472812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7281280"/>
        <c:scaling>
          <c:orientation val="minMax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2475729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2.3828263622569972E-3"/>
          <c:w val="0.23970847724026861"/>
          <c:h val="0.1866264305689195"/>
        </c:manualLayout>
      </c:layout>
      <c:overlay val="0"/>
      <c:txPr>
        <a:bodyPr/>
        <a:lstStyle/>
        <a:p>
          <a:pPr>
            <a:defRPr sz="2500"/>
          </a:pPr>
          <a:endParaRPr lang="tr-TR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/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2855387514841692E-4"/>
          <c:y val="4.2203446840677068E-2"/>
          <c:w val="0.96120228827975451"/>
          <c:h val="0.83815607744288023"/>
        </c:manualLayout>
      </c:layout>
      <c:barChart>
        <c:barDir val="col"/>
        <c:grouping val="stacked"/>
        <c:varyColors val="0"/>
        <c:ser>
          <c:idx val="0"/>
          <c:order val="1"/>
          <c:tx>
            <c:strRef>
              <c:f>SermayePiyasasiKaynak!$C$3</c:f>
              <c:strCache>
                <c:ptCount val="1"/>
                <c:pt idx="0">
                  <c:v>IPO Volume (mn. $)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3.6413018834012176E-3"/>
                  <c:y val="5.8738562327271773E-2"/>
                </c:manualLayout>
              </c:layout>
              <c:tx>
                <c:rich>
                  <a:bodyPr anchorCtr="0"/>
                  <a:lstStyle/>
                  <a:p>
                    <a:pPr algn="ctr" rtl="0">
                      <a:defRPr lang="en-US" sz="3200" b="0" i="0" u="none" strike="noStrike" kern="1200" baseline="0">
                        <a:solidFill>
                          <a:srgbClr val="FFFFFF"/>
                        </a:solidFill>
                        <a:latin typeface="Helvetica" pitchFamily="2" charset="0"/>
                        <a:ea typeface="Verdana" panose="020B0604030504040204" pitchFamily="34" charset="0"/>
                        <a:cs typeface="Verdana" panose="020B0604030504040204" pitchFamily="34" charset="0"/>
                      </a:defRPr>
                    </a:pPr>
                    <a:fld id="{E13833EE-7358-4831-9C40-8A4F8C0F601C}" type="VALUE">
                      <a:rPr lang="en-US" sz="3200" b="0" i="0" u="none" strike="noStrike" kern="1200" baseline="0">
                        <a:solidFill>
                          <a:srgbClr val="FFFFFF"/>
                        </a:solidFill>
                        <a:latin typeface="Helvetica" pitchFamily="2" charset="0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pPr algn="ctr" rtl="0">
                        <a:defRPr lang="en-US" sz="3200" b="0" i="0" u="none" strike="noStrike" kern="1200" baseline="0">
                          <a:solidFill>
                            <a:srgbClr val="FFFFFF"/>
                          </a:solidFill>
                          <a:latin typeface="Helvetica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pPr>
                      <a:t>[DEĞER]</a:t>
                    </a:fld>
                    <a:endParaRPr lang="tr-TR"/>
                  </a:p>
                </c:rich>
              </c:tx>
              <c:numFmt formatCode="#,##0.0" sourceLinked="0"/>
              <c:spPr>
                <a:noFill/>
                <a:ln w="25400"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296F-4DA0-8EEC-83088F78AD91}"/>
                </c:ext>
              </c:extLst>
            </c:dLbl>
            <c:dLbl>
              <c:idx val="1"/>
              <c:layout>
                <c:manualLayout>
                  <c:x val="-7.2175537948053507E-3"/>
                  <c:y val="5.3412886355792069E-2"/>
                </c:manualLayout>
              </c:layout>
              <c:numFmt formatCode="#,##0.0" sourceLinked="0"/>
              <c:spPr>
                <a:noFill/>
                <a:ln w="25400">
                  <a:noFill/>
                </a:ln>
              </c:spPr>
              <c:txPr>
                <a:bodyPr anchorCtr="0"/>
                <a:lstStyle/>
                <a:p>
                  <a:pPr algn="ctr" rtl="0">
                    <a:defRPr lang="en-US" sz="3200" b="0" i="0" u="none" strike="noStrike" kern="1200" baseline="0">
                      <a:solidFill>
                        <a:srgbClr val="FFFFFF"/>
                      </a:solidFill>
                      <a:latin typeface="Helvetica" pitchFamily="2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9998854692466662E-2"/>
                      <c:h val="3.76181566840344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96F-4DA0-8EEC-83088F78AD91}"/>
                </c:ext>
              </c:extLst>
            </c:dLbl>
            <c:dLbl>
              <c:idx val="2"/>
              <c:layout>
                <c:manualLayout>
                  <c:x val="5.5172752322680586E-5"/>
                  <c:y val="0.20074432492213651"/>
                </c:manualLayout>
              </c:layout>
              <c:tx>
                <c:rich>
                  <a:bodyPr/>
                  <a:lstStyle/>
                  <a:p>
                    <a:fld id="{6BEFEC22-5CEA-4FD5-B907-2D3ED5484BBC}" type="VALUE">
                      <a:rPr lang="en-US">
                        <a:solidFill>
                          <a:srgbClr val="FFFFFF"/>
                        </a:solidFill>
                      </a:rPr>
                      <a:pPr/>
                      <a:t>[DEĞER]</a:t>
                    </a:fld>
                    <a:endParaRPr lang="tr-TR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96F-4DA0-8EEC-83088F78AD91}"/>
                </c:ext>
              </c:extLst>
            </c:dLbl>
            <c:dLbl>
              <c:idx val="3"/>
              <c:layout>
                <c:manualLayout>
                  <c:x val="7.4019285620599616E-4"/>
                  <c:y val="0.15334700265543388"/>
                </c:manualLayout>
              </c:layout>
              <c:tx>
                <c:rich>
                  <a:bodyPr/>
                  <a:lstStyle/>
                  <a:p>
                    <a:fld id="{A7AAC2E3-A97A-4A72-A84A-5B13F25E42A2}" type="VALUE">
                      <a:rPr lang="en-US">
                        <a:solidFill>
                          <a:srgbClr val="FFFFFF"/>
                        </a:solidFill>
                      </a:rPr>
                      <a:pPr/>
                      <a:t>[DEĞER]</a:t>
                    </a:fld>
                    <a:endParaRPr lang="tr-TR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96F-4DA0-8EEC-83088F78AD91}"/>
                </c:ext>
              </c:extLst>
            </c:dLbl>
            <c:dLbl>
              <c:idx val="4"/>
              <c:layout>
                <c:manualLayout>
                  <c:x val="2.5341553508066669E-3"/>
                  <c:y val="0.14246999212142031"/>
                </c:manualLayout>
              </c:layout>
              <c:tx>
                <c:rich>
                  <a:bodyPr/>
                  <a:lstStyle/>
                  <a:p>
                    <a:fld id="{F52E2EF2-BB9F-4CD5-9C92-304F30A8099B}" type="VALUE">
                      <a:rPr lang="en-US">
                        <a:solidFill>
                          <a:srgbClr val="FFFFFF"/>
                        </a:solidFill>
                      </a:rPr>
                      <a:pPr/>
                      <a:t>[DEĞER]</a:t>
                    </a:fld>
                    <a:endParaRPr lang="tr-TR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939-42A8-8768-B9AB753C48EB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 anchorCtr="0"/>
              <a:lstStyle/>
              <a:p>
                <a:pPr algn="ctr" rtl="0">
                  <a:defRPr lang="en-US" sz="3200" b="0" i="0" u="none" strike="noStrike" kern="1200" baseline="0">
                    <a:solidFill>
                      <a:srgbClr val="2D2D2D"/>
                    </a:solidFill>
                    <a:latin typeface="Helvetica" pitchFamily="2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tr-T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hs!$A$40:$A$44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SermayePiyasasiKaynak!$C$30:$C$34</c:f>
              <c:numCache>
                <c:formatCode>#,##0.0</c:formatCode>
                <c:ptCount val="5"/>
                <c:pt idx="0">
                  <c:v>19.298870156100005</c:v>
                </c:pt>
                <c:pt idx="1">
                  <c:v>79.290999999999997</c:v>
                </c:pt>
                <c:pt idx="2">
                  <c:v>59.514000000000003</c:v>
                </c:pt>
                <c:pt idx="3">
                  <c:v>43.871000000000002</c:v>
                </c:pt>
                <c:pt idx="4">
                  <c:v>86.061999999999998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6F-4DA0-8EEC-83088F78AD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906160207"/>
        <c:axId val="906143567"/>
      </c:barChart>
      <c:lineChart>
        <c:grouping val="standard"/>
        <c:varyColors val="0"/>
        <c:ser>
          <c:idx val="1"/>
          <c:order val="0"/>
          <c:tx>
            <c:strRef>
              <c:f>SermayePiyasasiKaynak!$B$3</c:f>
              <c:strCache>
                <c:ptCount val="1"/>
                <c:pt idx="0">
                  <c:v>No. of IPOs*</c:v>
                </c:pt>
              </c:strCache>
            </c:strRef>
          </c:tx>
          <c:spPr>
            <a:ln w="44450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0744875631688149E-2"/>
                  <c:y val="-4.299667827700749E-2"/>
                </c:manualLayout>
              </c:layout>
              <c:tx>
                <c:rich>
                  <a:bodyPr anchorCtr="0"/>
                  <a:lstStyle/>
                  <a:p>
                    <a:pPr algn="ctr" rtl="0">
                      <a:defRPr lang="en-US" sz="3200" b="0" i="0" u="none" strike="noStrike" kern="1200" baseline="0">
                        <a:solidFill>
                          <a:srgbClr val="2D2D2D"/>
                        </a:solidFill>
                        <a:latin typeface="Helvetica" pitchFamily="2" charset="0"/>
                        <a:ea typeface="Verdana" panose="020B0604030504040204" pitchFamily="34" charset="0"/>
                        <a:cs typeface="Verdana" panose="020B0604030504040204" pitchFamily="34" charset="0"/>
                      </a:defRPr>
                    </a:pPr>
                    <a:fld id="{311C8CB4-EFA8-4755-9F65-FC24381B6628}" type="VALUE">
                      <a:rPr lang="en-US" sz="3200" b="0" i="0" u="none" strike="noStrike" kern="1200" baseline="0">
                        <a:solidFill>
                          <a:srgbClr val="2D2D2D"/>
                        </a:solidFill>
                        <a:latin typeface="Helvetica" pitchFamily="2" charset="0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pPr algn="ctr" rtl="0">
                        <a:defRPr lang="en-US" sz="3200" b="0" i="0" u="none" strike="noStrike" kern="1200" baseline="0">
                          <a:solidFill>
                            <a:srgbClr val="2D2D2D"/>
                          </a:solidFill>
                          <a:latin typeface="Helvetica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pPr>
                      <a:t>[DEĞER]</a:t>
                    </a:fld>
                    <a:endParaRPr lang="tr-TR"/>
                  </a:p>
                </c:rich>
              </c:tx>
              <c:spPr>
                <a:noFill/>
                <a:ln w="25400">
                  <a:noFill/>
                </a:ln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6555008103028924E-2"/>
                      <c:h val="5.859922806923169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96F-4DA0-8EEC-83088F78AD91}"/>
                </c:ext>
              </c:extLst>
            </c:dLbl>
            <c:dLbl>
              <c:idx val="1"/>
              <c:layout>
                <c:manualLayout>
                  <c:x val="-2.158378793812947E-2"/>
                  <c:y val="-3.88656427261579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96F-4DA0-8EEC-83088F78AD91}"/>
                </c:ext>
              </c:extLst>
            </c:dLbl>
            <c:dLbl>
              <c:idx val="2"/>
              <c:layout>
                <c:manualLayout>
                  <c:x val="-2.8430798663554663E-2"/>
                  <c:y val="-3.1697510391733984E-2"/>
                </c:manualLayout>
              </c:layout>
              <c:spPr>
                <a:noFill/>
                <a:ln w="25400">
                  <a:noFill/>
                </a:ln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3200" b="0" i="0" u="none" strike="noStrike" kern="1200" baseline="0">
                      <a:solidFill>
                        <a:srgbClr val="2D2D2D"/>
                      </a:solidFill>
                      <a:latin typeface="Helvetica" pitchFamily="2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96F-4DA0-8EEC-83088F78AD91}"/>
                </c:ext>
              </c:extLst>
            </c:dLbl>
            <c:dLbl>
              <c:idx val="3"/>
              <c:layout>
                <c:manualLayout>
                  <c:x val="-1.5266605214125973E-2"/>
                  <c:y val="-4.4065592500092364E-2"/>
                </c:manualLayout>
              </c:layout>
              <c:tx>
                <c:rich>
                  <a:bodyPr anchorCtr="0"/>
                  <a:lstStyle/>
                  <a:p>
                    <a:pPr algn="ctr" rtl="0">
                      <a:defRPr lang="en-US" sz="3200" b="0" i="0" u="none" strike="noStrike" kern="1200" baseline="0">
                        <a:solidFill>
                          <a:srgbClr val="2D2D2D"/>
                        </a:solidFill>
                        <a:latin typeface="Helvetica" pitchFamily="2" charset="0"/>
                        <a:ea typeface="Verdana" panose="020B0604030504040204" pitchFamily="34" charset="0"/>
                        <a:cs typeface="Verdana" panose="020B0604030504040204" pitchFamily="34" charset="0"/>
                      </a:defRPr>
                    </a:pPr>
                    <a:fld id="{6442F1A5-3376-48AC-A501-6F2C04856D07}" type="VALUE">
                      <a:rPr lang="en-US" sz="3200" b="0" i="0" u="none" strike="noStrike" kern="1200" baseline="0">
                        <a:solidFill>
                          <a:srgbClr val="2D2D2D"/>
                        </a:solidFill>
                        <a:latin typeface="Helvetica" pitchFamily="2" charset="0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pPr algn="ctr" rtl="0">
                        <a:defRPr lang="en-US" sz="3200" b="0" i="0" u="none" strike="noStrike" kern="1200" baseline="0">
                          <a:solidFill>
                            <a:srgbClr val="2D2D2D"/>
                          </a:solidFill>
                          <a:latin typeface="Helvetica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pPr>
                      <a:t>[DEĞER]</a:t>
                    </a:fld>
                    <a:endParaRPr lang="tr-TR"/>
                  </a:p>
                </c:rich>
              </c:tx>
              <c:spPr>
                <a:noFill/>
                <a:ln w="25400">
                  <a:noFill/>
                </a:ln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0955303242166919E-2"/>
                      <c:h val="6.144911522939615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296F-4DA0-8EEC-83088F78AD91}"/>
                </c:ext>
              </c:extLst>
            </c:dLbl>
            <c:dLbl>
              <c:idx val="4"/>
              <c:layout>
                <c:manualLayout>
                  <c:x val="-3.8007840616793459E-3"/>
                  <c:y val="-1.3906799927526905E-2"/>
                </c:manualLayout>
              </c:layout>
              <c:tx>
                <c:rich>
                  <a:bodyPr/>
                  <a:lstStyle/>
                  <a:p>
                    <a:pPr>
                      <a:defRPr lang="en-US" sz="3200" b="0" i="0" u="none" strike="noStrike" kern="1200" baseline="0">
                        <a:solidFill>
                          <a:srgbClr val="2D2D2D"/>
                        </a:solidFill>
                        <a:latin typeface="Helvetica" pitchFamily="2" charset="0"/>
                        <a:ea typeface="Verdana" panose="020B0604030504040204" pitchFamily="34" charset="0"/>
                        <a:cs typeface="Verdana" panose="020B0604030504040204" pitchFamily="34" charset="0"/>
                      </a:defRPr>
                    </a:pPr>
                    <a:fld id="{747D492A-6D0B-4646-959E-C1D4A50F9770}" type="VALUE">
                      <a:rPr lang="en-US">
                        <a:solidFill>
                          <a:srgbClr val="2D2D2D"/>
                        </a:solidFill>
                      </a:rPr>
                      <a:pPr>
                        <a:defRPr lang="en-US" sz="3200" b="0" i="0" u="none" strike="noStrike" kern="1200" baseline="0">
                          <a:solidFill>
                            <a:srgbClr val="2D2D2D"/>
                          </a:solidFill>
                          <a:latin typeface="Helvetica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pPr>
                      <a:t>[DEĞER]</a:t>
                    </a:fld>
                    <a:endParaRPr lang="tr-TR"/>
                  </a:p>
                </c:rich>
              </c:tx>
              <c:spPr>
                <a:noFill/>
                <a:ln w="25400">
                  <a:noFill/>
                </a:ln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96F-4DA0-8EEC-83088F78AD91}"/>
                </c:ext>
              </c:extLst>
            </c:dLbl>
            <c:dLbl>
              <c:idx val="5"/>
              <c:layout>
                <c:manualLayout>
                  <c:x val="-2.8139041550562606E-2"/>
                  <c:y val="-3.5019257105072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96F-4DA0-8EEC-83088F78AD91}"/>
                </c:ext>
              </c:extLst>
            </c:dLbl>
            <c:dLbl>
              <c:idx val="6"/>
              <c:layout>
                <c:manualLayout>
                  <c:x val="-2.5504891474487992E-2"/>
                  <c:y val="-5.04039472446975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96F-4DA0-8EEC-83088F78AD91}"/>
                </c:ext>
              </c:extLst>
            </c:dLbl>
            <c:dLbl>
              <c:idx val="7"/>
              <c:layout>
                <c:manualLayout>
                  <c:x val="-4.1506676055005076E-2"/>
                  <c:y val="-4.0147490381497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96F-4DA0-8EEC-83088F78AD91}"/>
                </c:ext>
              </c:extLst>
            </c:dLbl>
            <c:dLbl>
              <c:idx val="8"/>
              <c:layout>
                <c:manualLayout>
                  <c:x val="-2.2066800026404744E-2"/>
                  <c:y val="-4.0147541578544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96F-4DA0-8EEC-83088F78AD91}"/>
                </c:ext>
              </c:extLst>
            </c:dLbl>
            <c:dLbl>
              <c:idx val="9"/>
              <c:layout>
                <c:manualLayout>
                  <c:x val="-3.3662520720714223E-3"/>
                  <c:y val="-2.44947265368523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96F-4DA0-8EEC-83088F78AD91}"/>
                </c:ext>
              </c:extLst>
            </c:dLbl>
            <c:dLbl>
              <c:idx val="10"/>
              <c:layout>
                <c:manualLayout>
                  <c:x val="-2.2581282833836341E-2"/>
                  <c:y val="-3.82245366526648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96F-4DA0-8EEC-83088F78AD91}"/>
                </c:ext>
              </c:extLst>
            </c:dLbl>
            <c:dLbl>
              <c:idx val="1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96F-4DA0-8EEC-83088F78AD91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2D2D2D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SermayePiyasasiKaynak!$A$30:$A$34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SermayePiyasasiKaynak!$B$30:$B$34</c:f>
              <c:numCache>
                <c:formatCode>#,##0</c:formatCode>
                <c:ptCount val="5"/>
                <c:pt idx="0">
                  <c:v>40</c:v>
                </c:pt>
                <c:pt idx="1">
                  <c:v>54</c:v>
                </c:pt>
                <c:pt idx="2">
                  <c:v>34</c:v>
                </c:pt>
                <c:pt idx="3">
                  <c:v>18</c:v>
                </c:pt>
                <c:pt idx="4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296F-4DA0-8EEC-83088F78AD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4396032"/>
        <c:axId val="186677440"/>
      </c:lineChart>
      <c:catAx>
        <c:axId val="244396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186677440"/>
        <c:crosses val="autoZero"/>
        <c:auto val="0"/>
        <c:lblAlgn val="ctr"/>
        <c:lblOffset val="100"/>
        <c:noMultiLvlLbl val="0"/>
      </c:catAx>
      <c:valAx>
        <c:axId val="186677440"/>
        <c:scaling>
          <c:orientation val="minMax"/>
          <c:max val="60"/>
        </c:scaling>
        <c:delete val="0"/>
        <c:axPos val="l"/>
        <c:numFmt formatCode="#,##0" sourceLinked="1"/>
        <c:majorTickMark val="out"/>
        <c:minorTickMark val="none"/>
        <c:tickLblPos val="none"/>
        <c:spPr>
          <a:ln w="9525">
            <a:noFill/>
          </a:ln>
        </c:spPr>
        <c:crossAx val="244396032"/>
        <c:crosses val="autoZero"/>
        <c:crossBetween val="between"/>
        <c:majorUnit val="1"/>
      </c:valAx>
      <c:valAx>
        <c:axId val="906143567"/>
        <c:scaling>
          <c:orientation val="minMax"/>
        </c:scaling>
        <c:delete val="0"/>
        <c:axPos val="r"/>
        <c:numFmt formatCode="#,##0.0" sourceLinked="1"/>
        <c:majorTickMark val="out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2400"/>
            </a:pPr>
            <a:endParaRPr lang="tr-TR"/>
          </a:p>
        </c:txPr>
        <c:crossAx val="906160207"/>
        <c:crosses val="max"/>
        <c:crossBetween val="between"/>
      </c:valAx>
      <c:catAx>
        <c:axId val="90616020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06143567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"/>
          <c:y val="6.3453389344566614E-4"/>
          <c:w val="0.567547869842429"/>
          <c:h val="5.6963860703568896E-2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  <a:effectLst>
      <a:glow rad="127000">
        <a:schemeClr val="accent1">
          <a:alpha val="94000"/>
        </a:schemeClr>
      </a:glow>
    </a:effectLst>
  </c:spPr>
  <c:txPr>
    <a:bodyPr/>
    <a:lstStyle/>
    <a:p>
      <a:pPr>
        <a:defRPr sz="3200" b="0" i="0" u="none" strike="noStrike" baseline="0">
          <a:solidFill>
            <a:schemeClr val="tx1"/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4.2309711286089229E-2"/>
          <c:w val="1"/>
          <c:h val="0.94606973324228849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SermayePiyasasiKaynak!$Q$4</c:f>
              <c:strCache>
                <c:ptCount val="1"/>
                <c:pt idx="0">
                  <c:v>IPO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2.4710958400415025E-3"/>
                  <c:y val="6.348921690674962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78-4237-8549-7D1A668407F7}"/>
                </c:ext>
              </c:extLst>
            </c:dLbl>
            <c:dLbl>
              <c:idx val="1"/>
              <c:layout>
                <c:manualLayout>
                  <c:x val="-3.4222245203629729E-3"/>
                  <c:y val="-8.4193966407104988E-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C78-4237-8549-7D1A668407F7}"/>
                </c:ext>
              </c:extLst>
            </c:dLbl>
            <c:dLbl>
              <c:idx val="2"/>
              <c:layout>
                <c:manualLayout>
                  <c:x val="-9.0605800782245677E-17"/>
                  <c:y val="-1.885047157659110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C78-4237-8549-7D1A668407F7}"/>
                </c:ext>
              </c:extLst>
            </c:dLbl>
            <c:dLbl>
              <c:idx val="3"/>
              <c:layout>
                <c:manualLayout>
                  <c:x val="2.4710958400414912E-3"/>
                  <c:y val="-2.966235386264065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17B-4BAA-9239-CDBBF50B429C}"/>
                </c:ext>
              </c:extLst>
            </c:dLbl>
            <c:dLbl>
              <c:idx val="4"/>
              <c:layout>
                <c:manualLayout>
                  <c:x val="0"/>
                  <c:y val="5.15867023698088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C78-4237-8549-7D1A668407F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SermayePiyasasiKaynak!$P$30:$P$34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SermayePiyasasiKaynak!$Q$30:$Q$34</c:f>
              <c:numCache>
                <c:formatCode>#,##0.0</c:formatCode>
                <c:ptCount val="5"/>
                <c:pt idx="0">
                  <c:v>19.298870156100005</c:v>
                </c:pt>
                <c:pt idx="1">
                  <c:v>79.290999999999997</c:v>
                </c:pt>
                <c:pt idx="2">
                  <c:v>59.514000000000003</c:v>
                </c:pt>
                <c:pt idx="3">
                  <c:v>43.871000000000002</c:v>
                </c:pt>
                <c:pt idx="4">
                  <c:v>86.061999999999998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78-4237-8549-7D1A668407F7}"/>
            </c:ext>
          </c:extLst>
        </c:ser>
        <c:ser>
          <c:idx val="3"/>
          <c:order val="1"/>
          <c:tx>
            <c:strRef>
              <c:f>SermayePiyasasiKaynak!$R$4</c:f>
              <c:strCache>
                <c:ptCount val="1"/>
                <c:pt idx="0">
                  <c:v>SPO + Rights Issue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2.4710958400414912E-3"/>
                  <c:y val="-1.686722689690042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C78-4237-8549-7D1A668407F7}"/>
                </c:ext>
              </c:extLst>
            </c:dLbl>
            <c:dLbl>
              <c:idx val="1"/>
              <c:layout>
                <c:manualLayout>
                  <c:x val="-8.031061480134891E-3"/>
                  <c:y val="-1.289667559245340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17B-4BAA-9239-CDBBF50B429C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3A0-462E-ADBF-F0809B91ED8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SermayePiyasasiKaynak!$P$30:$P$34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SermayePiyasasiKaynak!$R$30:$R$34</c:f>
              <c:numCache>
                <c:formatCode>#,##0.0</c:formatCode>
                <c:ptCount val="5"/>
                <c:pt idx="0">
                  <c:v>36.28</c:v>
                </c:pt>
                <c:pt idx="1">
                  <c:v>77.766999999999996</c:v>
                </c:pt>
                <c:pt idx="2">
                  <c:v>45.859606949295646</c:v>
                </c:pt>
                <c:pt idx="3">
                  <c:v>45.954000000000001</c:v>
                </c:pt>
                <c:pt idx="4">
                  <c:v>55.545999999999999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C78-4237-8549-7D1A668407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42780160"/>
        <c:axId val="244973568"/>
      </c:barChart>
      <c:dateAx>
        <c:axId val="242780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44973568"/>
        <c:crosses val="autoZero"/>
        <c:auto val="0"/>
        <c:lblOffset val="100"/>
        <c:baseTimeUnit val="days"/>
      </c:dateAx>
      <c:valAx>
        <c:axId val="244973568"/>
        <c:scaling>
          <c:orientation val="minMax"/>
          <c:min val="0"/>
        </c:scaling>
        <c:delete val="0"/>
        <c:axPos val="l"/>
        <c:numFmt formatCode="#,##0" sourceLinked="0"/>
        <c:majorTickMark val="out"/>
        <c:minorTickMark val="none"/>
        <c:tickLblPos val="none"/>
        <c:spPr>
          <a:noFill/>
          <a:ln>
            <a:noFill/>
          </a:ln>
        </c:spPr>
        <c:crossAx val="2427801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1.6246257044555172E-2"/>
          <c:w val="0.41415731667399647"/>
          <c:h val="9.0982382371657081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3200">
          <a:solidFill>
            <a:schemeClr val="tx1"/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897764601610846E-4"/>
          <c:y val="9.9723545104973679E-2"/>
          <c:w val="0.98814356387872082"/>
          <c:h val="0.81057479268119204"/>
        </c:manualLayout>
      </c:layout>
      <c:barChart>
        <c:barDir val="col"/>
        <c:grouping val="clustered"/>
        <c:varyColors val="0"/>
        <c:ser>
          <c:idx val="0"/>
          <c:order val="1"/>
          <c:tx>
            <c:strRef>
              <c:f>SermayePiyasasiKaynak!$L$4</c:f>
              <c:strCache>
                <c:ptCount val="1"/>
                <c:pt idx="0">
                  <c:v>Issuance (mn. $)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 w="25400">
              <a:noFill/>
            </a:ln>
            <a:effectLst>
              <a:glow>
                <a:schemeClr val="accent1">
                  <a:alpha val="40000"/>
                </a:schemeClr>
              </a:glow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4.6597797323692991E-3"/>
                  <c:y val="0.163527199260361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27C-411B-80D1-91C00CE73E95}"/>
                </c:ext>
              </c:extLst>
            </c:dLbl>
            <c:dLbl>
              <c:idx val="1"/>
              <c:layout>
                <c:manualLayout>
                  <c:x val="6.6568281890985097E-4"/>
                  <c:y val="0.2021556715265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27C-411B-80D1-91C00CE73E95}"/>
                </c:ext>
              </c:extLst>
            </c:dLbl>
            <c:dLbl>
              <c:idx val="2"/>
              <c:layout>
                <c:manualLayout>
                  <c:x val="-1.9970484567297972E-3"/>
                  <c:y val="0.258810764183720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27C-411B-80D1-91C00CE73E95}"/>
                </c:ext>
              </c:extLst>
            </c:dLbl>
            <c:dLbl>
              <c:idx val="3"/>
              <c:layout>
                <c:manualLayout>
                  <c:x val="-1.3313656378197997E-3"/>
                  <c:y val="0.400448495826553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27C-411B-80D1-91C00CE73E95}"/>
                </c:ext>
              </c:extLst>
            </c:dLbl>
            <c:dLbl>
              <c:idx val="4"/>
              <c:layout>
                <c:manualLayout>
                  <c:x val="3.3284140945494013E-3"/>
                  <c:y val="0.25886257297460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27C-411B-80D1-91C00CE73E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lang="en-US" sz="3200" b="1">
                    <a:solidFill>
                      <a:srgbClr val="FFFFFF"/>
                    </a:solidFill>
                    <a:latin typeface="Helvetica" pitchFamily="2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SermayePiyasasiKaynak!$A$30:$A$34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SermayePiyasasiKaynak!$L$30:$L$34</c:f>
              <c:numCache>
                <c:formatCode>#,##0</c:formatCode>
                <c:ptCount val="5"/>
                <c:pt idx="0">
                  <c:v>362.15322054699999</c:v>
                </c:pt>
                <c:pt idx="1">
                  <c:v>459</c:v>
                </c:pt>
                <c:pt idx="2">
                  <c:v>636.36895733899996</c:v>
                </c:pt>
                <c:pt idx="3">
                  <c:v>956</c:v>
                </c:pt>
                <c:pt idx="4">
                  <c:v>1077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711-4757-9EA0-8C1F6DA6F2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242780672"/>
        <c:axId val="244975872"/>
      </c:barChart>
      <c:lineChart>
        <c:grouping val="standard"/>
        <c:varyColors val="0"/>
        <c:ser>
          <c:idx val="1"/>
          <c:order val="0"/>
          <c:tx>
            <c:strRef>
              <c:f>SermayePiyasasiKaynak!$H$4</c:f>
              <c:strCache>
                <c:ptCount val="1"/>
                <c:pt idx="0">
                  <c:v>No. of Corporate Bonds Issued</c:v>
                </c:pt>
              </c:strCache>
            </c:strRef>
          </c:tx>
          <c:spPr>
            <a:ln w="44450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6953963839794784E-2"/>
                  <c:y val="-3.03090239404196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0B9-4CA7-A3FC-AB0B7A1815C3}"/>
                </c:ext>
              </c:extLst>
            </c:dLbl>
            <c:dLbl>
              <c:idx val="3"/>
              <c:layout>
                <c:manualLayout>
                  <c:x val="-2.0771453004758585E-2"/>
                  <c:y val="-3.44422682975834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711-4757-9EA0-8C1F6DA6F255}"/>
                </c:ext>
              </c:extLst>
            </c:dLbl>
            <c:dLbl>
              <c:idx val="4"/>
              <c:layout>
                <c:manualLayout>
                  <c:x val="-5.6144842098200792E-3"/>
                  <c:y val="-3.4164266677309374E-2"/>
                </c:manualLayout>
              </c:layout>
              <c:tx>
                <c:rich>
                  <a:bodyPr anchorCtr="0"/>
                  <a:lstStyle/>
                  <a:p>
                    <a:pPr algn="ctr">
                      <a:defRPr lang="en-US" sz="3200" b="0" i="0" u="none" strike="noStrike" kern="1200" baseline="0">
                        <a:solidFill>
                          <a:schemeClr val="tx1"/>
                        </a:solidFill>
                        <a:latin typeface="Helvetica" pitchFamily="2" charset="0"/>
                        <a:ea typeface="Verdana" panose="020B0604030504040204" pitchFamily="34" charset="0"/>
                        <a:cs typeface="Verdana" panose="020B0604030504040204" pitchFamily="34" charset="0"/>
                      </a:defRPr>
                    </a:pPr>
                    <a:fld id="{F8F7FB22-283D-4EA3-8E1E-CEBCF60D5D03}" type="VALUE">
                      <a:rPr lang="en-US" sz="3200" b="0" i="0" u="none" strike="noStrike" kern="1200" baseline="0">
                        <a:solidFill>
                          <a:schemeClr val="tx1"/>
                        </a:solidFill>
                        <a:latin typeface="Helvetica" pitchFamily="2" charset="0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pPr algn="ctr">
                        <a:defRPr lang="en-US" sz="3200" b="0" i="0" u="none" strike="noStrike" kern="1200" baseline="0">
                          <a:solidFill>
                            <a:schemeClr val="tx1"/>
                          </a:solidFill>
                          <a:latin typeface="Helvetica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pPr>
                      <a:t>[DEĞER]</a:t>
                    </a:fld>
                    <a:endParaRPr lang="tr-TR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711-4757-9EA0-8C1F6DA6F2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3200" b="0" i="0" u="none" strike="noStrike" kern="1200" baseline="0">
                    <a:solidFill>
                      <a:schemeClr val="tx1"/>
                    </a:solidFill>
                    <a:latin typeface="Helvetica" pitchFamily="2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tr-T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SermayePiyasasiKaynak!$G$30:$G$34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SermayePiyasasiKaynak!$H$30:$H$34</c:f>
              <c:numCache>
                <c:formatCode>#,##0</c:formatCode>
                <c:ptCount val="5"/>
                <c:pt idx="0">
                  <c:v>1856</c:v>
                </c:pt>
                <c:pt idx="1">
                  <c:v>1813</c:v>
                </c:pt>
                <c:pt idx="2">
                  <c:v>1619</c:v>
                </c:pt>
                <c:pt idx="3">
                  <c:v>1862</c:v>
                </c:pt>
                <c:pt idx="4">
                  <c:v>1363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711-4757-9EA0-8C1F6DA6F2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5165056"/>
        <c:axId val="244976448"/>
      </c:lineChart>
      <c:catAx>
        <c:axId val="242780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solidFill>
            <a:schemeClr val="tx2">
              <a:lumMod val="20000"/>
              <a:lumOff val="80000"/>
            </a:schemeClr>
          </a:solidFill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4497587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44975872"/>
        <c:scaling>
          <c:orientation val="minMax"/>
          <c:min val="0"/>
        </c:scaling>
        <c:delete val="0"/>
        <c:axPos val="l"/>
        <c:numFmt formatCode="#,##0" sourceLinked="1"/>
        <c:majorTickMark val="out"/>
        <c:minorTickMark val="none"/>
        <c:tickLblPos val="none"/>
        <c:spPr>
          <a:ln w="9525">
            <a:noFill/>
          </a:ln>
        </c:spPr>
        <c:crossAx val="242780672"/>
        <c:crosses val="autoZero"/>
        <c:crossBetween val="between"/>
      </c:valAx>
      <c:catAx>
        <c:axId val="2451650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44976448"/>
        <c:crosses val="autoZero"/>
        <c:auto val="1"/>
        <c:lblAlgn val="ctr"/>
        <c:lblOffset val="100"/>
        <c:noMultiLvlLbl val="0"/>
      </c:catAx>
      <c:valAx>
        <c:axId val="244976448"/>
        <c:scaling>
          <c:orientation val="minMax"/>
          <c:min val="0"/>
        </c:scaling>
        <c:delete val="0"/>
        <c:axPos val="r"/>
        <c:numFmt formatCode="#,##0" sourceLinked="1"/>
        <c:majorTickMark val="out"/>
        <c:minorTickMark val="none"/>
        <c:tickLblPos val="none"/>
        <c:spPr>
          <a:ln w="9525">
            <a:noFill/>
          </a:ln>
        </c:spPr>
        <c:crossAx val="245165056"/>
        <c:crosses val="max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"/>
          <c:y val="1.0315120126944717E-2"/>
          <c:w val="0.74026565013560275"/>
          <c:h val="8.6267010341784925E-2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tx1"/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6887276552810925E-2"/>
          <c:y val="0.14134543422993426"/>
          <c:w val="0.98041565448425716"/>
          <c:h val="0.77500875960023929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sgmk!$B$5</c:f>
              <c:strCache>
                <c:ptCount val="1"/>
                <c:pt idx="0">
                  <c:v>Banks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effectLst>
                <a:outerShdw blurRad="76200" dist="635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470-4366-92DE-C584839CFE2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effectLst>
                <a:outerShdw blurRad="76200" dist="635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470-4366-92DE-C584839CFE2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effectLst>
                <a:outerShdw blurRad="76200" dist="635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470-4366-92DE-C584839CFE2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effectLst>
                <a:outerShdw blurRad="76200" dist="635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470-4366-92DE-C584839CFE2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effectLst>
                <a:outerShdw blurRad="76200" dist="635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7470-4366-92DE-C584839CFE2E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fld id="{FCC5F91C-3881-4222-96A2-30B0934A70EB}" type="VALUE">
                      <a:rPr lang="en-US" b="0"/>
                      <a:pPr/>
                      <a:t>[DEĞER]</a:t>
                    </a:fld>
                    <a:endParaRPr lang="tr-T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7470-4366-92DE-C584839CFE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sgmk!$A$32:$A$36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sgmk!$B$32:$B$36</c:f>
              <c:numCache>
                <c:formatCode>#,##0</c:formatCode>
                <c:ptCount val="5"/>
                <c:pt idx="0">
                  <c:v>2230.7131858841999</c:v>
                </c:pt>
                <c:pt idx="1">
                  <c:v>3298.5091342606806</c:v>
                </c:pt>
                <c:pt idx="2">
                  <c:v>8866.7734563224021</c:v>
                </c:pt>
                <c:pt idx="3">
                  <c:v>17346.912201484269</c:v>
                </c:pt>
                <c:pt idx="4">
                  <c:v>13208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470-4366-92DE-C584839CFE2E}"/>
            </c:ext>
          </c:extLst>
        </c:ser>
        <c:ser>
          <c:idx val="0"/>
          <c:order val="1"/>
          <c:tx>
            <c:strRef>
              <c:f>sgmk!$C$5</c:f>
              <c:strCache>
                <c:ptCount val="1"/>
                <c:pt idx="0">
                  <c:v>Brokerage Firms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sgmk!$A$32:$A$36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sgmk!$C$32:$C$36</c:f>
              <c:numCache>
                <c:formatCode>#,##0</c:formatCode>
                <c:ptCount val="5"/>
                <c:pt idx="0">
                  <c:v>468.27457630592994</c:v>
                </c:pt>
                <c:pt idx="1">
                  <c:v>509.46155779325994</c:v>
                </c:pt>
                <c:pt idx="2">
                  <c:v>1559.45561120968</c:v>
                </c:pt>
                <c:pt idx="3">
                  <c:v>3278.6648530051211</c:v>
                </c:pt>
                <c:pt idx="4">
                  <c:v>2896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470-4366-92DE-C584839CFE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46204416"/>
        <c:axId val="209979648"/>
      </c:barChart>
      <c:catAx>
        <c:axId val="246204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099796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997964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462044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4.2637891798377747E-4"/>
          <c:y val="2.7731189748380307E-4"/>
          <c:w val="0.29301051375134535"/>
          <c:h val="0.28564188493679765"/>
        </c:manualLayout>
      </c:layout>
      <c:overlay val="0"/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080884436711683E-3"/>
          <c:y val="3.9523250574931751E-2"/>
          <c:w val="0.98041565448425716"/>
          <c:h val="0.8877936155618325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sgmk!$E$5</c:f>
              <c:strCache>
                <c:ptCount val="1"/>
                <c:pt idx="0">
                  <c:v>Banks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sgmk!$A$32:$A$36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sgmk!$E$32:$E$36</c:f>
              <c:numCache>
                <c:formatCode>#,##0</c:formatCode>
                <c:ptCount val="5"/>
                <c:pt idx="0">
                  <c:v>21561.816334091898</c:v>
                </c:pt>
                <c:pt idx="1">
                  <c:v>57318.726088075549</c:v>
                </c:pt>
                <c:pt idx="2">
                  <c:v>264164.58890044381</c:v>
                </c:pt>
                <c:pt idx="3">
                  <c:v>422241</c:v>
                </c:pt>
                <c:pt idx="4">
                  <c:v>393885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DA-421C-96C4-C5DC5F88DF9D}"/>
            </c:ext>
          </c:extLst>
        </c:ser>
        <c:ser>
          <c:idx val="0"/>
          <c:order val="1"/>
          <c:tx>
            <c:strRef>
              <c:f>sgmk!$F$5</c:f>
              <c:strCache>
                <c:ptCount val="1"/>
                <c:pt idx="0">
                  <c:v>Brokerage Firms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sgmk!$A$32:$A$36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sgmk!$F$32:$F$36</c:f>
              <c:numCache>
                <c:formatCode>#,##0</c:formatCode>
                <c:ptCount val="5"/>
                <c:pt idx="0">
                  <c:v>3068.5700474088303</c:v>
                </c:pt>
                <c:pt idx="1">
                  <c:v>3827.7874750308397</c:v>
                </c:pt>
                <c:pt idx="2">
                  <c:v>108572.5049217456</c:v>
                </c:pt>
                <c:pt idx="3">
                  <c:v>182327</c:v>
                </c:pt>
                <c:pt idx="4">
                  <c:v>181036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DA-421C-96C4-C5DC5F88DF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46204416"/>
        <c:axId val="209979648"/>
      </c:barChart>
      <c:catAx>
        <c:axId val="246204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099796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997964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462044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4.2637891798377747E-4"/>
          <c:y val="2.7731189748380307E-4"/>
          <c:w val="0.19992688832361522"/>
          <c:h val="0.22715756109747032"/>
        </c:manualLayout>
      </c:layout>
      <c:overlay val="0"/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3493150966765009E-2"/>
          <c:y val="0"/>
          <c:w val="0.98604060913705582"/>
          <c:h val="0.9264952939196081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hs!$P$4</c:f>
              <c:strCache>
                <c:ptCount val="1"/>
                <c:pt idx="0">
                  <c:v>Brokerage Firms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3"/>
              <c:layout>
                <c:manualLayout>
                  <c:x val="1.9596588033428384E-3"/>
                  <c:y val="-5.39847493083204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8A-41D6-AD05-95289F19AD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hs!$A$41:$A$45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hs!$P$41:$P$45</c:f>
              <c:numCache>
                <c:formatCode>#,##0</c:formatCode>
                <c:ptCount val="5"/>
                <c:pt idx="0">
                  <c:v>31409.334670521112</c:v>
                </c:pt>
                <c:pt idx="1">
                  <c:v>58520.367430013437</c:v>
                </c:pt>
                <c:pt idx="2">
                  <c:v>59747.111488890099</c:v>
                </c:pt>
                <c:pt idx="3">
                  <c:v>75172</c:v>
                </c:pt>
                <c:pt idx="4">
                  <c:v>86814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3C-4627-8D16-9A0B8D563F93}"/>
            </c:ext>
          </c:extLst>
        </c:ser>
        <c:ser>
          <c:idx val="0"/>
          <c:order val="1"/>
          <c:tx>
            <c:strRef>
              <c:f>hs!$Q$4</c:f>
              <c:strCache>
                <c:ptCount val="1"/>
                <c:pt idx="0">
                  <c:v>Banks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3"/>
              <c:layout>
                <c:manualLayout>
                  <c:x val="0"/>
                  <c:y val="1.484580605978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930-4258-9824-242BF45374C6}"/>
                </c:ext>
              </c:extLst>
            </c:dLbl>
            <c:dLbl>
              <c:idx val="4"/>
              <c:layout>
                <c:manualLayout>
                  <c:x val="2.5230735679574699E-3"/>
                  <c:y val="-1.16791966899273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23C-4627-8D16-9A0B8D563F9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hs!$A$41:$A$45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hs!$Q$41:$Q$45</c:f>
              <c:numCache>
                <c:formatCode>#,##0</c:formatCode>
                <c:ptCount val="5"/>
                <c:pt idx="0">
                  <c:v>3999.1409513410299</c:v>
                </c:pt>
                <c:pt idx="1">
                  <c:v>6960.21183301162</c:v>
                </c:pt>
                <c:pt idx="2">
                  <c:v>8869.798728100679</c:v>
                </c:pt>
                <c:pt idx="3">
                  <c:v>11325</c:v>
                </c:pt>
                <c:pt idx="4">
                  <c:v>13614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3C-4627-8D16-9A0B8D563F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44798976"/>
        <c:axId val="245218048"/>
      </c:barChart>
      <c:catAx>
        <c:axId val="244798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452180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4521804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447989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2.9660835611990548E-2"/>
          <c:y val="2.0499807115755421E-2"/>
          <c:w val="0.21467105506795542"/>
          <c:h val="0.18335686310349611"/>
        </c:manualLayout>
      </c:layout>
      <c:overlay val="0"/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440794422072578E-2"/>
          <c:y val="3.1757916065180934E-3"/>
          <c:w val="0.98481480257177334"/>
          <c:h val="0.9264952939196081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vob!$C$4</c:f>
              <c:strCache>
                <c:ptCount val="1"/>
                <c:pt idx="0">
                  <c:v>Brokerage Firms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4"/>
              <c:layout>
                <c:manualLayout>
                  <c:x val="-6.5202043935209941E-4"/>
                  <c:y val="5.742240174139000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53,782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E62-4425-B757-B79B150BAA6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vob!$A$22:$A$26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vob!$C$22:$C$26</c:f>
              <c:numCache>
                <c:formatCode>#,##0</c:formatCode>
                <c:ptCount val="5"/>
                <c:pt idx="0">
                  <c:v>14719.437327871228</c:v>
                </c:pt>
                <c:pt idx="1">
                  <c:v>20675.515660248962</c:v>
                </c:pt>
                <c:pt idx="2">
                  <c:v>29982.71391009794</c:v>
                </c:pt>
                <c:pt idx="3">
                  <c:v>44822</c:v>
                </c:pt>
                <c:pt idx="4">
                  <c:v>53782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62-4425-B757-B79B150BAA65}"/>
            </c:ext>
          </c:extLst>
        </c:ser>
        <c:ser>
          <c:idx val="0"/>
          <c:order val="1"/>
          <c:tx>
            <c:strRef>
              <c:f>vob!$B$4</c:f>
              <c:strCache>
                <c:ptCount val="1"/>
                <c:pt idx="0">
                  <c:v>Banks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5080710632456233E-3"/>
                  <c:y val="-3.71442659167621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E62-4425-B757-B79B150BAA65}"/>
                </c:ext>
              </c:extLst>
            </c:dLbl>
            <c:dLbl>
              <c:idx val="1"/>
              <c:layout>
                <c:manualLayout>
                  <c:x val="-4.781427986449878E-17"/>
                  <c:y val="1.00202923482851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E62-4425-B757-B79B150BAA65}"/>
                </c:ext>
              </c:extLst>
            </c:dLbl>
            <c:dLbl>
              <c:idx val="2"/>
              <c:layout>
                <c:manualLayout>
                  <c:x val="1.2216912106155909E-3"/>
                  <c:y val="-3.59717379128859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E62-4425-B757-B79B150BAA65}"/>
                </c:ext>
              </c:extLst>
            </c:dLbl>
            <c:dLbl>
              <c:idx val="3"/>
              <c:layout>
                <c:manualLayout>
                  <c:x val="1.8737093187551691E-3"/>
                  <c:y val="-1.1002245846785716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E62-4425-B757-B79B150BAA65}"/>
                </c:ext>
              </c:extLst>
            </c:dLbl>
            <c:dLbl>
              <c:idx val="4"/>
              <c:layout>
                <c:manualLayout>
                  <c:x val="3.2601021967595405E-3"/>
                  <c:y val="-1.9933991241673586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3,302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2E62-4425-B757-B79B150BAA6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vob!$A$22:$A$26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vob!$B$22:$B$26</c:f>
              <c:numCache>
                <c:formatCode>#,##0</c:formatCode>
                <c:ptCount val="5"/>
                <c:pt idx="0">
                  <c:v>915.91164110762804</c:v>
                </c:pt>
                <c:pt idx="1">
                  <c:v>2484.6116114659171</c:v>
                </c:pt>
                <c:pt idx="2">
                  <c:v>2716.1205438451739</c:v>
                </c:pt>
                <c:pt idx="3">
                  <c:v>4123</c:v>
                </c:pt>
                <c:pt idx="4">
                  <c:v>6707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E62-4425-B757-B79B150BAA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64850944"/>
        <c:axId val="263898240"/>
      </c:barChart>
      <c:catAx>
        <c:axId val="264850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638982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389824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64850944"/>
        <c:crosses val="autoZero"/>
        <c:crossBetween val="between"/>
      </c:valAx>
      <c:spPr>
        <a:noFill/>
      </c:spPr>
    </c:plotArea>
    <c:legend>
      <c:legendPos val="r"/>
      <c:layout>
        <c:manualLayout>
          <c:xMode val="edge"/>
          <c:yMode val="edge"/>
          <c:x val="0"/>
          <c:y val="7.0321224959801591E-4"/>
          <c:w val="0.19786699984397718"/>
          <c:h val="0.10682674228778585"/>
        </c:manualLayout>
      </c:layout>
      <c:overlay val="0"/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329323397334079E-2"/>
          <c:y val="3.7356507024868417E-2"/>
          <c:w val="0.9545547216054141"/>
          <c:h val="0.88057255732699624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Yogunlasma!$B$83</c:f>
              <c:strCache>
                <c:ptCount val="1"/>
                <c:pt idx="0">
                  <c:v>Client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31,016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6F0-4F67-9E2A-2C03774D01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Yogunlasma!$A$96:$A$100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2026/08</c:v>
                </c:pt>
              </c:strCache>
            </c:strRef>
          </c:cat>
          <c:val>
            <c:numRef>
              <c:f>Yogunlasma!$B$96:$B$100</c:f>
              <c:numCache>
                <c:formatCode>#,##0</c:formatCode>
                <c:ptCount val="5"/>
                <c:pt idx="0">
                  <c:v>14451.9054815994</c:v>
                </c:pt>
                <c:pt idx="1">
                  <c:v>16779.377030714411</c:v>
                </c:pt>
                <c:pt idx="2">
                  <c:v>24252.378366609602</c:v>
                </c:pt>
                <c:pt idx="3">
                  <c:v>35056</c:v>
                </c:pt>
                <c:pt idx="4">
                  <c:v>31016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C4-49FC-8944-429B36683A5C}"/>
            </c:ext>
          </c:extLst>
        </c:ser>
        <c:ser>
          <c:idx val="0"/>
          <c:order val="1"/>
          <c:tx>
            <c:strRef>
              <c:f>Yogunlasma!$C$83</c:f>
              <c:strCache>
                <c:ptCount val="1"/>
                <c:pt idx="0">
                  <c:v>Liquidity Provider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effectLst>
              <a:outerShdw blurRad="76200" dist="76200" dir="2700000" algn="ctr" rotWithShape="0">
                <a:srgbClr val="000000">
                  <a:alpha val="40000"/>
                </a:srgbClr>
              </a:outerShdw>
            </a:effectLst>
          </c:spPr>
          <c:invertIfNegative val="0"/>
          <c:dLbls>
            <c:dLbl>
              <c:idx val="4"/>
              <c:layout>
                <c:manualLayout>
                  <c:x val="4.6464151260934622E-3"/>
                  <c:y val="-0.17587591746295528"/>
                </c:manualLayout>
              </c:layout>
              <c:tx>
                <c:rich>
                  <a:bodyPr/>
                  <a:lstStyle/>
                  <a:p>
                    <a:r>
                      <a:rPr lang="tr-TR" dirty="0"/>
                      <a:t>55,553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8F71-4AFB-BD3E-8895E36A5F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marL="0" indent="0" algn="ctr" rtl="0">
                  <a:defRPr lang="en-US" sz="3200" b="1">
                    <a:solidFill>
                      <a:schemeClr val="bg2">
                        <a:lumMod val="75000"/>
                      </a:schemeClr>
                    </a:solidFill>
                    <a:latin typeface="Helvetica" pitchFamily="2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Yogunlasma!$A$96:$A$100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2026/08</c:v>
                </c:pt>
              </c:strCache>
            </c:strRef>
          </c:cat>
          <c:val>
            <c:numRef>
              <c:f>Yogunlasma!$C$96:$C$100</c:f>
              <c:numCache>
                <c:formatCode>#,##0</c:formatCode>
                <c:ptCount val="5"/>
                <c:pt idx="0">
                  <c:v>10419.802827134899</c:v>
                </c:pt>
                <c:pt idx="1">
                  <c:v>12128.72788399839</c:v>
                </c:pt>
                <c:pt idx="2">
                  <c:v>18260.6249371657</c:v>
                </c:pt>
                <c:pt idx="3">
                  <c:v>26689</c:v>
                </c:pt>
                <c:pt idx="4">
                  <c:v>24537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C4-49FC-8944-429B36683A5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241874944"/>
        <c:axId val="238562688"/>
      </c:barChart>
      <c:catAx>
        <c:axId val="24187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38562688"/>
        <c:crosses val="autoZero"/>
        <c:auto val="1"/>
        <c:lblAlgn val="ctr"/>
        <c:lblOffset val="100"/>
        <c:noMultiLvlLbl val="0"/>
      </c:catAx>
      <c:valAx>
        <c:axId val="238562688"/>
        <c:scaling>
          <c:orientation val="minMax"/>
        </c:scaling>
        <c:delete val="1"/>
        <c:axPos val="l"/>
        <c:numFmt formatCode="General" sourceLinked="0"/>
        <c:majorTickMark val="none"/>
        <c:minorTickMark val="none"/>
        <c:tickLblPos val="nextTo"/>
        <c:crossAx val="24187494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"/>
          <c:y val="1.4812309918637395E-2"/>
          <c:w val="0.21143248089821634"/>
          <c:h val="0.11572802839264033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5561553179280936E-2"/>
          <c:y val="0.12182756214749831"/>
          <c:w val="0.90909150252985993"/>
          <c:h val="0.795298104847550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'yogunlasma AK'!$B$4</c:f>
              <c:strCache>
                <c:ptCount val="1"/>
                <c:pt idx="0">
                  <c:v>1-10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('yogunlasma AK'!$A$5,'yogunlasma AK'!$G$5,'yogunlasma AK'!$L$5,'yogunlasma AK'!$Q$5)</c:f>
              <c:strCache>
                <c:ptCount val="4"/>
                <c:pt idx="0">
                  <c:v>Equity</c:v>
                </c:pt>
                <c:pt idx="1">
                  <c:v>Fixed Income</c:v>
                </c:pt>
                <c:pt idx="2">
                  <c:v>Futures</c:v>
                </c:pt>
                <c:pt idx="3">
                  <c:v>Forex (Customer)</c:v>
                </c:pt>
              </c:strCache>
            </c:strRef>
          </c:cat>
          <c:val>
            <c:numRef>
              <c:f>('yogunlasma AK'!$B$24,'yogunlasma AK'!$G$24,'yogunlasma AK'!$L$24,'yogunlasma AK'!$Q$24)</c:f>
              <c:numCache>
                <c:formatCode>0%</c:formatCode>
                <c:ptCount val="4"/>
                <c:pt idx="0">
                  <c:v>0.65237143380280271</c:v>
                </c:pt>
                <c:pt idx="1">
                  <c:v>0.69378847472552452</c:v>
                </c:pt>
                <c:pt idx="2">
                  <c:v>0.70280276506893247</c:v>
                </c:pt>
                <c:pt idx="3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EE-4ACA-BEBB-83CD81BDD5B1}"/>
            </c:ext>
          </c:extLst>
        </c:ser>
        <c:ser>
          <c:idx val="1"/>
          <c:order val="1"/>
          <c:tx>
            <c:strRef>
              <c:f>'yogunlasma AK'!$C$4</c:f>
              <c:strCache>
                <c:ptCount val="1"/>
                <c:pt idx="0">
                  <c:v>11-20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('yogunlasma AK'!$A$5,'yogunlasma AK'!$G$5,'yogunlasma AK'!$L$5,'yogunlasma AK'!$Q$5)</c:f>
              <c:strCache>
                <c:ptCount val="4"/>
                <c:pt idx="0">
                  <c:v>Equity</c:v>
                </c:pt>
                <c:pt idx="1">
                  <c:v>Fixed Income</c:v>
                </c:pt>
                <c:pt idx="2">
                  <c:v>Futures</c:v>
                </c:pt>
                <c:pt idx="3">
                  <c:v>Forex (Customer)</c:v>
                </c:pt>
              </c:strCache>
            </c:strRef>
          </c:cat>
          <c:val>
            <c:numRef>
              <c:f>('yogunlasma AK'!$C$24,'yogunlasma AK'!$H$24,'yogunlasma AK'!$M$24,'yogunlasma AK'!$R$24)</c:f>
              <c:numCache>
                <c:formatCode>0%</c:formatCode>
                <c:ptCount val="4"/>
                <c:pt idx="0">
                  <c:v>0.2038920385649263</c:v>
                </c:pt>
                <c:pt idx="1">
                  <c:v>0.17203896262512264</c:v>
                </c:pt>
                <c:pt idx="2">
                  <c:v>0.19540228727980388</c:v>
                </c:pt>
                <c:pt idx="3">
                  <c:v>0.10858137082512211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EE-4ACA-BEBB-83CD81BDD5B1}"/>
            </c:ext>
          </c:extLst>
        </c:ser>
        <c:ser>
          <c:idx val="2"/>
          <c:order val="2"/>
          <c:tx>
            <c:strRef>
              <c:f>'yogunlasma AK'!$D$4</c:f>
              <c:strCache>
                <c:ptCount val="1"/>
                <c:pt idx="0">
                  <c:v>21-50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FEE-4ACA-BEBB-83CD81BDD5B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('yogunlasma AK'!$A$5,'yogunlasma AK'!$G$5,'yogunlasma AK'!$L$5,'yogunlasma AK'!$Q$5)</c:f>
              <c:strCache>
                <c:ptCount val="4"/>
                <c:pt idx="0">
                  <c:v>Equity</c:v>
                </c:pt>
                <c:pt idx="1">
                  <c:v>Fixed Income</c:v>
                </c:pt>
                <c:pt idx="2">
                  <c:v>Futures</c:v>
                </c:pt>
                <c:pt idx="3">
                  <c:v>Forex (Customer)</c:v>
                </c:pt>
              </c:strCache>
            </c:strRef>
          </c:cat>
          <c:val>
            <c:numRef>
              <c:f>('yogunlasma AK'!$D$24,'yogunlasma AK'!$I$24,'yogunlasma AK'!$N$24,'yogunlasma AK'!$S$24)</c:f>
              <c:numCache>
                <c:formatCode>0%</c:formatCode>
                <c:ptCount val="4"/>
                <c:pt idx="0">
                  <c:v>0.14556294770679892</c:v>
                </c:pt>
                <c:pt idx="1">
                  <c:v>0.12778538300280054</c:v>
                </c:pt>
                <c:pt idx="2">
                  <c:v>9.7565788995309127E-2</c:v>
                </c:pt>
                <c:pt idx="3">
                  <c:v>1.0414549044463076E-2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EE-4ACA-BEBB-83CD81BDD5B1}"/>
            </c:ext>
          </c:extLst>
        </c:ser>
        <c:ser>
          <c:idx val="3"/>
          <c:order val="3"/>
          <c:tx>
            <c:strRef>
              <c:f>'yogunlasma AK'!$E$4</c:f>
              <c:strCache>
                <c:ptCount val="1"/>
                <c:pt idx="0">
                  <c:v>51+</c:v>
                </c:pt>
              </c:strCache>
            </c:strRef>
          </c:tx>
          <c:invertIfNegative val="0"/>
          <c:cat>
            <c:strRef>
              <c:f>('yogunlasma AK'!$A$5,'yogunlasma AK'!$G$5,'yogunlasma AK'!$L$5,'yogunlasma AK'!$Q$5)</c:f>
              <c:strCache>
                <c:ptCount val="4"/>
                <c:pt idx="0">
                  <c:v>Equity</c:v>
                </c:pt>
                <c:pt idx="1">
                  <c:v>Fixed Income</c:v>
                </c:pt>
                <c:pt idx="2">
                  <c:v>Futures</c:v>
                </c:pt>
                <c:pt idx="3">
                  <c:v>Forex (Customer)</c:v>
                </c:pt>
              </c:strCache>
            </c:strRef>
          </c:cat>
          <c:val>
            <c:numRef>
              <c:f>('yogunlasma AK'!$E$24,'yogunlasma AK'!$J$24,'yogunlasma AK'!$O$24,'yogunlasma AK'!$T$24)</c:f>
              <c:numCache>
                <c:formatCode>0%</c:formatCode>
                <c:ptCount val="4"/>
                <c:pt idx="0">
                  <c:v>1.5271415273325885E-3</c:v>
                </c:pt>
                <c:pt idx="1">
                  <c:v>6.3871796465518006E-3</c:v>
                </c:pt>
                <c:pt idx="2">
                  <c:v>4.2291586559543345E-3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EE-4ACA-BEBB-83CD81BDD5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67435008"/>
        <c:axId val="266450560"/>
      </c:barChart>
      <c:catAx>
        <c:axId val="267435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664505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645056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6743500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0741687228163996"/>
          <c:y val="1.9533820891871882E-2"/>
          <c:w val="0.46880096982155384"/>
          <c:h val="6.446192727368226E-2"/>
        </c:manualLayout>
      </c:layout>
      <c:overlay val="1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1154998160684637E-4"/>
          <c:y val="0.16830080525315294"/>
          <c:w val="0.99940398389239815"/>
          <c:h val="0.7510542920060902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'kurumsal fin.'!$C$3</c:f>
              <c:strCache>
                <c:ptCount val="1"/>
                <c:pt idx="0">
                  <c:v>Bond Issuance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4"/>
              <c:layout>
                <c:manualLayout>
                  <c:x val="1.8646701677438296E-3"/>
                  <c:y val="3.755344040051268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91-4F55-AF00-5CC7B3FE30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'kurumsal fin.'!$A$24:$A$28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'kurumsal fin.'!$C$24:$C$28</c:f>
              <c:numCache>
                <c:formatCode>#,##0</c:formatCode>
                <c:ptCount val="5"/>
                <c:pt idx="0">
                  <c:v>1567</c:v>
                </c:pt>
                <c:pt idx="1">
                  <c:v>1443</c:v>
                </c:pt>
                <c:pt idx="2">
                  <c:v>1204</c:v>
                </c:pt>
                <c:pt idx="3">
                  <c:v>1381</c:v>
                </c:pt>
                <c:pt idx="4">
                  <c:v>709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91-4F55-AF00-5CC7B3FE308C}"/>
            </c:ext>
          </c:extLst>
        </c:ser>
        <c:ser>
          <c:idx val="4"/>
          <c:order val="1"/>
          <c:tx>
            <c:strRef>
              <c:f>'kurumsal fin.'!$H$3</c:f>
              <c:strCache>
                <c:ptCount val="1"/>
                <c:pt idx="0">
                  <c:v>Other Consultancy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2787566750232164E-3"/>
                  <c:y val="2.63571459227529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91-4F55-AF00-5CC7B3FE308C}"/>
                </c:ext>
              </c:extLst>
            </c:dLbl>
            <c:dLbl>
              <c:idx val="1"/>
              <c:layout>
                <c:manualLayout>
                  <c:x val="3.1163421525450787E-2"/>
                  <c:y val="2.003311323163327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A91-4F55-AF00-5CC7B3FE308C}"/>
                </c:ext>
              </c:extLst>
            </c:dLbl>
            <c:dLbl>
              <c:idx val="2"/>
              <c:layout>
                <c:manualLayout>
                  <c:x val="1.8523675585900711E-4"/>
                  <c:y val="-2.07987647107123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A91-4F55-AF00-5CC7B3FE308C}"/>
                </c:ext>
              </c:extLst>
            </c:dLbl>
            <c:dLbl>
              <c:idx val="3"/>
              <c:layout>
                <c:manualLayout>
                  <c:x val="3.738670824990703E-4"/>
                  <c:y val="2.37705630233918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A91-4F55-AF00-5CC7B3FE308C}"/>
                </c:ext>
              </c:extLst>
            </c:dLbl>
            <c:dLbl>
              <c:idx val="4"/>
              <c:layout>
                <c:manualLayout>
                  <c:x val="1.6513637507938473E-4"/>
                  <c:y val="5.12355617105055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A91-4F55-AF00-5CC7B3FE308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'kurumsal fin.'!$A$24:$A$28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'kurumsal fin.'!$H$24:$H$28</c:f>
              <c:numCache>
                <c:formatCode>#,##0</c:formatCode>
                <c:ptCount val="5"/>
                <c:pt idx="0">
                  <c:v>64</c:v>
                </c:pt>
                <c:pt idx="1">
                  <c:v>78</c:v>
                </c:pt>
                <c:pt idx="2">
                  <c:v>50</c:v>
                </c:pt>
                <c:pt idx="3">
                  <c:v>68</c:v>
                </c:pt>
                <c:pt idx="4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A91-4F55-AF00-5CC7B3FE308C}"/>
            </c:ext>
          </c:extLst>
        </c:ser>
        <c:ser>
          <c:idx val="5"/>
          <c:order val="2"/>
          <c:tx>
            <c:strRef>
              <c:f>'kurumsal fin.'!$G$3</c:f>
              <c:strCache>
                <c:ptCount val="1"/>
                <c:pt idx="0">
                  <c:v>Corporate Actions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0319222239520745E-2"/>
                  <c:y val="-2.4804813835331785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A91-4F55-AF00-5CC7B3FE308C}"/>
                </c:ext>
              </c:extLst>
            </c:dLbl>
            <c:dLbl>
              <c:idx val="1"/>
              <c:layout>
                <c:manualLayout>
                  <c:x val="3.4137088063542582E-17"/>
                  <c:y val="1.3493701129452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A91-4F55-AF00-5CC7B3FE308C}"/>
                </c:ext>
              </c:extLst>
            </c:dLbl>
            <c:dLbl>
              <c:idx val="2"/>
              <c:layout>
                <c:manualLayout>
                  <c:x val="2.4822508416838668E-2"/>
                  <c:y val="6.02752196851002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A91-4F55-AF00-5CC7B3FE308C}"/>
                </c:ext>
              </c:extLst>
            </c:dLbl>
            <c:dLbl>
              <c:idx val="3"/>
              <c:layout>
                <c:manualLayout>
                  <c:x val="3.738670824990703E-4"/>
                  <c:y val="5.98154464498476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A91-4F55-AF00-5CC7B3FE308C}"/>
                </c:ext>
              </c:extLst>
            </c:dLbl>
            <c:dLbl>
              <c:idx val="4"/>
              <c:layout>
                <c:manualLayout>
                  <c:x val="2.8800817547747281E-2"/>
                  <c:y val="2.1711620094632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A91-4F55-AF00-5CC7B3FE308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'kurumsal fin.'!$A$24:$A$28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'kurumsal fin.'!$G$24:$G$28</c:f>
              <c:numCache>
                <c:formatCode>#,##0</c:formatCode>
                <c:ptCount val="5"/>
                <c:pt idx="0">
                  <c:v>81</c:v>
                </c:pt>
                <c:pt idx="1">
                  <c:v>73</c:v>
                </c:pt>
                <c:pt idx="2">
                  <c:v>81</c:v>
                </c:pt>
                <c:pt idx="3">
                  <c:v>69</c:v>
                </c:pt>
                <c:pt idx="4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A91-4F55-AF00-5CC7B3FE308C}"/>
            </c:ext>
          </c:extLst>
        </c:ser>
        <c:ser>
          <c:idx val="2"/>
          <c:order val="3"/>
          <c:tx>
            <c:strRef>
              <c:f>'kurumsal fin.'!$B$3</c:f>
              <c:strCache>
                <c:ptCount val="1"/>
                <c:pt idx="0">
                  <c:v>IPO&amp;SPO-Equities</c:v>
                </c:pt>
              </c:strCache>
            </c:strRef>
          </c:tx>
          <c:spPr>
            <a:solidFill>
              <a:schemeClr val="accent6">
                <a:lumMod val="25000"/>
              </a:schemeClr>
            </a:solidFill>
            <a:ln>
              <a:solidFill>
                <a:schemeClr val="accent6">
                  <a:lumMod val="10000"/>
                </a:schemeClr>
              </a:solidFill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4032224095125111E-3"/>
                  <c:y val="-1.76135207360118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A91-4F55-AF00-5CC7B3FE308C}"/>
                </c:ext>
              </c:extLst>
            </c:dLbl>
            <c:dLbl>
              <c:idx val="1"/>
              <c:layout>
                <c:manualLayout>
                  <c:x val="1.0608667722745893E-2"/>
                  <c:y val="1.787858335167806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A91-4F55-AF00-5CC7B3FE308C}"/>
                </c:ext>
              </c:extLst>
            </c:dLbl>
            <c:dLbl>
              <c:idx val="2"/>
              <c:layout>
                <c:manualLayout>
                  <c:x val="4.1030359093041585E-3"/>
                  <c:y val="2.845910297955041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A91-4F55-AF00-5CC7B3FE308C}"/>
                </c:ext>
              </c:extLst>
            </c:dLbl>
            <c:dLbl>
              <c:idx val="3"/>
              <c:layout>
                <c:manualLayout>
                  <c:x val="2.0639279819541296E-2"/>
                  <c:y val="1.2139542801877213E-3"/>
                </c:manualLayout>
              </c:layout>
              <c:tx>
                <c:rich>
                  <a:bodyPr/>
                  <a:lstStyle/>
                  <a:p>
                    <a:fld id="{1EFFEA6C-CA8F-46A4-A7AA-AE47CA25E45E}" type="VALUE">
                      <a:rPr lang="en-US">
                        <a:solidFill>
                          <a:srgbClr val="FFFFFF"/>
                        </a:solidFill>
                      </a:rPr>
                      <a:pPr/>
                      <a:t>[DEĞER]</a:t>
                    </a:fld>
                    <a:endParaRPr lang="tr-T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2A91-4F55-AF00-5CC7B3FE308C}"/>
                </c:ext>
              </c:extLst>
            </c:dLbl>
            <c:dLbl>
              <c:idx val="4"/>
              <c:layout>
                <c:manualLayout>
                  <c:x val="-2.0928046588610458E-2"/>
                  <c:y val="9.102267427628102E-3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rgbClr val="FFFFFF"/>
                        </a:solidFill>
                      </a:defRPr>
                    </a:pPr>
                    <a:r>
                      <a:rPr lang="en-US" dirty="0">
                        <a:solidFill>
                          <a:srgbClr val="FFFFFF"/>
                        </a:solidFill>
                      </a:rPr>
                      <a:t>37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2A91-4F55-AF00-5CC7B3FE308C}"/>
                </c:ext>
              </c:extLst>
            </c:dLbl>
            <c:dLbl>
              <c:idx val="5"/>
              <c:layout>
                <c:manualLayout>
                  <c:x val="-1.8544274455261939E-2"/>
                  <c:y val="-0.283882635233432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A91-4F55-AF00-5CC7B3FE308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'kurumsal fin.'!$A$24:$A$28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'kurumsal fin.'!$B$24:$B$28</c:f>
              <c:numCache>
                <c:formatCode>#,##0</c:formatCode>
                <c:ptCount val="5"/>
                <c:pt idx="0">
                  <c:v>45</c:v>
                </c:pt>
                <c:pt idx="1">
                  <c:v>64</c:v>
                </c:pt>
                <c:pt idx="2">
                  <c:v>41</c:v>
                </c:pt>
                <c:pt idx="3">
                  <c:v>23</c:v>
                </c:pt>
                <c:pt idx="4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A91-4F55-AF00-5CC7B3FE308C}"/>
            </c:ext>
          </c:extLst>
        </c:ser>
        <c:ser>
          <c:idx val="0"/>
          <c:order val="4"/>
          <c:tx>
            <c:strRef>
              <c:f>'kurumsal fin.'!$E$3</c:f>
              <c:strCache>
                <c:ptCount val="1"/>
                <c:pt idx="0">
                  <c:v>M&amp;A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'kurumsal fin.'!$A$24:$A$28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'kurumsal fin.'!$E$24:$E$28</c:f>
              <c:numCache>
                <c:formatCode>#,##0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6</c:v>
                </c:pt>
                <c:pt idx="3">
                  <c:v>6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2A91-4F55-AF00-5CC7B3FE308C}"/>
            </c:ext>
          </c:extLst>
        </c:ser>
        <c:ser>
          <c:idx val="3"/>
          <c:order val="5"/>
          <c:tx>
            <c:strRef>
              <c:f>'kurumsal fin.'!$F$3</c:f>
              <c:strCache>
                <c:ptCount val="1"/>
                <c:pt idx="0">
                  <c:v>Privatization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cat>
            <c:strRef>
              <c:f>'kurumsal fin.'!$A$24:$A$28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'kurumsal fin.'!$F$24:$F$28</c:f>
              <c:numCache>
                <c:formatCode>#,##0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2A91-4F55-AF00-5CC7B3FE308C}"/>
            </c:ext>
          </c:extLst>
        </c:ser>
        <c:ser>
          <c:idx val="6"/>
          <c:order val="6"/>
          <c:tx>
            <c:strRef>
              <c:f>'kurumsal fin.'!$S$2</c:f>
              <c:strCache>
                <c:ptCount val="1"/>
                <c:pt idx="0">
                  <c:v>Other Financing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cat>
            <c:strRef>
              <c:f>'kurumsal fin.'!$A$24:$A$28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'kurumsal fin.'!$S$24:$S$28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 formatCode="#,###">
                  <c:v>1</c:v>
                </c:pt>
                <c:pt idx="4" formatCode="#,###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2A91-4F55-AF00-5CC7B3FE3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47650816"/>
        <c:axId val="227164160"/>
      </c:barChart>
      <c:catAx>
        <c:axId val="247650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3200" b="1">
                <a:solidFill>
                  <a:srgbClr val="0070C0"/>
                </a:solidFill>
              </a:defRPr>
            </a:pPr>
            <a:endParaRPr lang="tr-TR"/>
          </a:p>
        </c:txPr>
        <c:crossAx val="227164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2716416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24765081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2.6240133453997726E-4"/>
          <c:y val="3.0010494533380359E-3"/>
          <c:w val="0.99973759866545997"/>
          <c:h val="0.12536219090645009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28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869195785169651E-2"/>
          <c:y val="1.9530784791953863E-2"/>
          <c:w val="0.97213082477310497"/>
          <c:h val="0.9135166979352384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'kurumsal yat.'!$M$5</c:f>
              <c:strCache>
                <c:ptCount val="1"/>
                <c:pt idx="0">
                  <c:v>Mutual Funds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5.1809061782255184E-3"/>
                  <c:y val="-1.158701965038786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0E-4F45-903A-178F546E26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'kurumsal yat.'!$A$29:$A$33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2026/08</c:v>
                </c:pt>
              </c:strCache>
            </c:strRef>
          </c:cat>
          <c:val>
            <c:numRef>
              <c:f>'kurumsal yat.'!$M$29:$M$33</c:f>
              <c:numCache>
                <c:formatCode>#,##0</c:formatCode>
                <c:ptCount val="5"/>
                <c:pt idx="0">
                  <c:v>799.07762309500004</c:v>
                </c:pt>
                <c:pt idx="1">
                  <c:v>1829.838497062</c:v>
                </c:pt>
                <c:pt idx="2">
                  <c:v>4674.7603529460002</c:v>
                </c:pt>
                <c:pt idx="3">
                  <c:v>8535.1297071669997</c:v>
                </c:pt>
                <c:pt idx="4">
                  <c:v>11014.09065285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50-40D5-BBDD-91982A86E7BB}"/>
            </c:ext>
          </c:extLst>
        </c:ser>
        <c:ser>
          <c:idx val="1"/>
          <c:order val="1"/>
          <c:tx>
            <c:strRef>
              <c:f>'kurumsal yat.'!$N$5</c:f>
              <c:strCache>
                <c:ptCount val="1"/>
                <c:pt idx="0">
                  <c:v>Pension Funds</c:v>
                </c:pt>
              </c:strCache>
            </c:strRef>
          </c:tx>
          <c:spPr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8133171623789301E-2"/>
                  <c:y val="-7.878916414477172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50-40D5-BBDD-91982A86E7BB}"/>
                </c:ext>
              </c:extLst>
            </c:dLbl>
            <c:dLbl>
              <c:idx val="4"/>
              <c:layout>
                <c:manualLayout>
                  <c:x val="-1.2952265445563796E-3"/>
                  <c:y val="2.120216896560162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E0E-4F45-903A-178F546E26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'kurumsal yat.'!$A$29:$A$33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2026/08</c:v>
                </c:pt>
              </c:strCache>
            </c:strRef>
          </c:cat>
          <c:val>
            <c:numRef>
              <c:f>'kurumsal yat.'!$N$29:$N$33</c:f>
              <c:numCache>
                <c:formatCode>#,##0</c:formatCode>
                <c:ptCount val="5"/>
                <c:pt idx="0">
                  <c:v>433.53410746899999</c:v>
                </c:pt>
                <c:pt idx="1">
                  <c:v>754.67179985799999</c:v>
                </c:pt>
                <c:pt idx="2">
                  <c:v>1229.8810052820002</c:v>
                </c:pt>
                <c:pt idx="3">
                  <c:v>2158.1544685900003</c:v>
                </c:pt>
                <c:pt idx="4">
                  <c:v>2611.321725581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50-40D5-BBDD-91982A86E7BB}"/>
            </c:ext>
          </c:extLst>
        </c:ser>
        <c:ser>
          <c:idx val="3"/>
          <c:order val="2"/>
          <c:tx>
            <c:strRef>
              <c:f>'kurumsal yat.'!$P$5</c:f>
              <c:strCache>
                <c:ptCount val="1"/>
                <c:pt idx="0">
                  <c:v>REITs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935399399947735E-2"/>
                  <c:y val="2.322068046556094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E50-40D5-BBDD-91982A86E7BB}"/>
                </c:ext>
              </c:extLst>
            </c:dLbl>
            <c:dLbl>
              <c:idx val="1"/>
              <c:layout>
                <c:manualLayout>
                  <c:x val="3.6660422683067732E-2"/>
                  <c:y val="1.323709398062698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E50-40D5-BBDD-91982A86E7BB}"/>
                </c:ext>
              </c:extLst>
            </c:dLbl>
            <c:dLbl>
              <c:idx val="2"/>
              <c:layout>
                <c:manualLayout>
                  <c:x val="3.302324324941202E-2"/>
                  <c:y val="9.529775458299197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E50-40D5-BBDD-91982A86E7BB}"/>
                </c:ext>
              </c:extLst>
            </c:dLbl>
            <c:dLbl>
              <c:idx val="3"/>
              <c:layout>
                <c:manualLayout>
                  <c:x val="0"/>
                  <c:y val="1.03887026458617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E50-40D5-BBDD-91982A86E7BB}"/>
                </c:ext>
              </c:extLst>
            </c:dLbl>
            <c:dLbl>
              <c:idx val="4"/>
              <c:layout>
                <c:manualLayout>
                  <c:x val="2.4983594222045377E-3"/>
                  <c:y val="1.546764497157260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E50-40D5-BBDD-91982A86E7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'kurumsal yat.'!$A$29:$A$33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2026/08</c:v>
                </c:pt>
              </c:strCache>
            </c:strRef>
          </c:cat>
          <c:val>
            <c:numRef>
              <c:f>'kurumsal yat.'!$P$29:$P$33</c:f>
              <c:numCache>
                <c:formatCode>#,##0</c:formatCode>
                <c:ptCount val="5"/>
                <c:pt idx="0">
                  <c:v>205.48166599999999</c:v>
                </c:pt>
                <c:pt idx="1">
                  <c:v>343.54479849963298</c:v>
                </c:pt>
                <c:pt idx="2">
                  <c:v>528.84770054788009</c:v>
                </c:pt>
                <c:pt idx="3">
                  <c:v>763.81452394530197</c:v>
                </c:pt>
                <c:pt idx="4">
                  <c:v>932.95644536193402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E50-40D5-BBDD-91982A86E7BB}"/>
            </c:ext>
          </c:extLst>
        </c:ser>
        <c:ser>
          <c:idx val="2"/>
          <c:order val="3"/>
          <c:tx>
            <c:strRef>
              <c:f>'kurumsal yat.'!$R$5</c:f>
              <c:strCache>
                <c:ptCount val="1"/>
                <c:pt idx="0">
                  <c:v>Investment Trusts + Venture Capital Investment Trusts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6.476132722781898E-4"/>
                  <c:y val="-5.22042449405766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E50-40D5-BBDD-91982A86E7BB}"/>
                </c:ext>
              </c:extLst>
            </c:dLbl>
            <c:dLbl>
              <c:idx val="1"/>
              <c:layout>
                <c:manualLayout>
                  <c:x val="6.476132722781898E-4"/>
                  <c:y val="-6.51535976768657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E50-40D5-BBDD-91982A86E7BB}"/>
                </c:ext>
              </c:extLst>
            </c:dLbl>
            <c:dLbl>
              <c:idx val="2"/>
              <c:layout>
                <c:manualLayout>
                  <c:x val="0"/>
                  <c:y val="9.65094238539379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E50-40D5-BBDD-91982A86E7BB}"/>
                </c:ext>
              </c:extLst>
            </c:dLbl>
            <c:dLbl>
              <c:idx val="3"/>
              <c:layout>
                <c:manualLayout>
                  <c:x val="6.476132722781898E-4"/>
                  <c:y val="1.25425187408742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E50-40D5-BBDD-91982A86E7BB}"/>
                </c:ext>
              </c:extLst>
            </c:dLbl>
            <c:dLbl>
              <c:idx val="4"/>
              <c:layout>
                <c:manualLayout>
                  <c:x val="3.2380663613909488E-3"/>
                  <c:y val="4.47119737668544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0528489655193867E-2"/>
                      <c:h val="4.79061814296085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8E50-40D5-BBDD-91982A86E7B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'kurumsal yat.'!$A$29:$A$33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2026/08</c:v>
                </c:pt>
              </c:strCache>
            </c:strRef>
          </c:cat>
          <c:val>
            <c:numRef>
              <c:f>'kurumsal yat.'!$R$29:$R$33</c:f>
              <c:numCache>
                <c:formatCode>#,##0</c:formatCode>
                <c:ptCount val="5"/>
                <c:pt idx="0">
                  <c:v>14.220770999999999</c:v>
                </c:pt>
                <c:pt idx="1">
                  <c:v>19.093816102799998</c:v>
                </c:pt>
                <c:pt idx="2">
                  <c:v>23.90597828956</c:v>
                </c:pt>
                <c:pt idx="3">
                  <c:v>40.415404861287001</c:v>
                </c:pt>
                <c:pt idx="4">
                  <c:v>39.656133708759995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E50-40D5-BBDD-91982A86E7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635462144"/>
        <c:axId val="631112832"/>
      </c:barChart>
      <c:catAx>
        <c:axId val="635462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3200" b="1">
                <a:solidFill>
                  <a:srgbClr val="0070C0"/>
                </a:solidFill>
              </a:defRPr>
            </a:pPr>
            <a:endParaRPr lang="tr-TR"/>
          </a:p>
        </c:txPr>
        <c:crossAx val="631112832"/>
        <c:crosses val="autoZero"/>
        <c:auto val="1"/>
        <c:lblAlgn val="ctr"/>
        <c:lblOffset val="100"/>
        <c:noMultiLvlLbl val="0"/>
      </c:catAx>
      <c:valAx>
        <c:axId val="63111283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63546214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2.7059526215308777E-3"/>
          <c:y val="1.2043917678823421E-3"/>
          <c:w val="0.59915313601117848"/>
          <c:h val="0.25817399851541278"/>
        </c:manualLayout>
      </c:layout>
      <c:overlay val="0"/>
      <c:txPr>
        <a:bodyPr/>
        <a:lstStyle/>
        <a:p>
          <a:pPr>
            <a:defRPr sz="3200"/>
          </a:pPr>
          <a:endParaRPr lang="tr-TR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800" b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380087890668769E-3"/>
          <c:y val="7.6250275074964874E-2"/>
          <c:w val="0.98748261474269805"/>
          <c:h val="0.8457583547557842"/>
        </c:manualLayout>
      </c:layout>
      <c:barChart>
        <c:barDir val="col"/>
        <c:grouping val="clustered"/>
        <c:varyColors val="0"/>
        <c:ser>
          <c:idx val="0"/>
          <c:order val="1"/>
          <c:tx>
            <c:strRef>
              <c:f>'portfoy yon'!$G$3</c:f>
              <c:strCache>
                <c:ptCount val="1"/>
                <c:pt idx="0">
                  <c:v>Assets under Management (bn. TL)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'portfoy yon'!$A$24:$A$28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'portfoy yon'!$G$24:$G$28</c:f>
              <c:numCache>
                <c:formatCode>#,##0.0</c:formatCode>
                <c:ptCount val="5"/>
                <c:pt idx="0">
                  <c:v>10.829253572999999</c:v>
                </c:pt>
                <c:pt idx="1">
                  <c:v>19.044027519</c:v>
                </c:pt>
                <c:pt idx="2">
                  <c:v>30.400000000000002</c:v>
                </c:pt>
                <c:pt idx="3">
                  <c:v>50</c:v>
                </c:pt>
                <c:pt idx="4" formatCode="General">
                  <c:v>65.900000000000006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8D-4D10-8F7E-276BE2358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498790400"/>
        <c:axId val="336925184"/>
      </c:barChart>
      <c:lineChart>
        <c:grouping val="standard"/>
        <c:varyColors val="0"/>
        <c:ser>
          <c:idx val="1"/>
          <c:order val="0"/>
          <c:tx>
            <c:strRef>
              <c:f>'portfoy yon'!$D$3</c:f>
              <c:strCache>
                <c:ptCount val="1"/>
                <c:pt idx="0">
                  <c:v>No. of Investors</c:v>
                </c:pt>
              </c:strCache>
            </c:strRef>
          </c:tx>
          <c:spPr>
            <a:ln w="44450">
              <a:solidFill>
                <a:schemeClr val="accent2">
                  <a:lumMod val="60000"/>
                  <a:lumOff val="4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0332814491934661E-2"/>
                  <c:y val="-3.38874169950558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8D-4D10-8F7E-276BE2358E9B}"/>
                </c:ext>
              </c:extLst>
            </c:dLbl>
            <c:dLbl>
              <c:idx val="1"/>
              <c:layout>
                <c:manualLayout>
                  <c:x val="-3.0180385297520953E-2"/>
                  <c:y val="-4.78244475110489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28D-4D10-8F7E-276BE2358E9B}"/>
                </c:ext>
              </c:extLst>
            </c:dLbl>
            <c:dLbl>
              <c:idx val="2"/>
              <c:layout>
                <c:manualLayout>
                  <c:x val="-3.8083052658617042E-2"/>
                  <c:y val="-3.00378830513608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8D-4D10-8F7E-276BE2358E9B}"/>
                </c:ext>
              </c:extLst>
            </c:dLbl>
            <c:dLbl>
              <c:idx val="3"/>
              <c:layout>
                <c:manualLayout>
                  <c:x val="-2.7645362244234865E-2"/>
                  <c:y val="-3.2687089875604459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</a:defRPr>
                    </a:pPr>
                    <a:fld id="{DE1F62E4-712C-4623-86CA-8CE72903392C}" type="VALUE">
                      <a:rPr lang="en-US">
                        <a:solidFill>
                          <a:srgbClr val="2D2D2D"/>
                        </a:solidFill>
                      </a:rPr>
                      <a:pPr>
                        <a:defRPr>
                          <a:solidFill>
                            <a:srgbClr val="FFFFFF"/>
                          </a:solidFill>
                        </a:defRPr>
                      </a:pPr>
                      <a:t>[DEĞER]</a:t>
                    </a:fld>
                    <a:endParaRPr lang="tr-TR"/>
                  </a:p>
                </c:rich>
              </c:tx>
              <c:spPr>
                <a:noFill/>
                <a:ln w="25400">
                  <a:noFill/>
                </a:ln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28D-4D10-8F7E-276BE2358E9B}"/>
                </c:ext>
              </c:extLst>
            </c:dLbl>
            <c:dLbl>
              <c:idx val="4"/>
              <c:layout>
                <c:manualLayout>
                  <c:x val="-3.2738449695771658E-2"/>
                  <c:y val="-5.0651278449332954E-2"/>
                </c:manualLayout>
              </c:layout>
              <c:tx>
                <c:rich>
                  <a:bodyPr anchorCtr="0"/>
                  <a:lstStyle/>
                  <a:p>
                    <a:pPr algn="ctr" rtl="0">
                      <a:defRPr lang="en-US" sz="3200" b="0" i="0" u="none" strike="noStrike" kern="1200" baseline="0">
                        <a:solidFill>
                          <a:srgbClr val="2D2D2D"/>
                        </a:solidFill>
                        <a:latin typeface="Helvetica" pitchFamily="2" charset="0"/>
                        <a:ea typeface="Verdana" panose="020B0604030504040204" pitchFamily="34" charset="0"/>
                        <a:cs typeface="Verdana" panose="020B0604030504040204" pitchFamily="34" charset="0"/>
                      </a:defRPr>
                    </a:pPr>
                    <a:fld id="{A72D5C83-FB95-4F20-960D-5A5FFD5B54C8}" type="VALUE">
                      <a:rPr lang="en-US" sz="3200" b="0" i="0" u="none" strike="noStrike" kern="1200" baseline="0">
                        <a:solidFill>
                          <a:srgbClr val="2D2D2D"/>
                        </a:solidFill>
                        <a:latin typeface="Helvetica" pitchFamily="2" charset="0"/>
                        <a:ea typeface="Verdana" panose="020B0604030504040204" pitchFamily="34" charset="0"/>
                        <a:cs typeface="Verdana" panose="020B0604030504040204" pitchFamily="34" charset="0"/>
                      </a:rPr>
                      <a:pPr algn="ctr" rtl="0">
                        <a:defRPr lang="en-US" sz="3200" b="0" i="0" u="none" strike="noStrike" kern="1200" baseline="0">
                          <a:solidFill>
                            <a:srgbClr val="2D2D2D"/>
                          </a:solidFill>
                          <a:latin typeface="Helvetica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</a:defRPr>
                      </a:pPr>
                      <a:t>[DEĞER]</a:t>
                    </a:fld>
                    <a:endParaRPr lang="tr-TR"/>
                  </a:p>
                </c:rich>
              </c:tx>
              <c:spPr>
                <a:noFill/>
                <a:ln w="25400">
                  <a:noFill/>
                </a:ln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28D-4D10-8F7E-276BE2358E9B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2">
                        <a:lumMod val="75000"/>
                      </a:schemeClr>
                    </a:solidFill>
                  </a:defRPr>
                </a:pPr>
                <a:endParaRPr lang="tr-T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'portfoy yon'!$A$24:$A$28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'portfoy yon'!$D$24:$D$28</c:f>
              <c:numCache>
                <c:formatCode>#,##0</c:formatCode>
                <c:ptCount val="5"/>
                <c:pt idx="0">
                  <c:v>3206</c:v>
                </c:pt>
                <c:pt idx="1">
                  <c:v>3176</c:v>
                </c:pt>
                <c:pt idx="2">
                  <c:v>3074</c:v>
                </c:pt>
                <c:pt idx="3">
                  <c:v>3690</c:v>
                </c:pt>
                <c:pt idx="4">
                  <c:v>4480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28D-4D10-8F7E-276BE2358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8791424"/>
        <c:axId val="336925760"/>
      </c:lineChart>
      <c:catAx>
        <c:axId val="49879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33692518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36925184"/>
        <c:scaling>
          <c:orientation val="minMax"/>
          <c:min val="0"/>
        </c:scaling>
        <c:delete val="0"/>
        <c:axPos val="l"/>
        <c:numFmt formatCode="#,##0.0" sourceLinked="1"/>
        <c:majorTickMark val="cross"/>
        <c:minorTickMark val="none"/>
        <c:tickLblPos val="none"/>
        <c:spPr>
          <a:ln w="9525">
            <a:noFill/>
          </a:ln>
        </c:spPr>
        <c:crossAx val="498790400"/>
        <c:crosses val="autoZero"/>
        <c:crossBetween val="between"/>
      </c:valAx>
      <c:valAx>
        <c:axId val="336925760"/>
        <c:scaling>
          <c:orientation val="minMax"/>
        </c:scaling>
        <c:delete val="0"/>
        <c:axPos val="r"/>
        <c:numFmt formatCode="#,##0" sourceLinked="1"/>
        <c:majorTickMark val="none"/>
        <c:minorTickMark val="none"/>
        <c:tickLblPos val="none"/>
        <c:spPr>
          <a:ln>
            <a:noFill/>
          </a:ln>
        </c:spPr>
        <c:crossAx val="498791424"/>
        <c:crosses val="max"/>
        <c:crossBetween val="between"/>
      </c:valAx>
      <c:catAx>
        <c:axId val="4987914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336925760"/>
        <c:crosses val="autoZero"/>
        <c:auto val="0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"/>
          <c:y val="2.3238656353014182E-5"/>
          <c:w val="0.61526363549890328"/>
          <c:h val="0.1072276192522699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5401212505815642E-2"/>
          <c:y val="9.1499620272385854E-2"/>
          <c:w val="0.97435558951755508"/>
          <c:h val="0.78756844519048219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'pys-faaliyet'!$G$4</c:f>
              <c:strCache>
                <c:ptCount val="1"/>
                <c:pt idx="0">
                  <c:v>Mutual Funds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6350151112632241E-2"/>
                  <c:y val="-8.16572433993470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D11-4BA9-9300-A44B7E511F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'pys-faaliyet'!$A$16:$A$20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2026/08</c:v>
                </c:pt>
              </c:strCache>
            </c:strRef>
          </c:cat>
          <c:val>
            <c:numRef>
              <c:f>'pys-faaliyet'!$G$16:$G$20</c:f>
              <c:numCache>
                <c:formatCode>#,##0</c:formatCode>
                <c:ptCount val="5"/>
                <c:pt idx="0">
                  <c:v>805.600983165</c:v>
                </c:pt>
                <c:pt idx="1">
                  <c:v>1829.838497062</c:v>
                </c:pt>
                <c:pt idx="2">
                  <c:v>4674.76</c:v>
                </c:pt>
                <c:pt idx="3">
                  <c:v>8536</c:v>
                </c:pt>
                <c:pt idx="4">
                  <c:v>11014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B63-42CF-8265-44A0AC47EA1F}"/>
            </c:ext>
          </c:extLst>
        </c:ser>
        <c:ser>
          <c:idx val="2"/>
          <c:order val="1"/>
          <c:tx>
            <c:strRef>
              <c:f>'pys-faaliyet'!$H$4</c:f>
              <c:strCache>
                <c:ptCount val="1"/>
                <c:pt idx="0">
                  <c:v>Pension Funds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  <a:ln>
              <a:noFill/>
            </a:ln>
          </c:spPr>
          <c:invertIfNegative val="0"/>
          <c:dPt>
            <c:idx val="4"/>
            <c:invertIfNegative val="0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 w="9525">
                <a:noFill/>
              </a:ln>
            </c:spPr>
            <c:extLst>
              <c:ext xmlns:c16="http://schemas.microsoft.com/office/drawing/2014/chart" uri="{C3380CC4-5D6E-409C-BE32-E72D297353CC}">
                <c16:uniqueId val="{00000000-1829-463A-A0E2-108F22843832}"/>
              </c:ext>
            </c:extLst>
          </c:dPt>
          <c:dLbls>
            <c:dLbl>
              <c:idx val="0"/>
              <c:layout>
                <c:manualLayout>
                  <c:x val="9.1812387017088701E-2"/>
                  <c:y val="-5.71600703795421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D11-4BA9-9300-A44B7E511F68}"/>
                </c:ext>
              </c:extLst>
            </c:dLbl>
            <c:dLbl>
              <c:idx val="1"/>
              <c:layout>
                <c:manualLayout>
                  <c:x val="1.2577039317409415E-2"/>
                  <c:y val="-8.1657243399346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D11-4BA9-9300-A44B7E511F6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'pys-faaliyet'!$A$16:$A$20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2026/08</c:v>
                </c:pt>
              </c:strCache>
            </c:strRef>
          </c:cat>
          <c:val>
            <c:numRef>
              <c:f>'pys-faaliyet'!$H$16:$H$20</c:f>
              <c:numCache>
                <c:formatCode>#,##0</c:formatCode>
                <c:ptCount val="5"/>
                <c:pt idx="0">
                  <c:v>433.33900138199999</c:v>
                </c:pt>
                <c:pt idx="1">
                  <c:v>754.67179985799999</c:v>
                </c:pt>
                <c:pt idx="2">
                  <c:v>1229.8810000000001</c:v>
                </c:pt>
                <c:pt idx="3">
                  <c:v>2158</c:v>
                </c:pt>
                <c:pt idx="4">
                  <c:v>2611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B63-42CF-8265-44A0AC47EA1F}"/>
            </c:ext>
          </c:extLst>
        </c:ser>
        <c:ser>
          <c:idx val="3"/>
          <c:order val="2"/>
          <c:tx>
            <c:strRef>
              <c:f>'pys-faaliyet'!$I$4</c:f>
              <c:strCache>
                <c:ptCount val="1"/>
                <c:pt idx="0">
                  <c:v>Investment Trust</c:v>
                </c:pt>
              </c:strCache>
            </c:strRef>
          </c:tx>
          <c:spPr>
            <a:solidFill>
              <a:schemeClr val="tx1">
                <a:lumMod val="50000"/>
              </a:schemeClr>
            </a:solidFill>
            <a:ln w="31750">
              <a:solidFill>
                <a:srgbClr val="2D2D2D"/>
              </a:solidFill>
            </a:ln>
            <a:effectLst>
              <a:outerShdw blurRad="50800" dist="50800" dir="5400000" algn="ctr" rotWithShape="0">
                <a:srgbClr val="2D2D2D"/>
              </a:outerShdw>
            </a:effectLst>
          </c:spPr>
          <c:invertIfNegative val="0"/>
          <c:cat>
            <c:strRef>
              <c:f>'pys-faaliyet'!$A$16:$A$20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2026/08</c:v>
                </c:pt>
              </c:strCache>
            </c:strRef>
          </c:cat>
          <c:val>
            <c:numRef>
              <c:f>'pys-faaliyet'!$I$16:$I$20</c:f>
              <c:numCache>
                <c:formatCode>#,##0</c:formatCode>
                <c:ptCount val="5"/>
                <c:pt idx="0">
                  <c:v>1.3727915880000001</c:v>
                </c:pt>
                <c:pt idx="1">
                  <c:v>1.7436442620000001</c:v>
                </c:pt>
                <c:pt idx="2">
                  <c:v>2.2589999999999999</c:v>
                </c:pt>
                <c:pt idx="3">
                  <c:v>2.6280000000000001</c:v>
                </c:pt>
                <c:pt idx="4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9B63-42CF-8265-44A0AC47EA1F}"/>
            </c:ext>
          </c:extLst>
        </c:ser>
        <c:ser>
          <c:idx val="4"/>
          <c:order val="3"/>
          <c:tx>
            <c:strRef>
              <c:f>'pys-faaliyet'!$J$4</c:f>
              <c:strCache>
                <c:ptCount val="1"/>
                <c:pt idx="0">
                  <c:v>Discretionary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-2.5154078634818944E-3"/>
                  <c:y val="-2.58581270764595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F81-49D7-B0B2-CBFFAFB943DA}"/>
                </c:ext>
              </c:extLst>
            </c:dLbl>
            <c:dLbl>
              <c:idx val="1"/>
              <c:layout>
                <c:manualLayout>
                  <c:x val="0"/>
                  <c:y val="-2.72190811331154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F81-49D7-B0B2-CBFFAFB943DA}"/>
                </c:ext>
              </c:extLst>
            </c:dLbl>
            <c:dLbl>
              <c:idx val="2"/>
              <c:layout>
                <c:manualLayout>
                  <c:x val="6.2885196587037851E-4"/>
                  <c:y val="-3.5384805473050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F81-49D7-B0B2-CBFFAFB943DA}"/>
                </c:ext>
              </c:extLst>
            </c:dLbl>
            <c:dLbl>
              <c:idx val="4"/>
              <c:layout>
                <c:manualLayout>
                  <c:x val="6.2885196587047078E-4"/>
                  <c:y val="-1.22485865099019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827-4AB3-89E3-79DDCE5AA773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'pys-faaliyet'!$A$16:$A$20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2026/08</c:v>
                </c:pt>
              </c:strCache>
            </c:strRef>
          </c:cat>
          <c:val>
            <c:numRef>
              <c:f>'pys-faaliyet'!$J$16:$J$20</c:f>
              <c:numCache>
                <c:formatCode>#,##0</c:formatCode>
                <c:ptCount val="5"/>
                <c:pt idx="0">
                  <c:v>335.11362635899997</c:v>
                </c:pt>
                <c:pt idx="1">
                  <c:v>576.59665104200008</c:v>
                </c:pt>
                <c:pt idx="2">
                  <c:v>983.98</c:v>
                </c:pt>
                <c:pt idx="3">
                  <c:v>1488</c:v>
                </c:pt>
                <c:pt idx="4">
                  <c:v>2224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9B63-42CF-8265-44A0AC47EA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overlap val="100"/>
        <c:axId val="246813696"/>
        <c:axId val="241714880"/>
      </c:barChart>
      <c:valAx>
        <c:axId val="241714880"/>
        <c:scaling>
          <c:orientation val="minMax"/>
        </c:scaling>
        <c:delete val="0"/>
        <c:axPos val="r"/>
        <c:numFmt formatCode="#,##0" sourceLinked="1"/>
        <c:majorTickMark val="none"/>
        <c:minorTickMark val="none"/>
        <c:tickLblPos val="none"/>
        <c:spPr>
          <a:ln>
            <a:noFill/>
          </a:ln>
        </c:spPr>
        <c:crossAx val="246813696"/>
        <c:crosses val="max"/>
        <c:crossBetween val="between"/>
      </c:valAx>
      <c:catAx>
        <c:axId val="246813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41714880"/>
        <c:crosses val="autoZero"/>
        <c:auto val="0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5.380695096321305E-2"/>
          <c:y val="1.5817072343495423E-4"/>
          <c:w val="0.32037531865959262"/>
          <c:h val="0.22533284167528514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350246017767875E-2"/>
          <c:y val="0.11833022416318159"/>
          <c:w val="0.98705491684706848"/>
          <c:h val="0.795298104847550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'yogunlasma PYS'!$N$4</c:f>
              <c:strCache>
                <c:ptCount val="1"/>
                <c:pt idx="0">
                  <c:v>1-5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('yogunlasma PYS'!$N$2,'yogunlasma PYS'!$Q$2,'yogunlasma PYS'!$T$2,'yogunlasma PYS'!$W$2)</c:f>
              <c:strCache>
                <c:ptCount val="4"/>
                <c:pt idx="0">
                  <c:v>Mutual Funds</c:v>
                </c:pt>
                <c:pt idx="1">
                  <c:v>Pension Funds</c:v>
                </c:pt>
                <c:pt idx="2">
                  <c:v>Discretionary Asset Man.</c:v>
                </c:pt>
                <c:pt idx="3">
                  <c:v>Investment Trusts</c:v>
                </c:pt>
              </c:strCache>
            </c:strRef>
          </c:cat>
          <c:val>
            <c:numRef>
              <c:f>('yogunlasma PYS'!$N$18,'yogunlasma PYS'!$Q$18,'yogunlasma PYS'!$T$18,'yogunlasma PYS'!$W$18)</c:f>
              <c:numCache>
                <c:formatCode>0%</c:formatCode>
                <c:ptCount val="4"/>
                <c:pt idx="0">
                  <c:v>0.50954699305108409</c:v>
                </c:pt>
                <c:pt idx="1">
                  <c:v>0.8619121880499313</c:v>
                </c:pt>
                <c:pt idx="2">
                  <c:v>0.76626358384455362</c:v>
                </c:pt>
                <c:pt idx="3">
                  <c:v>0.98992717191212776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60-4B74-B3D7-4C3B36AEB861}"/>
            </c:ext>
          </c:extLst>
        </c:ser>
        <c:ser>
          <c:idx val="1"/>
          <c:order val="1"/>
          <c:tx>
            <c:strRef>
              <c:f>'yogunlasma PYS'!$O$4</c:f>
              <c:strCache>
                <c:ptCount val="1"/>
                <c:pt idx="0">
                  <c:v>6-10</c:v>
                </c:pt>
              </c:strCache>
            </c:strRef>
          </c:tx>
          <c:spPr>
            <a:solidFill>
              <a:srgbClr val="969796"/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3"/>
              <c:layout>
                <c:manualLayout>
                  <c:x val="0"/>
                  <c:y val="6.63695887228139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260-4B74-B3D7-4C3B36AEB8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('yogunlasma PYS'!$N$2,'yogunlasma PYS'!$Q$2,'yogunlasma PYS'!$T$2,'yogunlasma PYS'!$W$2)</c:f>
              <c:strCache>
                <c:ptCount val="4"/>
                <c:pt idx="0">
                  <c:v>Mutual Funds</c:v>
                </c:pt>
                <c:pt idx="1">
                  <c:v>Pension Funds</c:v>
                </c:pt>
                <c:pt idx="2">
                  <c:v>Discretionary Asset Man.</c:v>
                </c:pt>
                <c:pt idx="3">
                  <c:v>Investment Trusts</c:v>
                </c:pt>
              </c:strCache>
            </c:strRef>
          </c:cat>
          <c:val>
            <c:numRef>
              <c:f>('yogunlasma PYS'!$O$18,'yogunlasma PYS'!$R$18,'yogunlasma PYS'!$U$18,'yogunlasma PYS'!$X$18)</c:f>
              <c:numCache>
                <c:formatCode>0%</c:formatCode>
                <c:ptCount val="4"/>
                <c:pt idx="0">
                  <c:v>0.26313955223531565</c:v>
                </c:pt>
                <c:pt idx="1">
                  <c:v>0.11143333221010096</c:v>
                </c:pt>
                <c:pt idx="2">
                  <c:v>0.12624773350378909</c:v>
                </c:pt>
                <c:pt idx="3">
                  <c:v>1.0072828087872259E-2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60-4B74-B3D7-4C3B36AEB861}"/>
            </c:ext>
          </c:extLst>
        </c:ser>
        <c:ser>
          <c:idx val="2"/>
          <c:order val="2"/>
          <c:tx>
            <c:strRef>
              <c:f>'yogunlasma PYS'!$P$11</c:f>
              <c:strCache>
                <c:ptCount val="1"/>
                <c:pt idx="0">
                  <c:v>14%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1"/>
              <c:layout>
                <c:manualLayout>
                  <c:x val="3.3042292312931358E-3"/>
                  <c:y val="-6.11301928255970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260-4B74-B3D7-4C3B36AEB861}"/>
                </c:ext>
              </c:extLst>
            </c:dLbl>
            <c:dLbl>
              <c:idx val="2"/>
              <c:layout>
                <c:manualLayout>
                  <c:x val="5.6059168938700906E-3"/>
                  <c:y val="3.00810146745120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260-4B74-B3D7-4C3B36AEB86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260-4B74-B3D7-4C3B36AEB8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('yogunlasma PYS'!$N$2,'yogunlasma PYS'!$Q$2,'yogunlasma PYS'!$T$2,'yogunlasma PYS'!$W$2)</c:f>
              <c:strCache>
                <c:ptCount val="4"/>
                <c:pt idx="0">
                  <c:v>Mutual Funds</c:v>
                </c:pt>
                <c:pt idx="1">
                  <c:v>Pension Funds</c:v>
                </c:pt>
                <c:pt idx="2">
                  <c:v>Discretionary Asset Man.</c:v>
                </c:pt>
                <c:pt idx="3">
                  <c:v>Investment Trusts</c:v>
                </c:pt>
              </c:strCache>
            </c:strRef>
          </c:cat>
          <c:val>
            <c:numRef>
              <c:f>('yogunlasma PYS'!$P$18,'yogunlasma PYS'!$S$18,'yogunlasma PYS'!$V$18,'yogunlasma PYS'!$Y$18)</c:f>
              <c:numCache>
                <c:formatCode>0%</c:formatCode>
                <c:ptCount val="4"/>
                <c:pt idx="0">
                  <c:v>0.2273134547136002</c:v>
                </c:pt>
                <c:pt idx="1">
                  <c:v>2.6654479739967707E-2</c:v>
                </c:pt>
                <c:pt idx="2">
                  <c:v>0.10748868265165723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260-4B74-B3D7-4C3B36AEB8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67195392"/>
        <c:axId val="268612096"/>
      </c:barChart>
      <c:catAx>
        <c:axId val="267195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686120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861209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6719539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39331447754542076"/>
          <c:y val="1.1625347706774312E-3"/>
          <c:w val="0.39148710892412103"/>
          <c:h val="7.4568920809185535E-2"/>
        </c:manualLayout>
      </c:layout>
      <c:overlay val="1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5164839997358499E-2"/>
          <c:y val="9.7759331807661942E-3"/>
          <c:w val="0.95382906352232144"/>
          <c:h val="0.92067077822168797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'pers-sube'!$D$4</c:f>
              <c:strCache>
                <c:ptCount val="1"/>
                <c:pt idx="0">
                  <c:v>Bank Branches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'pers-sube'!$A$30:$A$34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'pers-sube'!$D$30:$D$34</c:f>
              <c:numCache>
                <c:formatCode>#,##0</c:formatCode>
                <c:ptCount val="5"/>
                <c:pt idx="0">
                  <c:v>9449</c:v>
                </c:pt>
                <c:pt idx="1">
                  <c:v>9153</c:v>
                </c:pt>
                <c:pt idx="2">
                  <c:v>9218</c:v>
                </c:pt>
                <c:pt idx="3">
                  <c:v>8906</c:v>
                </c:pt>
                <c:pt idx="4">
                  <c:v>8889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DD-4BFC-9BE2-B8EDCBB6836A}"/>
            </c:ext>
          </c:extLst>
        </c:ser>
        <c:ser>
          <c:idx val="2"/>
          <c:order val="1"/>
          <c:tx>
            <c:strRef>
              <c:f>'pers-sube'!$B$4</c:f>
              <c:strCache>
                <c:ptCount val="1"/>
                <c:pt idx="0">
                  <c:v>Branches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5.5481087283691111E-3"/>
                  <c:y val="2.3640492948225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1DD-4BFC-9BE2-B8EDCBB6836A}"/>
                </c:ext>
              </c:extLst>
            </c:dLbl>
            <c:dLbl>
              <c:idx val="1"/>
              <c:layout>
                <c:manualLayout>
                  <c:x val="-1.849515195774734E-3"/>
                  <c:y val="1.66978166123584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1DD-4BFC-9BE2-B8EDCBB6836A}"/>
                </c:ext>
              </c:extLst>
            </c:dLbl>
            <c:dLbl>
              <c:idx val="2"/>
              <c:layout>
                <c:manualLayout>
                  <c:x val="-1.8493695761231047E-3"/>
                  <c:y val="2.08100913508635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1DD-4BFC-9BE2-B8EDCBB6836A}"/>
                </c:ext>
              </c:extLst>
            </c:dLbl>
            <c:dLbl>
              <c:idx val="3"/>
              <c:layout>
                <c:manualLayout>
                  <c:x val="1.8493695761229014E-3"/>
                  <c:y val="2.449506848434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DD-4BFC-9BE2-B8EDCBB6836A}"/>
                </c:ext>
              </c:extLst>
            </c:dLbl>
            <c:dLbl>
              <c:idx val="4"/>
              <c:layout>
                <c:manualLayout>
                  <c:x val="0"/>
                  <c:y val="2.8037620878355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1DD-4BFC-9BE2-B8EDCBB683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'pers-sube'!$A$30:$A$34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'pers-sube'!$B$30:$B$34</c:f>
              <c:numCache>
                <c:formatCode>General</c:formatCode>
                <c:ptCount val="5"/>
                <c:pt idx="0">
                  <c:v>327</c:v>
                </c:pt>
                <c:pt idx="1">
                  <c:v>340</c:v>
                </c:pt>
                <c:pt idx="2">
                  <c:v>390</c:v>
                </c:pt>
                <c:pt idx="3">
                  <c:v>378</c:v>
                </c:pt>
                <c:pt idx="4">
                  <c:v>360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1DD-4BFC-9BE2-B8EDCBB6836A}"/>
            </c:ext>
          </c:extLst>
        </c:ser>
        <c:ser>
          <c:idx val="0"/>
          <c:order val="2"/>
          <c:tx>
            <c:strRef>
              <c:f>'pers-sube'!$C$4</c:f>
              <c:strCache>
                <c:ptCount val="1"/>
                <c:pt idx="0">
                  <c:v>Rep. Offices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3.7334874025667579E-3"/>
                  <c:y val="-3.5203118966041117E-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1DD-4BFC-9BE2-B8EDCBB6836A}"/>
                </c:ext>
              </c:extLst>
            </c:dLbl>
            <c:dLbl>
              <c:idx val="1"/>
              <c:layout>
                <c:manualLayout>
                  <c:x val="0"/>
                  <c:y val="2.563514356155156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1DD-4BFC-9BE2-B8EDCBB6836A}"/>
                </c:ext>
              </c:extLst>
            </c:dLbl>
            <c:dLbl>
              <c:idx val="2"/>
              <c:layout>
                <c:manualLayout>
                  <c:x val="-9.1261971129998127E-17"/>
                  <c:y val="1.642879560584264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1DD-4BFC-9BE2-B8EDCBB6836A}"/>
                </c:ext>
              </c:extLst>
            </c:dLbl>
            <c:dLbl>
              <c:idx val="3"/>
              <c:layout>
                <c:manualLayout>
                  <c:x val="0"/>
                  <c:y val="5.743796785144395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1DD-4BFC-9BE2-B8EDCBB6836A}"/>
                </c:ext>
              </c:extLst>
            </c:dLbl>
            <c:dLbl>
              <c:idx val="4"/>
              <c:layout>
                <c:manualLayout>
                  <c:x val="-1.8493695761230369E-3"/>
                  <c:y val="7.76271966930464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1DD-4BFC-9BE2-B8EDCBB6836A}"/>
                </c:ext>
              </c:extLst>
            </c:dLbl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'pers-sube'!$A$30:$A$34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'pers-sube'!$C$30:$C$34</c:f>
              <c:numCache>
                <c:formatCode>General</c:formatCode>
                <c:ptCount val="5"/>
                <c:pt idx="0">
                  <c:v>124</c:v>
                </c:pt>
                <c:pt idx="1">
                  <c:v>145</c:v>
                </c:pt>
                <c:pt idx="2">
                  <c:v>141</c:v>
                </c:pt>
                <c:pt idx="3">
                  <c:v>119</c:v>
                </c:pt>
                <c:pt idx="4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1DD-4BFC-9BE2-B8EDCBB683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overlap val="100"/>
        <c:axId val="249737216"/>
        <c:axId val="239026176"/>
      </c:barChart>
      <c:catAx>
        <c:axId val="249737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390261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39026176"/>
        <c:scaling>
          <c:orientation val="minMax"/>
          <c:max val="10500"/>
          <c:min val="7000"/>
        </c:scaling>
        <c:delete val="1"/>
        <c:axPos val="l"/>
        <c:numFmt formatCode="#,##0" sourceLinked="1"/>
        <c:majorTickMark val="out"/>
        <c:minorTickMark val="none"/>
        <c:tickLblPos val="nextTo"/>
        <c:crossAx val="24973721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"/>
          <c:y val="4.7198293884281742E-5"/>
          <c:w val="0.54572512752652247"/>
          <c:h val="6.5780790048107274E-2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147441656641743"/>
          <c:y val="4.8682242169592778E-2"/>
          <c:w val="0.84394481373705676"/>
          <c:h val="0.8549778505281281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'pers-sube'!$H$4</c:f>
              <c:strCache>
                <c:ptCount val="1"/>
                <c:pt idx="0">
                  <c:v>Male Employees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5"/>
              <c:tx>
                <c:rich>
                  <a:bodyPr/>
                  <a:lstStyle/>
                  <a:p>
                    <a:r>
                      <a:rPr lang="tr-TR" b="0">
                        <a:solidFill>
                          <a:schemeClr val="bg1"/>
                        </a:solidFill>
                      </a:rPr>
                      <a:t>4,948</a:t>
                    </a:r>
                    <a:endParaRPr lang="en-GB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B12-4723-BB69-ABAEB401F65F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b="0"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'pers-sube'!$A$30:$A$34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'pers-sube'!$H$30:$H$34</c:f>
              <c:numCache>
                <c:formatCode>#,##0</c:formatCode>
                <c:ptCount val="5"/>
                <c:pt idx="0">
                  <c:v>3823</c:v>
                </c:pt>
                <c:pt idx="1">
                  <c:v>4231</c:v>
                </c:pt>
                <c:pt idx="2">
                  <c:v>4487</c:v>
                </c:pt>
                <c:pt idx="3" formatCode="General">
                  <c:v>4486</c:v>
                </c:pt>
                <c:pt idx="4">
                  <c:v>4524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12-4723-BB69-ABAEB401F65F}"/>
            </c:ext>
          </c:extLst>
        </c:ser>
        <c:ser>
          <c:idx val="2"/>
          <c:order val="1"/>
          <c:tx>
            <c:strRef>
              <c:f>'pers-sube'!$G$4</c:f>
              <c:strCache>
                <c:ptCount val="1"/>
                <c:pt idx="0">
                  <c:v>Female Employees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/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'pers-sube'!$A$30:$A$34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'pers-sube'!$G$30:$G$34</c:f>
              <c:numCache>
                <c:formatCode>#,##0</c:formatCode>
                <c:ptCount val="5"/>
                <c:pt idx="0">
                  <c:v>2948</c:v>
                </c:pt>
                <c:pt idx="1">
                  <c:v>3342</c:v>
                </c:pt>
                <c:pt idx="2">
                  <c:v>3588</c:v>
                </c:pt>
                <c:pt idx="3">
                  <c:v>3515</c:v>
                </c:pt>
                <c:pt idx="4">
                  <c:v>3444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12-4723-BB69-ABAEB401F6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251705856"/>
        <c:axId val="239028480"/>
      </c:barChart>
      <c:catAx>
        <c:axId val="251705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>
                <a:solidFill>
                  <a:srgbClr val="0070C0"/>
                </a:solidFill>
              </a:defRPr>
            </a:pPr>
            <a:endParaRPr lang="tr-TR"/>
          </a:p>
        </c:txPr>
        <c:crossAx val="2390284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39028480"/>
        <c:scaling>
          <c:orientation val="minMax"/>
          <c:max val="8000"/>
        </c:scaling>
        <c:delete val="1"/>
        <c:axPos val="l"/>
        <c:numFmt formatCode="#,##0" sourceLinked="1"/>
        <c:majorTickMark val="out"/>
        <c:minorTickMark val="none"/>
        <c:tickLblPos val="nextTo"/>
        <c:crossAx val="251705856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4.1581384284969823E-3"/>
          <c:y val="5.034859218594717E-3"/>
          <c:w val="0.21568201940028717"/>
          <c:h val="0.11695174497457976"/>
        </c:manualLayout>
      </c:layout>
      <c:overlay val="0"/>
      <c:txPr>
        <a:bodyPr/>
        <a:lstStyle/>
        <a:p>
          <a:pPr>
            <a:defRPr b="0"/>
          </a:pPr>
          <a:endParaRPr lang="tr-TR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1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+mn-cs"/>
        </a:defRPr>
      </a:pPr>
      <a:endParaRPr lang="tr-TR"/>
    </a:p>
  </c:txPr>
  <c:externalData r:id="rId1">
    <c:autoUpdate val="0"/>
  </c:externalData>
  <c:userShapes r:id="rId2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0125938340121507E-2"/>
          <c:y val="5.6634511385323244E-2"/>
          <c:w val="0.94955944146983939"/>
          <c:h val="0.86972651359990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'pys-faaliyet'!$AP$4</c:f>
              <c:strCache>
                <c:ptCount val="1"/>
                <c:pt idx="0">
                  <c:v>Erkek Çalışan Sayısı</c:v>
                </c:pt>
              </c:strCache>
            </c:strRef>
          </c:tx>
          <c:spPr>
            <a:solidFill>
              <a:srgbClr val="0094D6">
                <a:lumMod val="75000"/>
              </a:srgb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5"/>
              <c:tx>
                <c:rich>
                  <a:bodyPr/>
                  <a:lstStyle/>
                  <a:p>
                    <a:r>
                      <a:rPr lang="tr-TR" b="0">
                        <a:solidFill>
                          <a:schemeClr val="bg1"/>
                        </a:solidFill>
                      </a:rPr>
                      <a:t>4,948</a:t>
                    </a:r>
                    <a:endParaRPr lang="en-GB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7A6-4035-9A0D-E63C2D101579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'pys-faaliyet'!$AN$16:$AN$20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'pys-faaliyet'!$AP$16:$AP$20</c:f>
              <c:numCache>
                <c:formatCode>General</c:formatCode>
                <c:ptCount val="5"/>
                <c:pt idx="0">
                  <c:v>728</c:v>
                </c:pt>
                <c:pt idx="1">
                  <c:v>894</c:v>
                </c:pt>
                <c:pt idx="2">
                  <c:v>1073</c:v>
                </c:pt>
                <c:pt idx="3">
                  <c:v>1261</c:v>
                </c:pt>
                <c:pt idx="4">
                  <c:v>1382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A6-4035-9A0D-E63C2D101579}"/>
            </c:ext>
          </c:extLst>
        </c:ser>
        <c:ser>
          <c:idx val="2"/>
          <c:order val="1"/>
          <c:tx>
            <c:strRef>
              <c:f>'pys-faaliyet'!$AQ$4</c:f>
              <c:strCache>
                <c:ptCount val="1"/>
                <c:pt idx="0">
                  <c:v>Kadın Çalışan Sayısı</c:v>
                </c:pt>
              </c:strCache>
            </c:strRef>
          </c:tx>
          <c:spPr>
            <a:solidFill>
              <a:srgbClr val="00A7E1">
                <a:lumMod val="60000"/>
                <a:lumOff val="40000"/>
              </a:srgb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'pys-faaliyet'!$AN$16:$AN$20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'pys-faaliyet'!$AQ$16:$AQ$20</c:f>
              <c:numCache>
                <c:formatCode>General</c:formatCode>
                <c:ptCount val="5"/>
                <c:pt idx="0">
                  <c:v>455</c:v>
                </c:pt>
                <c:pt idx="1">
                  <c:v>559</c:v>
                </c:pt>
                <c:pt idx="2">
                  <c:v>661</c:v>
                </c:pt>
                <c:pt idx="3">
                  <c:v>775</c:v>
                </c:pt>
                <c:pt idx="4">
                  <c:v>842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A6-4035-9A0D-E63C2D101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overlap val="100"/>
        <c:axId val="251705856"/>
        <c:axId val="239028480"/>
      </c:barChart>
      <c:catAx>
        <c:axId val="251705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390284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390284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51705856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7.4693416430585358E-2"/>
          <c:y val="2.3682150001036559E-2"/>
          <c:w val="0.5644600996365966"/>
          <c:h val="6.1010045579385649E-2"/>
        </c:manualLayout>
      </c:layout>
      <c:overlay val="0"/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rgbClr val="363636"/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2">
    <c:autoUpdate val="0"/>
  </c:externalData>
  <c:userShapes r:id="rId3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2935152659980416E-3"/>
          <c:y val="0.1236523900074827"/>
          <c:w val="0.98719840971617867"/>
          <c:h val="0.785674371348742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'ozet-mali-ak'!$B$4</c:f>
              <c:strCache>
                <c:ptCount val="1"/>
                <c:pt idx="0">
                  <c:v>Current Assets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145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B11-44F4-B6D6-DEA5734AC39E}"/>
                </c:ext>
              </c:extLst>
            </c:dLbl>
            <c:dLbl>
              <c:idx val="1"/>
              <c:layout>
                <c:manualLayout>
                  <c:x val="-5.6899004267425505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192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15A8-41B3-ADA3-3F67141EC1A8}"/>
                </c:ext>
              </c:extLst>
            </c:dLbl>
            <c:dLbl>
              <c:idx val="2"/>
              <c:layout>
                <c:manualLayout>
                  <c:x val="-1.1400812669284574E-2"/>
                  <c:y val="-2.32195068880639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274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5A8-41B3-ADA3-3F67141EC1A8}"/>
                </c:ext>
              </c:extLst>
            </c:dLbl>
            <c:dLbl>
              <c:idx val="3"/>
              <c:layout>
                <c:manualLayout>
                  <c:x val="-1.5871396539185921E-2"/>
                  <c:y val="-3.7055471692981198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605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15A8-41B3-ADA3-3F67141EC1A8}"/>
                </c:ext>
              </c:extLst>
            </c:dLbl>
            <c:dLbl>
              <c:idx val="4"/>
              <c:layout>
                <c:manualLayout>
                  <c:x val="-4.6948927086949031E-3"/>
                  <c:y val="-4.2206900303265252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742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15A8-41B3-ADA3-3F67141EC1A8}"/>
                </c:ext>
              </c:extLst>
            </c:dLbl>
            <c:dLbl>
              <c:idx val="5"/>
              <c:layout>
                <c:manualLayout>
                  <c:x val="-6.3062001044491547E-4"/>
                  <c:y val="-4.668108196320017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5A8-41B3-ADA3-3F67141EC1A8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 algn="l">
                  <a:defRPr/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'ozet-mali-ak'!$A$29:$A$33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'ozet-mali-ak'!$B$29:$B$33</c:f>
              <c:numCache>
                <c:formatCode>#,##0</c:formatCode>
                <c:ptCount val="5"/>
                <c:pt idx="0">
                  <c:v>145.381602851</c:v>
                </c:pt>
                <c:pt idx="1">
                  <c:v>192.57721157899999</c:v>
                </c:pt>
                <c:pt idx="2">
                  <c:v>274.01</c:v>
                </c:pt>
                <c:pt idx="3">
                  <c:v>605.29999999999995</c:v>
                </c:pt>
                <c:pt idx="4">
                  <c:v>880.7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5A8-41B3-ADA3-3F67141EC1A8}"/>
            </c:ext>
          </c:extLst>
        </c:ser>
        <c:ser>
          <c:idx val="1"/>
          <c:order val="1"/>
          <c:tx>
            <c:strRef>
              <c:f>'ozet-mali-ak'!$D$4</c:f>
              <c:strCache>
                <c:ptCount val="1"/>
                <c:pt idx="0">
                  <c:v>Total Assets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152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B11-44F4-B6D6-DEA5734AC39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204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B11-44F4-B6D6-DEA5734AC39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290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FB11-44F4-B6D6-DEA5734AC39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632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FB11-44F4-B6D6-DEA5734AC39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774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FB11-44F4-B6D6-DEA5734AC39E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'ozet-mali-ak'!$A$29:$A$33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'ozet-mali-ak'!$D$29:$D$33</c:f>
              <c:numCache>
                <c:formatCode>#,##0</c:formatCode>
                <c:ptCount val="5"/>
                <c:pt idx="0">
                  <c:v>152.442598968</c:v>
                </c:pt>
                <c:pt idx="1">
                  <c:v>204.081859915</c:v>
                </c:pt>
                <c:pt idx="2">
                  <c:v>289.60000000000002</c:v>
                </c:pt>
                <c:pt idx="3">
                  <c:v>632</c:v>
                </c:pt>
                <c:pt idx="4">
                  <c:v>913.4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5A8-41B3-ADA3-3F67141EC1A8}"/>
            </c:ext>
          </c:extLst>
        </c:ser>
        <c:ser>
          <c:idx val="2"/>
          <c:order val="2"/>
          <c:tx>
            <c:strRef>
              <c:f>'ozet-mali-ak'!$G$4</c:f>
              <c:strCache>
                <c:ptCount val="1"/>
                <c:pt idx="0">
                  <c:v>Shareholders' Equity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32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FB11-44F4-B6D6-DEA5734AC39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69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FB11-44F4-B6D6-DEA5734AC39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115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FB11-44F4-B6D6-DEA5734AC39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193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FB11-44F4-B6D6-DEA5734AC39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291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FB11-44F4-B6D6-DEA5734AC39E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'ozet-mali-ak'!$A$29:$A$33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'ozet-mali-ak'!$G$29:$G$33</c:f>
              <c:numCache>
                <c:formatCode>#,##0</c:formatCode>
                <c:ptCount val="5"/>
                <c:pt idx="0">
                  <c:v>32.135008175999999</c:v>
                </c:pt>
                <c:pt idx="1">
                  <c:v>68.693707058999991</c:v>
                </c:pt>
                <c:pt idx="2">
                  <c:v>115.1</c:v>
                </c:pt>
                <c:pt idx="3">
                  <c:v>193</c:v>
                </c:pt>
                <c:pt idx="4">
                  <c:v>291.2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5A8-41B3-ADA3-3F67141EC1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27948544"/>
        <c:axId val="203150976"/>
      </c:barChart>
      <c:catAx>
        <c:axId val="227948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031509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3150976"/>
        <c:scaling>
          <c:orientation val="minMax"/>
        </c:scaling>
        <c:delete val="1"/>
        <c:axPos val="l"/>
        <c:majorGridlines>
          <c:spPr>
            <a:ln w="3175">
              <a:solidFill>
                <a:srgbClr val="FFFFFF"/>
              </a:solidFill>
              <a:prstDash val="solid"/>
            </a:ln>
          </c:spPr>
        </c:majorGridlines>
        <c:numFmt formatCode="#,##0" sourceLinked="1"/>
        <c:majorTickMark val="out"/>
        <c:minorTickMark val="none"/>
        <c:tickLblPos val="nextTo"/>
        <c:crossAx val="22794854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"/>
          <c:y val="1.2953367875647668E-2"/>
          <c:w val="0.49954318639015616"/>
          <c:h val="8.328196115851691E-2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090897006297861E-3"/>
          <c:y val="0.12176842478870742"/>
          <c:w val="0.98295454545454541"/>
          <c:h val="0.784102098839945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'ozet-mali-ak'!$I$4</c:f>
              <c:strCache>
                <c:ptCount val="1"/>
                <c:pt idx="0">
                  <c:v>Total Revenues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8632784538296309E-3"/>
                  <c:y val="8.34929052891525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D0A-4E7A-AE9E-ADE829DFE505}"/>
                </c:ext>
              </c:extLst>
            </c:dLbl>
            <c:dLbl>
              <c:idx val="1"/>
              <c:layout>
                <c:manualLayout>
                  <c:x val="2.2533404915293828E-4"/>
                  <c:y val="6.11002030915801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0A-4E7A-AE9E-ADE829DFE505}"/>
                </c:ext>
              </c:extLst>
            </c:dLbl>
            <c:dLbl>
              <c:idx val="3"/>
              <c:layout>
                <c:manualLayout>
                  <c:x val="-3.47659584881652E-3"/>
                  <c:y val="5.984654116047561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D0A-4E7A-AE9E-ADE829DFE505}"/>
                </c:ext>
              </c:extLst>
            </c:dLbl>
            <c:dLbl>
              <c:idx val="4"/>
              <c:layout>
                <c:manualLayout>
                  <c:x val="-1.5356092428824191E-3"/>
                  <c:y val="-2.546418140747803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0A-4E7A-AE9E-ADE829DFE505}"/>
                </c:ext>
              </c:extLst>
            </c:dLbl>
            <c:dLbl>
              <c:idx val="5"/>
              <c:layout>
                <c:manualLayout>
                  <c:x val="2.4574982104509711E-3"/>
                  <c:y val="5.396973193260872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0A-4E7A-AE9E-ADE829DFE505}"/>
                </c:ext>
              </c:extLst>
            </c:dLbl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'ozet-mali-ak'!$A$29:$A$33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'ozet-mali-ak'!$I$29:$I$33</c:f>
              <c:numCache>
                <c:formatCode>#,##0.0</c:formatCode>
                <c:ptCount val="5"/>
                <c:pt idx="0">
                  <c:v>27.219814400000001</c:v>
                </c:pt>
                <c:pt idx="1">
                  <c:v>65.887941092999995</c:v>
                </c:pt>
                <c:pt idx="2">
                  <c:v>89.2</c:v>
                </c:pt>
                <c:pt idx="3">
                  <c:v>153.30000000000001</c:v>
                </c:pt>
                <c:pt idx="4">
                  <c:v>96.6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D0A-4E7A-AE9E-ADE829DFE505}"/>
            </c:ext>
          </c:extLst>
        </c:ser>
        <c:ser>
          <c:idx val="1"/>
          <c:order val="1"/>
          <c:tx>
            <c:strRef>
              <c:f>'ozet-mali-ak'!$J$4</c:f>
              <c:strCache>
                <c:ptCount val="1"/>
                <c:pt idx="0">
                  <c:v>Operating Profit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0DC-4C07-A04B-C7DCF74A9A13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DC-4C07-A04B-C7DCF74A9A13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DC-4C07-A04B-C7DCF74A9A13}"/>
                </c:ext>
              </c:extLst>
            </c:dLbl>
            <c:dLbl>
              <c:idx val="3"/>
              <c:layout>
                <c:manualLayout>
                  <c:x val="4.4218463282559859E-3"/>
                  <c:y val="-1.2733093309511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D0A-4E7A-AE9E-ADE829DFE505}"/>
                </c:ext>
              </c:extLst>
            </c:dLbl>
            <c:dLbl>
              <c:idx val="4"/>
              <c:layout>
                <c:manualLayout>
                  <c:x val="2.5267693304318068E-3"/>
                  <c:y val="-1.01863743870318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D0A-4E7A-AE9E-ADE829DFE50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'ozet-mali-ak'!$A$29:$A$33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'ozet-mali-ak'!$J$29:$J$33</c:f>
              <c:numCache>
                <c:formatCode>#,##0.0</c:formatCode>
                <c:ptCount val="5"/>
                <c:pt idx="0">
                  <c:v>16.884590606000003</c:v>
                </c:pt>
                <c:pt idx="1">
                  <c:v>48.758660264</c:v>
                </c:pt>
                <c:pt idx="2">
                  <c:v>58.8</c:v>
                </c:pt>
                <c:pt idx="3">
                  <c:v>102.1</c:v>
                </c:pt>
                <c:pt idx="4">
                  <c:v>64.7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D0A-4E7A-AE9E-ADE829DFE505}"/>
            </c:ext>
          </c:extLst>
        </c:ser>
        <c:ser>
          <c:idx val="2"/>
          <c:order val="2"/>
          <c:tx>
            <c:strRef>
              <c:f>'ozet-mali-ak'!$K$4</c:f>
              <c:strCache>
                <c:ptCount val="1"/>
                <c:pt idx="0">
                  <c:v>Net Profit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1"/>
              <c:layout>
                <c:manualLayout>
                  <c:x val="6.3169233260799333E-3"/>
                  <c:y val="-2.54661866190237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D0A-4E7A-AE9E-ADE829DFE505}"/>
                </c:ext>
              </c:extLst>
            </c:dLbl>
            <c:dLbl>
              <c:idx val="2"/>
              <c:layout>
                <c:manualLayout>
                  <c:x val="3.1584616630398973E-3"/>
                  <c:y val="2.54661866190219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D0A-4E7A-AE9E-ADE829DFE505}"/>
                </c:ext>
              </c:extLst>
            </c:dLbl>
            <c:dLbl>
              <c:idx val="3"/>
              <c:layout>
                <c:manualLayout>
                  <c:x val="9.5032888787729697E-3"/>
                  <c:y val="3.57769843824098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D0A-4E7A-AE9E-ADE829DFE505}"/>
                </c:ext>
              </c:extLst>
            </c:dLbl>
            <c:dLbl>
              <c:idx val="4"/>
              <c:layout>
                <c:manualLayout>
                  <c:x val="5.7375844556925926E-3"/>
                  <c:y val="1.0322591133485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D0A-4E7A-AE9E-ADE829DFE50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'ozet-mali-ak'!$A$29:$A$33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'ozet-mali-ak'!$K$29:$K$33</c:f>
              <c:numCache>
                <c:formatCode>#,##0.0</c:formatCode>
                <c:ptCount val="5"/>
                <c:pt idx="0">
                  <c:v>14.465113817999999</c:v>
                </c:pt>
                <c:pt idx="1">
                  <c:v>35.378828866000006</c:v>
                </c:pt>
                <c:pt idx="2">
                  <c:v>48.7</c:v>
                </c:pt>
                <c:pt idx="3">
                  <c:v>94.7</c:v>
                </c:pt>
                <c:pt idx="4">
                  <c:v>94.2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D0A-4E7A-AE9E-ADE829DFE5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27950080"/>
        <c:axId val="226263040"/>
      </c:barChart>
      <c:catAx>
        <c:axId val="227950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26263040"/>
        <c:crosses val="autoZero"/>
        <c:auto val="1"/>
        <c:lblAlgn val="ctr"/>
        <c:lblOffset val="260"/>
        <c:tickLblSkip val="1"/>
        <c:tickMarkSkip val="1"/>
        <c:noMultiLvlLbl val="0"/>
      </c:catAx>
      <c:valAx>
        <c:axId val="226263040"/>
        <c:scaling>
          <c:orientation val="minMax"/>
        </c:scaling>
        <c:delete val="1"/>
        <c:axPos val="l"/>
        <c:majorGridlines>
          <c:spPr>
            <a:ln w="3175">
              <a:solidFill>
                <a:srgbClr val="FFFFFF"/>
              </a:solidFill>
              <a:prstDash val="solid"/>
            </a:ln>
          </c:spPr>
        </c:majorGridlines>
        <c:numFmt formatCode="#,##0.0" sourceLinked="1"/>
        <c:majorTickMark val="out"/>
        <c:minorTickMark val="none"/>
        <c:tickLblPos val="none"/>
        <c:crossAx val="22795008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"/>
          <c:y val="1.1403111312490561E-3"/>
          <c:w val="0.51459089913395484"/>
          <c:h val="8.0907177754985224E-2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.14944167603657099"/>
          <c:w val="0.97737283509590511"/>
          <c:h val="0.766728714831055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'ozet-mali-ak'!$N$4</c:f>
              <c:strCache>
                <c:ptCount val="1"/>
                <c:pt idx="0">
                  <c:v>Brokerage Commissions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'ozet-mali-ak'!$A$29:$A$33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'ozet-mali-ak'!$N$29:$N$33</c:f>
              <c:numCache>
                <c:formatCode>#,##0.0</c:formatCode>
                <c:ptCount val="5"/>
                <c:pt idx="0">
                  <c:v>11.325324004</c:v>
                </c:pt>
                <c:pt idx="1">
                  <c:v>21.672575775000002</c:v>
                </c:pt>
                <c:pt idx="2">
                  <c:v>25.4</c:v>
                </c:pt>
                <c:pt idx="3">
                  <c:v>32.299999999999997</c:v>
                </c:pt>
                <c:pt idx="4">
                  <c:v>26.9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C4-40AE-A56A-5B03F440D528}"/>
            </c:ext>
          </c:extLst>
        </c:ser>
        <c:ser>
          <c:idx val="1"/>
          <c:order val="1"/>
          <c:tx>
            <c:strRef>
              <c:f>'ozet-mali-ak'!$O$4</c:f>
              <c:strCache>
                <c:ptCount val="1"/>
                <c:pt idx="0">
                  <c:v>Proprietary Trading Profits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339195762077926E-2"/>
                  <c:y val="4.73191423722147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BC4-40AE-A56A-5B03F440D528}"/>
                </c:ext>
              </c:extLst>
            </c:dLbl>
            <c:dLbl>
              <c:idx val="1"/>
              <c:layout>
                <c:manualLayout>
                  <c:x val="-2.4937731760135999E-3"/>
                  <c:y val="8.28084991513758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BC4-40AE-A56A-5B03F440D528}"/>
                </c:ext>
              </c:extLst>
            </c:dLbl>
            <c:dLbl>
              <c:idx val="4"/>
              <c:layout>
                <c:manualLayout>
                  <c:x val="0"/>
                  <c:y val="2.73687212830790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C4-40AE-A56A-5B03F440D5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'ozet-mali-ak'!$A$29:$A$33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'ozet-mali-ak'!$O$29:$O$33</c:f>
              <c:numCache>
                <c:formatCode>#,##0.0</c:formatCode>
                <c:ptCount val="5"/>
                <c:pt idx="0">
                  <c:v>3.4203879860000002</c:v>
                </c:pt>
                <c:pt idx="1">
                  <c:v>11.925808629999999</c:v>
                </c:pt>
                <c:pt idx="2">
                  <c:v>10.093</c:v>
                </c:pt>
                <c:pt idx="3">
                  <c:v>45.2</c:v>
                </c:pt>
                <c:pt idx="4">
                  <c:v>28.2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C4-40AE-A56A-5B03F440D528}"/>
            </c:ext>
          </c:extLst>
        </c:ser>
        <c:ser>
          <c:idx val="2"/>
          <c:order val="2"/>
          <c:tx>
            <c:strRef>
              <c:f>'ozet-mali-ak'!$P$4</c:f>
              <c:strCache>
                <c:ptCount val="1"/>
                <c:pt idx="0">
                  <c:v>Corporate Finance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2.1197071996115223E-2"/>
                  <c:y val="-2.36595711861073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417-4526-B904-F8190EDA47B4}"/>
                </c:ext>
              </c:extLst>
            </c:dLbl>
            <c:dLbl>
              <c:idx val="1"/>
              <c:layout>
                <c:manualLayout>
                  <c:x val="2.9301834818159265E-2"/>
                  <c:y val="-5.91489279652684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417-4526-B904-F8190EDA47B4}"/>
                </c:ext>
              </c:extLst>
            </c:dLbl>
            <c:dLbl>
              <c:idx val="2"/>
              <c:layout>
                <c:manualLayout>
                  <c:x val="2.8678391524155876E-2"/>
                  <c:y val="-7.09787135583230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417-4526-B904-F8190EDA47B4}"/>
                </c:ext>
              </c:extLst>
            </c:dLbl>
            <c:dLbl>
              <c:idx val="3"/>
              <c:layout>
                <c:manualLayout>
                  <c:x val="-9.143729349574655E-17"/>
                  <c:y val="-7.09787135583221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417-4526-B904-F8190EDA47B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'ozet-mali-ak'!$A$29:$A$33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'ozet-mali-ak'!$P$29:$P$33</c:f>
              <c:numCache>
                <c:formatCode>#,##0.0</c:formatCode>
                <c:ptCount val="5"/>
                <c:pt idx="0">
                  <c:v>0.98506347700000008</c:v>
                </c:pt>
                <c:pt idx="1">
                  <c:v>2.8775040399999998</c:v>
                </c:pt>
                <c:pt idx="2">
                  <c:v>2.6560000000000001</c:v>
                </c:pt>
                <c:pt idx="3">
                  <c:v>2.6</c:v>
                </c:pt>
                <c:pt idx="4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BC4-40AE-A56A-5B03F440D528}"/>
            </c:ext>
          </c:extLst>
        </c:ser>
        <c:ser>
          <c:idx val="4"/>
          <c:order val="3"/>
          <c:tx>
            <c:strRef>
              <c:f>'ozet-mali-ak'!$R$4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431428846613215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417-4526-B904-F8190EDA47B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'ozet-mali-ak'!$A$29:$A$33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'ozet-mali-ak'!$R$29:$R$33</c:f>
              <c:numCache>
                <c:formatCode>#,##0.0</c:formatCode>
                <c:ptCount val="5"/>
                <c:pt idx="0">
                  <c:v>11.291846347</c:v>
                </c:pt>
                <c:pt idx="1">
                  <c:v>28.970467194000001</c:v>
                </c:pt>
                <c:pt idx="2">
                  <c:v>50.128</c:v>
                </c:pt>
                <c:pt idx="3">
                  <c:v>71.400000000000006</c:v>
                </c:pt>
                <c:pt idx="4">
                  <c:v>41.7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BC4-40AE-A56A-5B03F440D52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227949568"/>
        <c:axId val="226265344"/>
      </c:barChart>
      <c:catAx>
        <c:axId val="227949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26265344"/>
        <c:crosses val="autoZero"/>
        <c:auto val="1"/>
        <c:lblAlgn val="ctr"/>
        <c:lblOffset val="260"/>
        <c:noMultiLvlLbl val="0"/>
      </c:catAx>
      <c:valAx>
        <c:axId val="226265344"/>
        <c:scaling>
          <c:orientation val="minMax"/>
        </c:scaling>
        <c:delete val="1"/>
        <c:axPos val="l"/>
        <c:majorGridlines>
          <c:spPr>
            <a:ln w="3175">
              <a:solidFill>
                <a:srgbClr val="FFFFFF"/>
              </a:solidFill>
              <a:prstDash val="solid"/>
            </a:ln>
          </c:spPr>
        </c:majorGridlines>
        <c:numFmt formatCode="#,##0.0" sourceLinked="1"/>
        <c:majorTickMark val="out"/>
        <c:minorTickMark val="none"/>
        <c:tickLblPos val="none"/>
        <c:crossAx val="22794956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"/>
          <c:y val="3.049437028034005E-2"/>
          <c:w val="0.60342678797400462"/>
          <c:h val="0.18478240871469037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2935152659980416E-3"/>
          <c:y val="7.9579375159835194E-2"/>
          <c:w val="0.98719840971617867"/>
          <c:h val="0.829747419011939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'pys-mali'!$B$4</c:f>
              <c:strCache>
                <c:ptCount val="1"/>
                <c:pt idx="0">
                  <c:v>Current Assets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 w="25400">
              <a:noFill/>
            </a:ln>
          </c:spPr>
          <c:invertIfNegative val="0"/>
          <c:dLbls>
            <c:dLbl>
              <c:idx val="1"/>
              <c:layout>
                <c:manualLayout>
                  <c:x val="-5.6899004267425505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3C2-45F2-B1FD-784F991AA6FF}"/>
                </c:ext>
              </c:extLst>
            </c:dLbl>
            <c:dLbl>
              <c:idx val="2"/>
              <c:layout>
                <c:manualLayout>
                  <c:x val="-1.1400812669284574E-2"/>
                  <c:y val="-2.3219506888063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C2-45F2-B1FD-784F991AA6FF}"/>
                </c:ext>
              </c:extLst>
            </c:dLbl>
            <c:dLbl>
              <c:idx val="3"/>
              <c:layout>
                <c:manualLayout>
                  <c:x val="-1.5871396539185921E-2"/>
                  <c:y val="-3.705547169298119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3C2-45F2-B1FD-784F991AA6FF}"/>
                </c:ext>
              </c:extLst>
            </c:dLbl>
            <c:dLbl>
              <c:idx val="4"/>
              <c:layout>
                <c:manualLayout>
                  <c:x val="-4.6949510411303554E-3"/>
                  <c:y val="9.52533256269112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3C2-45F2-B1FD-784F991AA6FF}"/>
                </c:ext>
              </c:extLst>
            </c:dLbl>
            <c:dLbl>
              <c:idx val="5"/>
              <c:layout>
                <c:manualLayout>
                  <c:x val="-6.3062001044491547E-4"/>
                  <c:y val="-4.668108196320017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3C2-45F2-B1FD-784F991AA6FF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 algn="l">
                  <a:defRPr sz="3200">
                    <a:latin typeface="+mn-lt"/>
                    <a:ea typeface="Verdana" panose="020B0604030504040204" pitchFamily="34" charset="0"/>
                  </a:defRPr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'pys-mali'!$A$14:$A$18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'pys-mali'!$B$14:$B$18</c:f>
              <c:numCache>
                <c:formatCode>0</c:formatCode>
                <c:ptCount val="5"/>
                <c:pt idx="0">
                  <c:v>6.2965774849999994</c:v>
                </c:pt>
                <c:pt idx="1">
                  <c:v>14.238700903000002</c:v>
                </c:pt>
                <c:pt idx="2">
                  <c:v>29.9</c:v>
                </c:pt>
                <c:pt idx="3">
                  <c:v>58.9</c:v>
                </c:pt>
                <c:pt idx="4">
                  <c:v>67.400000000000006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3C2-45F2-B1FD-784F991AA6FF}"/>
            </c:ext>
          </c:extLst>
        </c:ser>
        <c:ser>
          <c:idx val="2"/>
          <c:order val="1"/>
          <c:tx>
            <c:strRef>
              <c:f>'pys-mali'!$D$4</c:f>
              <c:strCache>
                <c:ptCount val="1"/>
                <c:pt idx="0">
                  <c:v>Total Assets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dLbl>
              <c:idx val="3"/>
              <c:layout>
                <c:manualLayout>
                  <c:x val="3.6921738705727345E-3"/>
                  <c:y val="1.37460020240176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3C2-45F2-B1FD-784F991AA6FF}"/>
                </c:ext>
              </c:extLst>
            </c:dLbl>
            <c:dLbl>
              <c:idx val="4"/>
              <c:layout>
                <c:manualLayout>
                  <c:x val="-1.3540967735031488E-16"/>
                  <c:y val="1.0309504307668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3C2-45F2-B1FD-784F991AA6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>
                    <a:latin typeface="+mn-lt"/>
                    <a:ea typeface="Verdana" panose="020B0604030504040204" pitchFamily="34" charset="0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'pys-mali'!$A$14:$A$18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'pys-mali'!$D$14:$D$18</c:f>
              <c:numCache>
                <c:formatCode>0</c:formatCode>
                <c:ptCount val="5"/>
                <c:pt idx="0">
                  <c:v>7.5465964740000002</c:v>
                </c:pt>
                <c:pt idx="1">
                  <c:v>17.738258316</c:v>
                </c:pt>
                <c:pt idx="2">
                  <c:v>36.006</c:v>
                </c:pt>
                <c:pt idx="3">
                  <c:v>67.900000000000006</c:v>
                </c:pt>
                <c:pt idx="4">
                  <c:v>90.3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3C2-45F2-B1FD-784F991AA6FF}"/>
            </c:ext>
          </c:extLst>
        </c:ser>
        <c:ser>
          <c:idx val="1"/>
          <c:order val="2"/>
          <c:tx>
            <c:strRef>
              <c:f>'pys-mali'!$C$4</c:f>
              <c:strCache>
                <c:ptCount val="1"/>
                <c:pt idx="0">
                  <c:v>Shareholders' Equity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>
                    <a:latin typeface="+mn-lt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'pys-mali'!$A$14:$A$18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'pys-mali'!$C$14:$C$18</c:f>
              <c:numCache>
                <c:formatCode>0</c:formatCode>
                <c:ptCount val="5"/>
                <c:pt idx="0">
                  <c:v>5.9077042899999999</c:v>
                </c:pt>
                <c:pt idx="1">
                  <c:v>14.336702183</c:v>
                </c:pt>
                <c:pt idx="2">
                  <c:v>29.7</c:v>
                </c:pt>
                <c:pt idx="3">
                  <c:v>56.8</c:v>
                </c:pt>
                <c:pt idx="4">
                  <c:v>64.3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3C2-45F2-B1FD-784F991AA6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30366208"/>
        <c:axId val="251424128"/>
      </c:barChart>
      <c:catAx>
        <c:axId val="230366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3200" b="1">
                <a:solidFill>
                  <a:srgbClr val="0070C0"/>
                </a:solidFill>
                <a:latin typeface="+mn-lt"/>
                <a:ea typeface="Verdana" panose="020B0604030504040204" pitchFamily="34" charset="0"/>
              </a:defRPr>
            </a:pPr>
            <a:endParaRPr lang="tr-TR"/>
          </a:p>
        </c:txPr>
        <c:crossAx val="2514241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51424128"/>
        <c:scaling>
          <c:orientation val="minMax"/>
        </c:scaling>
        <c:delete val="1"/>
        <c:axPos val="l"/>
        <c:majorGridlines>
          <c:spPr>
            <a:ln w="3175">
              <a:solidFill>
                <a:srgbClr val="FFFFFF"/>
              </a:solidFill>
              <a:prstDash val="solid"/>
            </a:ln>
          </c:spPr>
        </c:majorGridlines>
        <c:numFmt formatCode="0" sourceLinked="1"/>
        <c:majorTickMark val="out"/>
        <c:minorTickMark val="none"/>
        <c:tickLblPos val="none"/>
        <c:crossAx val="230366208"/>
        <c:crosses val="autoZero"/>
        <c:crossBetween val="between"/>
      </c:valAx>
      <c:spPr>
        <a:noFill/>
        <a:ln w="25400">
          <a:noFill/>
        </a:ln>
      </c:spPr>
    </c:plotArea>
    <c:legend>
      <c:legendPos val="l"/>
      <c:layout>
        <c:manualLayout>
          <c:xMode val="edge"/>
          <c:yMode val="edge"/>
          <c:x val="7.2093338970701845E-2"/>
          <c:y val="9.0197358419214585E-2"/>
          <c:w val="0.22610135535155945"/>
          <c:h val="0.17186807462337667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3200">
              <a:latin typeface="+mn-lt"/>
              <a:ea typeface="Verdana" panose="020B0604030504040204" pitchFamily="34" charset="0"/>
            </a:defRPr>
          </a:pPr>
          <a:endParaRPr lang="tr-TR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5484984826959697E-3"/>
          <c:y val="7.9987496155948884E-2"/>
          <c:w val="0.98295454545454541"/>
          <c:h val="0.807833749060343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'pys-mali'!$E$3</c:f>
              <c:strCache>
                <c:ptCount val="1"/>
                <c:pt idx="0">
                  <c:v>Total Revenues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8632784538296309E-3"/>
                  <c:y val="8.34929052891525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17B-465F-851F-430220FC9598}"/>
                </c:ext>
              </c:extLst>
            </c:dLbl>
            <c:dLbl>
              <c:idx val="1"/>
              <c:layout>
                <c:manualLayout>
                  <c:x val="2.2533404915293828E-4"/>
                  <c:y val="6.11002030915801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17B-465F-851F-430220FC9598}"/>
                </c:ext>
              </c:extLst>
            </c:dLbl>
            <c:dLbl>
              <c:idx val="3"/>
              <c:layout>
                <c:manualLayout>
                  <c:x val="4.2601172628336452E-4"/>
                  <c:y val="4.80417059275315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17B-465F-851F-430220FC9598}"/>
                </c:ext>
              </c:extLst>
            </c:dLbl>
            <c:dLbl>
              <c:idx val="4"/>
              <c:layout>
                <c:manualLayout>
                  <c:x val="2.2545335242185678E-3"/>
                  <c:y val="7.640021861020570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17B-465F-851F-430220FC9598}"/>
                </c:ext>
              </c:extLst>
            </c:dLbl>
            <c:dLbl>
              <c:idx val="5"/>
              <c:layout>
                <c:manualLayout>
                  <c:x val="2.4574982104509711E-3"/>
                  <c:y val="5.396973193260872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17B-465F-851F-430220FC9598}"/>
                </c:ext>
              </c:extLst>
            </c:dLbl>
            <c:spPr>
              <a:noFill/>
              <a:ln w="25400">
                <a:noFill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'pys-mali'!$A$14:$A$18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'pys-mali'!$E$14:$E$18</c:f>
              <c:numCache>
                <c:formatCode>0.0</c:formatCode>
                <c:ptCount val="5"/>
                <c:pt idx="0">
                  <c:v>4.7828481819999995</c:v>
                </c:pt>
                <c:pt idx="1">
                  <c:v>10.461549483999999</c:v>
                </c:pt>
                <c:pt idx="2">
                  <c:v>20.946000000000002</c:v>
                </c:pt>
                <c:pt idx="3">
                  <c:v>40.5</c:v>
                </c:pt>
                <c:pt idx="4">
                  <c:v>27.5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17B-465F-851F-430220FC9598}"/>
            </c:ext>
          </c:extLst>
        </c:ser>
        <c:ser>
          <c:idx val="1"/>
          <c:order val="1"/>
          <c:tx>
            <c:strRef>
              <c:f>'pys-mali'!$F$3</c:f>
              <c:strCache>
                <c:ptCount val="1"/>
                <c:pt idx="0">
                  <c:v>Operating Profit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'pys-mali'!$A$14:$A$18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'pys-mali'!$F$14:$F$18</c:f>
              <c:numCache>
                <c:formatCode>0.0</c:formatCode>
                <c:ptCount val="5"/>
                <c:pt idx="0">
                  <c:v>3.9382237960000004</c:v>
                </c:pt>
                <c:pt idx="1">
                  <c:v>9.6335183310000012</c:v>
                </c:pt>
                <c:pt idx="2">
                  <c:v>16.584</c:v>
                </c:pt>
                <c:pt idx="3">
                  <c:v>32.299999999999997</c:v>
                </c:pt>
                <c:pt idx="4">
                  <c:v>20.9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7B-465F-851F-430220FC9598}"/>
            </c:ext>
          </c:extLst>
        </c:ser>
        <c:ser>
          <c:idx val="2"/>
          <c:order val="2"/>
          <c:tx>
            <c:strRef>
              <c:f>'pys-mali'!$G$3</c:f>
              <c:strCache>
                <c:ptCount val="1"/>
                <c:pt idx="0">
                  <c:v>Net Profit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4"/>
              <c:layout>
                <c:manualLayout>
                  <c:x val="1.2184098465935659E-2"/>
                  <c:y val="-2.26809317755390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E3-423C-B2CD-991D60D76C9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'pys-mali'!$A$14:$A$18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'pys-mali'!$G$14:$G$18</c:f>
              <c:numCache>
                <c:formatCode>0.0</c:formatCode>
                <c:ptCount val="5"/>
                <c:pt idx="0">
                  <c:v>3.509829104</c:v>
                </c:pt>
                <c:pt idx="1">
                  <c:v>8.4999673659999999</c:v>
                </c:pt>
                <c:pt idx="2">
                  <c:v>15.592000000000001</c:v>
                </c:pt>
                <c:pt idx="3">
                  <c:v>31.5</c:v>
                </c:pt>
                <c:pt idx="4">
                  <c:v>23.5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17B-465F-851F-430220FC95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27948032"/>
        <c:axId val="205918720"/>
      </c:barChart>
      <c:catAx>
        <c:axId val="227948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05918720"/>
        <c:crosses val="autoZero"/>
        <c:auto val="1"/>
        <c:lblAlgn val="ctr"/>
        <c:lblOffset val="260"/>
        <c:tickLblSkip val="1"/>
        <c:tickMarkSkip val="1"/>
        <c:noMultiLvlLbl val="0"/>
      </c:catAx>
      <c:valAx>
        <c:axId val="205918720"/>
        <c:scaling>
          <c:orientation val="minMax"/>
        </c:scaling>
        <c:delete val="1"/>
        <c:axPos val="l"/>
        <c:majorGridlines>
          <c:spPr>
            <a:ln w="3175">
              <a:solidFill>
                <a:srgbClr val="FFFFFF"/>
              </a:solidFill>
              <a:prstDash val="solid"/>
            </a:ln>
          </c:spPr>
        </c:majorGridlines>
        <c:numFmt formatCode="0.0" sourceLinked="1"/>
        <c:majorTickMark val="out"/>
        <c:minorTickMark val="none"/>
        <c:tickLblPos val="none"/>
        <c:crossAx val="227948032"/>
        <c:crosses val="autoZero"/>
        <c:crossBetween val="between"/>
      </c:valAx>
      <c:spPr>
        <a:noFill/>
        <a:ln w="25400">
          <a:noFill/>
        </a:ln>
      </c:spPr>
    </c:plotArea>
    <c:legend>
      <c:legendPos val="l"/>
      <c:layout>
        <c:manualLayout>
          <c:xMode val="edge"/>
          <c:yMode val="edge"/>
          <c:x val="4.2644344630774808E-2"/>
          <c:y val="0.12061265105862701"/>
          <c:w val="0.1597854811980173"/>
          <c:h val="0.15646985484898179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976236036398513E-4"/>
          <c:y val="0.17260914677159098"/>
          <c:w val="0.95876869492455519"/>
          <c:h val="0.740920107719928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'pys-mali'!$Q$3</c:f>
              <c:strCache>
                <c:ptCount val="1"/>
                <c:pt idx="0">
                  <c:v>Mutual Fund Mgmt.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2.8632784538296309E-3"/>
                  <c:y val="8.34929052891525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ECB-4DB4-A8B6-1056CF425C20}"/>
                </c:ext>
              </c:extLst>
            </c:dLbl>
            <c:dLbl>
              <c:idx val="1"/>
              <c:layout>
                <c:manualLayout>
                  <c:x val="2.2533404915293828E-4"/>
                  <c:y val="6.11002030915801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ECB-4DB4-A8B6-1056CF425C20}"/>
                </c:ext>
              </c:extLst>
            </c:dLbl>
            <c:dLbl>
              <c:idx val="3"/>
              <c:layout>
                <c:manualLayout>
                  <c:x val="3.4720233834406953E-3"/>
                  <c:y val="1.36245437186675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ECB-4DB4-A8B6-1056CF425C20}"/>
                </c:ext>
              </c:extLst>
            </c:dLbl>
            <c:dLbl>
              <c:idx val="4"/>
              <c:layout>
                <c:manualLayout>
                  <c:x val="2.2545335242185678E-3"/>
                  <c:y val="7.64002186102057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ECB-4DB4-A8B6-1056CF425C20}"/>
                </c:ext>
              </c:extLst>
            </c:dLbl>
            <c:dLbl>
              <c:idx val="5"/>
              <c:layout>
                <c:manualLayout>
                  <c:x val="2.4574982104509711E-3"/>
                  <c:y val="5.39697319326087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ECB-4DB4-A8B6-1056CF425C20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'pys-mali'!$A$14:$A$18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'pys-mali'!$I$14:$I$18</c:f>
              <c:numCache>
                <c:formatCode>#,##0</c:formatCode>
                <c:ptCount val="5"/>
                <c:pt idx="0">
                  <c:v>3205.7103929999998</c:v>
                </c:pt>
                <c:pt idx="1">
                  <c:v>7660.9471400000002</c:v>
                </c:pt>
                <c:pt idx="2">
                  <c:v>17357</c:v>
                </c:pt>
                <c:pt idx="3">
                  <c:v>32668</c:v>
                </c:pt>
                <c:pt idx="4">
                  <c:v>24537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ECB-4DB4-A8B6-1056CF425C20}"/>
            </c:ext>
          </c:extLst>
        </c:ser>
        <c:ser>
          <c:idx val="1"/>
          <c:order val="1"/>
          <c:tx>
            <c:strRef>
              <c:f>'pys-mali'!$R$3</c:f>
              <c:strCache>
                <c:ptCount val="1"/>
                <c:pt idx="0">
                  <c:v>Pension Fund Mgmt.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2.5749531302065195E-2"/>
                  <c:y val="1.97791220678316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ECB-4DB4-A8B6-1056CF425C20}"/>
                </c:ext>
              </c:extLst>
            </c:dLbl>
            <c:dLbl>
              <c:idx val="1"/>
              <c:layout>
                <c:manualLayout>
                  <c:x val="-2.0706161673217042E-2"/>
                  <c:y val="1.5680241081715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ECB-4DB4-A8B6-1056CF425C20}"/>
                </c:ext>
              </c:extLst>
            </c:dLbl>
            <c:dLbl>
              <c:idx val="2"/>
              <c:layout>
                <c:manualLayout>
                  <c:x val="-1.3804997152039958E-2"/>
                  <c:y val="8.95896675858192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ECB-4DB4-A8B6-1056CF425C20}"/>
                </c:ext>
              </c:extLst>
            </c:dLbl>
            <c:dLbl>
              <c:idx val="3"/>
              <c:layout>
                <c:manualLayout>
                  <c:x val="-1.5744712893610503E-2"/>
                  <c:y val="8.32034463239313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ECB-4DB4-A8B6-1056CF425C20}"/>
                </c:ext>
              </c:extLst>
            </c:dLbl>
            <c:dLbl>
              <c:idx val="4"/>
              <c:layout>
                <c:manualLayout>
                  <c:x val="-2.5099994821890831E-3"/>
                  <c:y val="1.41957427116644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5EB-4C0C-B837-C272D51622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'pys-mali'!$A$14:$A$18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'pys-mali'!$J$14:$J$18</c:f>
              <c:numCache>
                <c:formatCode>#,##0</c:formatCode>
                <c:ptCount val="5"/>
                <c:pt idx="0">
                  <c:v>339.144521</c:v>
                </c:pt>
                <c:pt idx="1">
                  <c:v>629.47025699999995</c:v>
                </c:pt>
                <c:pt idx="2">
                  <c:v>936</c:v>
                </c:pt>
                <c:pt idx="3">
                  <c:v>1279</c:v>
                </c:pt>
                <c:pt idx="4">
                  <c:v>954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ECB-4DB4-A8B6-1056CF425C20}"/>
            </c:ext>
          </c:extLst>
        </c:ser>
        <c:ser>
          <c:idx val="2"/>
          <c:order val="2"/>
          <c:tx>
            <c:strRef>
              <c:f>'pys-mali'!$S$3</c:f>
              <c:strCache>
                <c:ptCount val="1"/>
                <c:pt idx="0">
                  <c:v>Investment Trust Mgmt.</c:v>
                </c:pt>
              </c:strCache>
            </c:strRef>
          </c:tx>
          <c:invertIfNegative val="0"/>
          <c:dLbls>
            <c:dLbl>
              <c:idx val="4"/>
              <c:layout>
                <c:manualLayout>
                  <c:x val="-6.5260011241635565E-2"/>
                  <c:y val="-4.43616959739513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2541329019032903E-2"/>
                      <c:h val="6.008944249387529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A945-47FC-B2CE-754CF494033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'pys-mali'!$A$14:$A$18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'pys-mali'!$K$14:$K$18</c:f>
              <c:numCache>
                <c:formatCode>#,##0</c:formatCode>
                <c:ptCount val="5"/>
                <c:pt idx="0">
                  <c:v>22.390191000000002</c:v>
                </c:pt>
                <c:pt idx="1">
                  <c:v>24.219601999999998</c:v>
                </c:pt>
                <c:pt idx="2">
                  <c:v>19</c:v>
                </c:pt>
                <c:pt idx="3">
                  <c:v>26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ECB-4DB4-A8B6-1056CF425C20}"/>
            </c:ext>
          </c:extLst>
        </c:ser>
        <c:ser>
          <c:idx val="3"/>
          <c:order val="3"/>
          <c:tx>
            <c:strRef>
              <c:f>'pys-mali'!$U$3</c:f>
              <c:strCache>
                <c:ptCount val="1"/>
                <c:pt idx="0">
                  <c:v>Financial Advisory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768455038732419E-2"/>
                  <c:y val="6.87546219495121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ECB-4DB4-A8B6-1056CF425C20}"/>
                </c:ext>
              </c:extLst>
            </c:dLbl>
            <c:dLbl>
              <c:idx val="1"/>
              <c:layout>
                <c:manualLayout>
                  <c:x val="2.9765818186079762E-2"/>
                  <c:y val="1.05361630155266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ECB-4DB4-A8B6-1056CF425C20}"/>
                </c:ext>
              </c:extLst>
            </c:dLbl>
            <c:dLbl>
              <c:idx val="2"/>
              <c:layout>
                <c:manualLayout>
                  <c:x val="2.6047562962181674E-2"/>
                  <c:y val="4.19411500098246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ECB-4DB4-A8B6-1056CF425C20}"/>
                </c:ext>
              </c:extLst>
            </c:dLbl>
            <c:dLbl>
              <c:idx val="3"/>
              <c:layout>
                <c:manualLayout>
                  <c:x val="2.0959632093367146E-2"/>
                  <c:y val="9.10562815556037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8108831996445687E-2"/>
                      <c:h val="4.376433837546118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1ECB-4DB4-A8B6-1056CF425C20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ECB-4DB4-A8B6-1056CF425C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'pys-mali'!$A$14:$A$18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'pys-mali'!$M$14:$M$18</c:f>
              <c:numCache>
                <c:formatCode>#,##0</c:formatCode>
                <c:ptCount val="5"/>
                <c:pt idx="0">
                  <c:v>13.145206</c:v>
                </c:pt>
                <c:pt idx="1">
                  <c:v>34.683903000000001</c:v>
                </c:pt>
                <c:pt idx="2">
                  <c:v>29</c:v>
                </c:pt>
                <c:pt idx="3">
                  <c:v>59</c:v>
                </c:pt>
                <c:pt idx="4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1ECB-4DB4-A8B6-1056CF425C20}"/>
            </c:ext>
          </c:extLst>
        </c:ser>
        <c:ser>
          <c:idx val="4"/>
          <c:order val="4"/>
          <c:tx>
            <c:strRef>
              <c:f>'pys-mali'!$V$3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7.4044984724577961E-2"/>
                  <c:y val="-2.01106355081913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4E9-47AE-867D-5CA48245689F}"/>
                </c:ext>
              </c:extLst>
            </c:dLbl>
            <c:dLbl>
              <c:idx val="1"/>
              <c:layout>
                <c:manualLayout>
                  <c:x val="6.9024985760199747E-2"/>
                  <c:y val="-9.46382847444295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ECB-4DB4-A8B6-1056CF425C20}"/>
                </c:ext>
              </c:extLst>
            </c:dLbl>
            <c:dLbl>
              <c:idx val="2"/>
              <c:layout>
                <c:manualLayout>
                  <c:x val="8.0947483300597936E-2"/>
                  <c:y val="2.36595711861073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ECB-4DB4-A8B6-1056CF425C20}"/>
                </c:ext>
              </c:extLst>
            </c:dLbl>
            <c:dLbl>
              <c:idx val="3"/>
              <c:layout>
                <c:manualLayout>
                  <c:x val="-2.007999585751275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945-47FC-B2CE-754CF494033A}"/>
                </c:ext>
              </c:extLst>
            </c:dLbl>
            <c:dLbl>
              <c:idx val="4"/>
              <c:layout>
                <c:manualLayout>
                  <c:x val="3.0119993786268999E-2"/>
                  <c:y val="-2.3659571186107398E-3"/>
                </c:manualLayout>
              </c:layout>
              <c:tx>
                <c:rich>
                  <a:bodyPr/>
                  <a:lstStyle/>
                  <a:p>
                    <a:fld id="{ADA92088-9380-4F2D-A9AF-EC26D6D0DE1F}" type="VALUE">
                      <a:rPr lang="en-US">
                        <a:solidFill>
                          <a:srgbClr val="FFFFFF"/>
                        </a:solidFill>
                      </a:rPr>
                      <a:pPr/>
                      <a:t>[DEĞER]</a:t>
                    </a:fld>
                    <a:endParaRPr lang="tr-T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DDE-4620-A692-C908DC8B997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'pys-mali'!$A$14:$A$18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'pys-mali'!$N$14:$N$18</c:f>
              <c:numCache>
                <c:formatCode>#,##0</c:formatCode>
                <c:ptCount val="5"/>
                <c:pt idx="0">
                  <c:v>599.91617099999985</c:v>
                </c:pt>
                <c:pt idx="1">
                  <c:v>1258.1019699999997</c:v>
                </c:pt>
                <c:pt idx="2">
                  <c:v>1560</c:v>
                </c:pt>
                <c:pt idx="3">
                  <c:v>5820</c:v>
                </c:pt>
                <c:pt idx="4">
                  <c:v>1392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1ECB-4DB4-A8B6-1056CF425C20}"/>
            </c:ext>
          </c:extLst>
        </c:ser>
        <c:ser>
          <c:idx val="5"/>
          <c:order val="5"/>
          <c:tx>
            <c:strRef>
              <c:f>'pys-mali'!$T$3</c:f>
              <c:strCache>
                <c:ptCount val="1"/>
                <c:pt idx="0">
                  <c:v>Discretionary Asset Mgmt.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3.0725457047189177E-2"/>
                  <c:y val="-5.48911366309497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ECB-4DB4-A8B6-1056CF425C20}"/>
                </c:ext>
              </c:extLst>
            </c:dLbl>
            <c:dLbl>
              <c:idx val="1"/>
              <c:layout>
                <c:manualLayout>
                  <c:x val="-2.5099994821890896E-3"/>
                  <c:y val="-2.365910544651711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3120211978349966E-2"/>
                      <c:h val="4.376433837546118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6-1ECB-4DB4-A8B6-1056CF425C20}"/>
                </c:ext>
              </c:extLst>
            </c:dLbl>
            <c:dLbl>
              <c:idx val="2"/>
              <c:layout>
                <c:manualLayout>
                  <c:x val="-1.380499715204005E-2"/>
                  <c:y val="2.36595711861073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945-47FC-B2CE-754CF494033A}"/>
                </c:ext>
              </c:extLst>
            </c:dLbl>
            <c:dLbl>
              <c:idx val="3"/>
              <c:layout>
                <c:manualLayout>
                  <c:x val="5.5813381148261433E-3"/>
                  <c:y val="2.26084550430482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1ECB-4DB4-A8B6-1056CF425C20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DDE-4620-A692-C908DC8B997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'pys-mali'!$A$14:$A$18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'pys-mali'!$L$14:$L$18</c:f>
              <c:numCache>
                <c:formatCode>#,##0</c:formatCode>
                <c:ptCount val="5"/>
                <c:pt idx="0">
                  <c:v>602.54169999999999</c:v>
                </c:pt>
                <c:pt idx="1">
                  <c:v>854.12661200000002</c:v>
                </c:pt>
                <c:pt idx="2">
                  <c:v>1045</c:v>
                </c:pt>
                <c:pt idx="3">
                  <c:v>648</c:v>
                </c:pt>
                <c:pt idx="4">
                  <c:v>582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1ECB-4DB4-A8B6-1056CF425C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46221312"/>
        <c:axId val="245095744"/>
      </c:barChart>
      <c:catAx>
        <c:axId val="246221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45095744"/>
        <c:crosses val="autoZero"/>
        <c:auto val="1"/>
        <c:lblAlgn val="ctr"/>
        <c:lblOffset val="260"/>
        <c:noMultiLvlLbl val="0"/>
      </c:catAx>
      <c:valAx>
        <c:axId val="245095744"/>
        <c:scaling>
          <c:orientation val="minMax"/>
        </c:scaling>
        <c:delete val="1"/>
        <c:axPos val="l"/>
        <c:majorGridlines>
          <c:spPr>
            <a:ln w="3175">
              <a:solidFill>
                <a:srgbClr val="FFFFFF"/>
              </a:solidFill>
              <a:prstDash val="solid"/>
            </a:ln>
          </c:spPr>
        </c:majorGridlines>
        <c:numFmt formatCode="#,##0" sourceLinked="1"/>
        <c:majorTickMark val="out"/>
        <c:minorTickMark val="none"/>
        <c:tickLblPos val="nextTo"/>
        <c:crossAx val="24622131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1.8911773229503296E-3"/>
          <c:y val="3.709001060302751E-2"/>
          <c:w val="0.6776239672933233"/>
          <c:h val="0.16504441805046435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915470580410273E-3"/>
          <c:y val="1.3041387896534289E-2"/>
          <c:w val="0.8146410512892106"/>
          <c:h val="0.92040000993640969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tasarruf_TSPB!$B$2</c:f>
              <c:strCache>
                <c:ptCount val="1"/>
                <c:pt idx="0">
                  <c:v>Deposits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4"/>
              <c:layout>
                <c:manualLayout>
                  <c:x val="2.551687935559775E-3"/>
                  <c:y val="3.379311672630082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9E4-43AD-B13D-790DE24982B8}"/>
                </c:ext>
              </c:extLst>
            </c:dLbl>
            <c:numFmt formatCode="#,##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tasarruf_TSPB!$A$18:$A$22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tasarruf_TSPB!$B$18:$B$22</c:f>
              <c:numCache>
                <c:formatCode>#,##0</c:formatCode>
                <c:ptCount val="5"/>
                <c:pt idx="0">
                  <c:v>8762.1696817799984</c:v>
                </c:pt>
                <c:pt idx="1">
                  <c:v>14622.23747355</c:v>
                </c:pt>
                <c:pt idx="2">
                  <c:v>18555.398740599998</c:v>
                </c:pt>
                <c:pt idx="3">
                  <c:v>26657.457861568801</c:v>
                </c:pt>
                <c:pt idx="4">
                  <c:v>31728.101632110298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E4-43AD-B13D-790DE24982B8}"/>
            </c:ext>
          </c:extLst>
        </c:ser>
        <c:ser>
          <c:idx val="0"/>
          <c:order val="1"/>
          <c:tx>
            <c:strRef>
              <c:f>tasarruf_TSPB!$C$2</c:f>
              <c:strCache>
                <c:ptCount val="1"/>
                <c:pt idx="0">
                  <c:v>Fixed Income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tasarruf_TSPB!$A$18:$A$22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tasarruf_TSPB!$C$18:$C$22</c:f>
              <c:numCache>
                <c:formatCode>#,##0</c:formatCode>
                <c:ptCount val="5"/>
                <c:pt idx="0">
                  <c:v>4390.2930111690002</c:v>
                </c:pt>
                <c:pt idx="1">
                  <c:v>6375.8434922879997</c:v>
                </c:pt>
                <c:pt idx="2">
                  <c:v>9421.1583550009982</c:v>
                </c:pt>
                <c:pt idx="3">
                  <c:v>15028.642678423997</c:v>
                </c:pt>
                <c:pt idx="4">
                  <c:v>17547.376330877003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E4-43AD-B13D-790DE24982B8}"/>
            </c:ext>
          </c:extLst>
        </c:ser>
        <c:ser>
          <c:idx val="1"/>
          <c:order val="2"/>
          <c:tx>
            <c:strRef>
              <c:f>tasarruf_TSPB!$D$2</c:f>
              <c:strCache>
                <c:ptCount val="1"/>
                <c:pt idx="0">
                  <c:v>Equities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tasarruf_TSPB!$A$18:$A$22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tasarruf_TSPB!$D$18:$D$22</c:f>
              <c:numCache>
                <c:formatCode>#,##0</c:formatCode>
                <c:ptCount val="5"/>
                <c:pt idx="0">
                  <c:v>2602.79</c:v>
                </c:pt>
                <c:pt idx="1">
                  <c:v>4183.7030000000004</c:v>
                </c:pt>
                <c:pt idx="2">
                  <c:v>5746.1629999999996</c:v>
                </c:pt>
                <c:pt idx="3">
                  <c:v>7581.7110000000002</c:v>
                </c:pt>
                <c:pt idx="4">
                  <c:v>7423.7790000000005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E4-43AD-B13D-790DE24982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634960384"/>
        <c:axId val="633988224"/>
      </c:barChart>
      <c:catAx>
        <c:axId val="634960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6339882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633988224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634960384"/>
        <c:crosses val="autoZero"/>
        <c:crossBetween val="between"/>
        <c:majorUnit val="5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"/>
          <c:y val="6.6800132273453217E-3"/>
          <c:w val="0.35214481663664687"/>
          <c:h val="8.8959085938181151E-2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060820056772851E-3"/>
          <c:y val="1.7094017094017096E-2"/>
          <c:w val="0.78494192674541718"/>
          <c:h val="0.8832018492321450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tasarruf_TSPB!$AN$2</c:f>
              <c:strCache>
                <c:ptCount val="1"/>
                <c:pt idx="0">
                  <c:v>Deposits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tasarruf_TSPB!$A$18:$A$22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tasarruf_TSPB!$W$18:$W$22</c:f>
              <c:numCache>
                <c:formatCode>#,##0</c:formatCode>
                <c:ptCount val="5"/>
                <c:pt idx="0">
                  <c:v>8220.0113150199995</c:v>
                </c:pt>
                <c:pt idx="1">
                  <c:v>13684.548929660001</c:v>
                </c:pt>
                <c:pt idx="2">
                  <c:v>17398.726292339998</c:v>
                </c:pt>
                <c:pt idx="3">
                  <c:v>25107.740337758398</c:v>
                </c:pt>
                <c:pt idx="4">
                  <c:v>29917.7418699665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09-4581-A7A8-C12CDA8C492C}"/>
            </c:ext>
          </c:extLst>
        </c:ser>
        <c:ser>
          <c:idx val="1"/>
          <c:order val="1"/>
          <c:tx>
            <c:strRef>
              <c:f>tasarruf_TSPB!$AO$2</c:f>
              <c:strCache>
                <c:ptCount val="1"/>
                <c:pt idx="0">
                  <c:v>Fixed Income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tasarruf_TSPB!$A$18:$A$22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tasarruf_TSPB!$X$18:$X$22</c:f>
              <c:numCache>
                <c:formatCode>#,##0</c:formatCode>
                <c:ptCount val="5"/>
                <c:pt idx="0">
                  <c:v>4365.3438611689999</c:v>
                </c:pt>
                <c:pt idx="1">
                  <c:v>6296.5664922879996</c:v>
                </c:pt>
                <c:pt idx="2">
                  <c:v>8792.2838750009978</c:v>
                </c:pt>
                <c:pt idx="3">
                  <c:v>14234.540748423997</c:v>
                </c:pt>
                <c:pt idx="4">
                  <c:v>16539.133820877003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09-4581-A7A8-C12CDA8C492C}"/>
            </c:ext>
          </c:extLst>
        </c:ser>
        <c:ser>
          <c:idx val="2"/>
          <c:order val="2"/>
          <c:tx>
            <c:strRef>
              <c:f>tasarruf_TSPB!$AP$2</c:f>
              <c:strCache>
                <c:ptCount val="1"/>
                <c:pt idx="0">
                  <c:v>Equities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tasarruf_TSPB!$A$18:$A$22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tasarruf_TSPB!$Y$18:$Y$22</c:f>
              <c:numCache>
                <c:formatCode>#,##0</c:formatCode>
                <c:ptCount val="5"/>
                <c:pt idx="0">
                  <c:v>1842.33</c:v>
                </c:pt>
                <c:pt idx="1">
                  <c:v>2626.9450000000002</c:v>
                </c:pt>
                <c:pt idx="2">
                  <c:v>3640.1640000000002</c:v>
                </c:pt>
                <c:pt idx="3">
                  <c:v>4872.2870000000003</c:v>
                </c:pt>
                <c:pt idx="4">
                  <c:v>4708.0810000000001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09-4581-A7A8-C12CDA8C49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630212096"/>
        <c:axId val="628436928"/>
      </c:barChart>
      <c:catAx>
        <c:axId val="630212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628436928"/>
        <c:crosses val="autoZero"/>
        <c:auto val="1"/>
        <c:lblAlgn val="ctr"/>
        <c:lblOffset val="100"/>
        <c:noMultiLvlLbl val="0"/>
      </c:catAx>
      <c:valAx>
        <c:axId val="62843692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tr-TR"/>
          </a:p>
        </c:txPr>
        <c:crossAx val="63021209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6010885042956586"/>
          <c:y val="2.1500038909578589E-2"/>
          <c:w val="0.13613430015139094"/>
          <c:h val="0.17966079978244329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060820056772851E-3"/>
          <c:y val="1.7094017094017096E-2"/>
          <c:w val="0.78162852482664502"/>
          <c:h val="0.8645929210532902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tasarruf_TSPB!$AR$2</c:f>
              <c:strCache>
                <c:ptCount val="1"/>
                <c:pt idx="0">
                  <c:v>Deposits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tasarruf_TSPB!$A$18:$A$22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tasarruf_TSPB!$AJ$18:$AJ$22</c:f>
              <c:numCache>
                <c:formatCode>#,##0</c:formatCode>
                <c:ptCount val="5"/>
                <c:pt idx="0">
                  <c:v>542.15836676000004</c:v>
                </c:pt>
                <c:pt idx="1">
                  <c:v>937.68854389000001</c:v>
                </c:pt>
                <c:pt idx="2">
                  <c:v>1156.67244826</c:v>
                </c:pt>
                <c:pt idx="3">
                  <c:v>1549.7175238103998</c:v>
                </c:pt>
                <c:pt idx="4">
                  <c:v>1810.3597621438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31-46BA-8C66-58F19B4B7619}"/>
            </c:ext>
          </c:extLst>
        </c:ser>
        <c:ser>
          <c:idx val="1"/>
          <c:order val="1"/>
          <c:tx>
            <c:strRef>
              <c:f>tasarruf_TSPB!$AS$2</c:f>
              <c:strCache>
                <c:ptCount val="1"/>
                <c:pt idx="0">
                  <c:v>Fixed Income</c:v>
                </c:pt>
              </c:strCache>
            </c:strRef>
          </c:tx>
          <c:spPr>
            <a:solidFill>
              <a:schemeClr val="tx1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tasarruf_TSPB!$A$18:$A$22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tasarruf_TSPB!$AK$18:$AK$22</c:f>
              <c:numCache>
                <c:formatCode>#,##0</c:formatCode>
                <c:ptCount val="5"/>
                <c:pt idx="0">
                  <c:v>24.949150000000003</c:v>
                </c:pt>
                <c:pt idx="1">
                  <c:v>79.277000000000001</c:v>
                </c:pt>
                <c:pt idx="2">
                  <c:v>628.87447999999995</c:v>
                </c:pt>
                <c:pt idx="3">
                  <c:v>794.10192999999992</c:v>
                </c:pt>
                <c:pt idx="4">
                  <c:v>1008.24251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31-46BA-8C66-58F19B4B7619}"/>
            </c:ext>
          </c:extLst>
        </c:ser>
        <c:ser>
          <c:idx val="2"/>
          <c:order val="2"/>
          <c:tx>
            <c:strRef>
              <c:f>tasarruf_TSPB!$AT$2</c:f>
              <c:strCache>
                <c:ptCount val="1"/>
                <c:pt idx="0">
                  <c:v>Equities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tasarruf_TSPB!$A$18:$A$22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tasarruf_TSPB!$AL$18:$AL$22</c:f>
              <c:numCache>
                <c:formatCode>#,##0</c:formatCode>
                <c:ptCount val="5"/>
                <c:pt idx="0">
                  <c:v>760.46</c:v>
                </c:pt>
                <c:pt idx="1">
                  <c:v>1556.758</c:v>
                </c:pt>
                <c:pt idx="2">
                  <c:v>2105.9989999999998</c:v>
                </c:pt>
                <c:pt idx="3">
                  <c:v>2709.424</c:v>
                </c:pt>
                <c:pt idx="4">
                  <c:v>2715.6979999999999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31-46BA-8C66-58F19B4B76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628695552"/>
        <c:axId val="629219904"/>
      </c:barChart>
      <c:catAx>
        <c:axId val="628695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6292199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62921990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tr-TR"/>
          </a:p>
        </c:txPr>
        <c:crossAx val="62869555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3315690822492705"/>
          <c:y val="5.6777581207548633E-3"/>
          <c:w val="0.16616232724320779"/>
          <c:h val="0.20619731680230663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483223175896892"/>
          <c:y val="6.62020654414745E-2"/>
          <c:w val="0.83490521237453963"/>
          <c:h val="0.74750441790154998"/>
        </c:manualLayout>
      </c:layout>
      <c:lineChart>
        <c:grouping val="standard"/>
        <c:varyColors val="0"/>
        <c:ser>
          <c:idx val="0"/>
          <c:order val="0"/>
          <c:tx>
            <c:strRef>
              <c:f>'pay aktif-bakiyeli yatırımcı'!$C$2</c:f>
              <c:strCache>
                <c:ptCount val="1"/>
                <c:pt idx="0">
                  <c:v>No. of Active Accounts*</c:v>
                </c:pt>
              </c:strCache>
            </c:strRef>
          </c:tx>
          <c:spPr>
            <a:ln w="6350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'pay aktif-bakiyeli yatırımcı'!$B$96:$B$144</c:f>
              <c:numCache>
                <c:formatCode>mmm\-yy</c:formatCode>
                <c:ptCount val="49"/>
                <c:pt idx="0">
                  <c:v>44805</c:v>
                </c:pt>
                <c:pt idx="1">
                  <c:v>44835</c:v>
                </c:pt>
                <c:pt idx="2">
                  <c:v>44866</c:v>
                </c:pt>
                <c:pt idx="3">
                  <c:v>44896</c:v>
                </c:pt>
                <c:pt idx="4">
                  <c:v>44927</c:v>
                </c:pt>
                <c:pt idx="5">
                  <c:v>44958</c:v>
                </c:pt>
                <c:pt idx="6">
                  <c:v>44986</c:v>
                </c:pt>
                <c:pt idx="7">
                  <c:v>45017</c:v>
                </c:pt>
                <c:pt idx="8">
                  <c:v>45047</c:v>
                </c:pt>
                <c:pt idx="9">
                  <c:v>45078</c:v>
                </c:pt>
                <c:pt idx="10">
                  <c:v>45108</c:v>
                </c:pt>
                <c:pt idx="11">
                  <c:v>45139</c:v>
                </c:pt>
                <c:pt idx="12">
                  <c:v>45170</c:v>
                </c:pt>
                <c:pt idx="13">
                  <c:v>45200</c:v>
                </c:pt>
                <c:pt idx="14">
                  <c:v>45231</c:v>
                </c:pt>
                <c:pt idx="15">
                  <c:v>45261</c:v>
                </c:pt>
                <c:pt idx="16">
                  <c:v>45292</c:v>
                </c:pt>
                <c:pt idx="17">
                  <c:v>45323</c:v>
                </c:pt>
                <c:pt idx="18">
                  <c:v>45352</c:v>
                </c:pt>
                <c:pt idx="19">
                  <c:v>45383</c:v>
                </c:pt>
                <c:pt idx="20">
                  <c:v>45413</c:v>
                </c:pt>
                <c:pt idx="21">
                  <c:v>45444</c:v>
                </c:pt>
                <c:pt idx="22">
                  <c:v>45474</c:v>
                </c:pt>
                <c:pt idx="23">
                  <c:v>45505</c:v>
                </c:pt>
                <c:pt idx="24">
                  <c:v>45536</c:v>
                </c:pt>
                <c:pt idx="25">
                  <c:v>45566</c:v>
                </c:pt>
                <c:pt idx="26">
                  <c:v>45597</c:v>
                </c:pt>
                <c:pt idx="27">
                  <c:v>45627</c:v>
                </c:pt>
                <c:pt idx="28">
                  <c:v>45658</c:v>
                </c:pt>
                <c:pt idx="29">
                  <c:v>45689</c:v>
                </c:pt>
                <c:pt idx="30">
                  <c:v>45717</c:v>
                </c:pt>
                <c:pt idx="31">
                  <c:v>45748</c:v>
                </c:pt>
                <c:pt idx="32">
                  <c:v>45778</c:v>
                </c:pt>
                <c:pt idx="33">
                  <c:v>45809</c:v>
                </c:pt>
                <c:pt idx="34">
                  <c:v>45839</c:v>
                </c:pt>
                <c:pt idx="35">
                  <c:v>45870</c:v>
                </c:pt>
                <c:pt idx="36">
                  <c:v>45901</c:v>
                </c:pt>
                <c:pt idx="37">
                  <c:v>45931</c:v>
                </c:pt>
                <c:pt idx="38">
                  <c:v>45962</c:v>
                </c:pt>
                <c:pt idx="39">
                  <c:v>45992</c:v>
                </c:pt>
                <c:pt idx="40">
                  <c:v>46023</c:v>
                </c:pt>
                <c:pt idx="41">
                  <c:v>46054</c:v>
                </c:pt>
                <c:pt idx="42">
                  <c:v>46082</c:v>
                </c:pt>
                <c:pt idx="43">
                  <c:v>46113</c:v>
                </c:pt>
                <c:pt idx="44">
                  <c:v>46143</c:v>
                </c:pt>
                <c:pt idx="45">
                  <c:v>46174</c:v>
                </c:pt>
                <c:pt idx="46">
                  <c:v>46204</c:v>
                </c:pt>
                <c:pt idx="47">
                  <c:v>46235</c:v>
                </c:pt>
                <c:pt idx="48">
                  <c:v>46266</c:v>
                </c:pt>
              </c:numCache>
            </c:numRef>
          </c:cat>
          <c:val>
            <c:numRef>
              <c:f>'pay aktif-bakiyeli yatırımcı'!$C$96:$C$144</c:f>
              <c:numCache>
                <c:formatCode>#,##0</c:formatCode>
                <c:ptCount val="49"/>
                <c:pt idx="0">
                  <c:v>1699884</c:v>
                </c:pt>
                <c:pt idx="1">
                  <c:v>1889937</c:v>
                </c:pt>
                <c:pt idx="2">
                  <c:v>2687711</c:v>
                </c:pt>
                <c:pt idx="3">
                  <c:v>3102407</c:v>
                </c:pt>
                <c:pt idx="4">
                  <c:v>3073536</c:v>
                </c:pt>
                <c:pt idx="5">
                  <c:v>2306528</c:v>
                </c:pt>
                <c:pt idx="6">
                  <c:v>2770758</c:v>
                </c:pt>
                <c:pt idx="7">
                  <c:v>3191407</c:v>
                </c:pt>
                <c:pt idx="8">
                  <c:v>3771854</c:v>
                </c:pt>
                <c:pt idx="9">
                  <c:v>3281527</c:v>
                </c:pt>
                <c:pt idx="10">
                  <c:v>3585569</c:v>
                </c:pt>
                <c:pt idx="11">
                  <c:v>5692525</c:v>
                </c:pt>
                <c:pt idx="12">
                  <c:v>7209110</c:v>
                </c:pt>
                <c:pt idx="13">
                  <c:v>8231843</c:v>
                </c:pt>
                <c:pt idx="14">
                  <c:v>7171662</c:v>
                </c:pt>
                <c:pt idx="15">
                  <c:v>6904034</c:v>
                </c:pt>
                <c:pt idx="16">
                  <c:v>4594586</c:v>
                </c:pt>
                <c:pt idx="17">
                  <c:v>6304068</c:v>
                </c:pt>
                <c:pt idx="18">
                  <c:v>6303649</c:v>
                </c:pt>
                <c:pt idx="19">
                  <c:v>5893484</c:v>
                </c:pt>
                <c:pt idx="20">
                  <c:v>6529746</c:v>
                </c:pt>
                <c:pt idx="21">
                  <c:v>4920631</c:v>
                </c:pt>
                <c:pt idx="22">
                  <c:v>4311808</c:v>
                </c:pt>
                <c:pt idx="23">
                  <c:v>3868539</c:v>
                </c:pt>
                <c:pt idx="24">
                  <c:v>3648068</c:v>
                </c:pt>
                <c:pt idx="25">
                  <c:v>3044617</c:v>
                </c:pt>
                <c:pt idx="26">
                  <c:v>2842114</c:v>
                </c:pt>
                <c:pt idx="27">
                  <c:v>3333486</c:v>
                </c:pt>
                <c:pt idx="28">
                  <c:v>3042989</c:v>
                </c:pt>
                <c:pt idx="29">
                  <c:v>2633178</c:v>
                </c:pt>
                <c:pt idx="30">
                  <c:v>2945449</c:v>
                </c:pt>
                <c:pt idx="31">
                  <c:v>2903057</c:v>
                </c:pt>
                <c:pt idx="32">
                  <c:v>2593813</c:v>
                </c:pt>
                <c:pt idx="33">
                  <c:v>2369429</c:v>
                </c:pt>
                <c:pt idx="34">
                  <c:v>2768712</c:v>
                </c:pt>
                <c:pt idx="35">
                  <c:v>3100054</c:v>
                </c:pt>
                <c:pt idx="36">
                  <c:v>2677271</c:v>
                </c:pt>
                <c:pt idx="37">
                  <c:v>2545806</c:v>
                </c:pt>
                <c:pt idx="38">
                  <c:v>2599087</c:v>
                </c:pt>
                <c:pt idx="39">
                  <c:v>2563637</c:v>
                </c:pt>
                <c:pt idx="40">
                  <c:v>3161864</c:v>
                </c:pt>
                <c:pt idx="41">
                  <c:v>3271286</c:v>
                </c:pt>
                <c:pt idx="42">
                  <c:v>3348736</c:v>
                </c:pt>
                <c:pt idx="43">
                  <c:v>2967054</c:v>
                </c:pt>
                <c:pt idx="44">
                  <c:v>2445063</c:v>
                </c:pt>
                <c:pt idx="45">
                  <c:v>2855590</c:v>
                </c:pt>
                <c:pt idx="46">
                  <c:v>3331047</c:v>
                </c:pt>
                <c:pt idx="47">
                  <c:v>3222761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97-4DCA-9880-14FD0B6DCA84}"/>
            </c:ext>
          </c:extLst>
        </c:ser>
        <c:ser>
          <c:idx val="1"/>
          <c:order val="1"/>
          <c:tx>
            <c:strRef>
              <c:f>'pay aktif-bakiyeli yatırımcı'!$D$2</c:f>
              <c:strCache>
                <c:ptCount val="1"/>
                <c:pt idx="0">
                  <c:v>No. of Investors</c:v>
                </c:pt>
              </c:strCache>
            </c:strRef>
          </c:tx>
          <c:spPr>
            <a:ln w="63500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'pay aktif-bakiyeli yatırımcı'!$B$96:$B$144</c:f>
              <c:numCache>
                <c:formatCode>mmm\-yy</c:formatCode>
                <c:ptCount val="49"/>
                <c:pt idx="0">
                  <c:v>44805</c:v>
                </c:pt>
                <c:pt idx="1">
                  <c:v>44835</c:v>
                </c:pt>
                <c:pt idx="2">
                  <c:v>44866</c:v>
                </c:pt>
                <c:pt idx="3">
                  <c:v>44896</c:v>
                </c:pt>
                <c:pt idx="4">
                  <c:v>44927</c:v>
                </c:pt>
                <c:pt idx="5">
                  <c:v>44958</c:v>
                </c:pt>
                <c:pt idx="6">
                  <c:v>44986</c:v>
                </c:pt>
                <c:pt idx="7">
                  <c:v>45017</c:v>
                </c:pt>
                <c:pt idx="8">
                  <c:v>45047</c:v>
                </c:pt>
                <c:pt idx="9">
                  <c:v>45078</c:v>
                </c:pt>
                <c:pt idx="10">
                  <c:v>45108</c:v>
                </c:pt>
                <c:pt idx="11">
                  <c:v>45139</c:v>
                </c:pt>
                <c:pt idx="12">
                  <c:v>45170</c:v>
                </c:pt>
                <c:pt idx="13">
                  <c:v>45200</c:v>
                </c:pt>
                <c:pt idx="14">
                  <c:v>45231</c:v>
                </c:pt>
                <c:pt idx="15">
                  <c:v>45261</c:v>
                </c:pt>
                <c:pt idx="16">
                  <c:v>45292</c:v>
                </c:pt>
                <c:pt idx="17">
                  <c:v>45323</c:v>
                </c:pt>
                <c:pt idx="18">
                  <c:v>45352</c:v>
                </c:pt>
                <c:pt idx="19">
                  <c:v>45383</c:v>
                </c:pt>
                <c:pt idx="20">
                  <c:v>45413</c:v>
                </c:pt>
                <c:pt idx="21">
                  <c:v>45444</c:v>
                </c:pt>
                <c:pt idx="22">
                  <c:v>45474</c:v>
                </c:pt>
                <c:pt idx="23">
                  <c:v>45505</c:v>
                </c:pt>
                <c:pt idx="24">
                  <c:v>45536</c:v>
                </c:pt>
                <c:pt idx="25">
                  <c:v>45566</c:v>
                </c:pt>
                <c:pt idx="26">
                  <c:v>45597</c:v>
                </c:pt>
                <c:pt idx="27">
                  <c:v>45627</c:v>
                </c:pt>
                <c:pt idx="28">
                  <c:v>45658</c:v>
                </c:pt>
                <c:pt idx="29">
                  <c:v>45689</c:v>
                </c:pt>
                <c:pt idx="30">
                  <c:v>45717</c:v>
                </c:pt>
                <c:pt idx="31">
                  <c:v>45748</c:v>
                </c:pt>
                <c:pt idx="32">
                  <c:v>45778</c:v>
                </c:pt>
                <c:pt idx="33">
                  <c:v>45809</c:v>
                </c:pt>
                <c:pt idx="34">
                  <c:v>45839</c:v>
                </c:pt>
                <c:pt idx="35">
                  <c:v>45870</c:v>
                </c:pt>
                <c:pt idx="36">
                  <c:v>45901</c:v>
                </c:pt>
                <c:pt idx="37">
                  <c:v>45931</c:v>
                </c:pt>
                <c:pt idx="38">
                  <c:v>45962</c:v>
                </c:pt>
                <c:pt idx="39">
                  <c:v>45992</c:v>
                </c:pt>
                <c:pt idx="40">
                  <c:v>46023</c:v>
                </c:pt>
                <c:pt idx="41">
                  <c:v>46054</c:v>
                </c:pt>
                <c:pt idx="42">
                  <c:v>46082</c:v>
                </c:pt>
                <c:pt idx="43">
                  <c:v>46113</c:v>
                </c:pt>
                <c:pt idx="44">
                  <c:v>46143</c:v>
                </c:pt>
                <c:pt idx="45">
                  <c:v>46174</c:v>
                </c:pt>
                <c:pt idx="46">
                  <c:v>46204</c:v>
                </c:pt>
                <c:pt idx="47">
                  <c:v>46235</c:v>
                </c:pt>
                <c:pt idx="48">
                  <c:v>46266</c:v>
                </c:pt>
              </c:numCache>
            </c:numRef>
          </c:cat>
          <c:val>
            <c:numRef>
              <c:f>'pay aktif-bakiyeli yatırımcı'!$D$96:$D$144</c:f>
              <c:numCache>
                <c:formatCode>#,##0</c:formatCode>
                <c:ptCount val="49"/>
                <c:pt idx="0">
                  <c:v>2653900</c:v>
                </c:pt>
                <c:pt idx="1">
                  <c:v>2818039</c:v>
                </c:pt>
                <c:pt idx="2">
                  <c:v>3311491</c:v>
                </c:pt>
                <c:pt idx="3">
                  <c:v>3766444</c:v>
                </c:pt>
                <c:pt idx="4">
                  <c:v>3969945</c:v>
                </c:pt>
                <c:pt idx="5">
                  <c:v>3837036</c:v>
                </c:pt>
                <c:pt idx="6">
                  <c:v>4216134</c:v>
                </c:pt>
                <c:pt idx="7">
                  <c:v>4738785</c:v>
                </c:pt>
                <c:pt idx="8">
                  <c:v>4570248</c:v>
                </c:pt>
                <c:pt idx="9">
                  <c:v>4452544</c:v>
                </c:pt>
                <c:pt idx="10">
                  <c:v>5068191</c:v>
                </c:pt>
                <c:pt idx="11">
                  <c:v>6224055</c:v>
                </c:pt>
                <c:pt idx="12">
                  <c:v>7747328</c:v>
                </c:pt>
                <c:pt idx="13">
                  <c:v>8525768</c:v>
                </c:pt>
                <c:pt idx="14">
                  <c:v>8205976</c:v>
                </c:pt>
                <c:pt idx="15">
                  <c:v>7643862</c:v>
                </c:pt>
                <c:pt idx="16">
                  <c:v>7267418</c:v>
                </c:pt>
                <c:pt idx="17">
                  <c:v>8163337</c:v>
                </c:pt>
                <c:pt idx="18">
                  <c:v>8216062</c:v>
                </c:pt>
                <c:pt idx="19">
                  <c:v>8198916</c:v>
                </c:pt>
                <c:pt idx="20">
                  <c:v>8328236</c:v>
                </c:pt>
                <c:pt idx="21">
                  <c:v>7637462</c:v>
                </c:pt>
                <c:pt idx="22">
                  <c:v>7458127</c:v>
                </c:pt>
                <c:pt idx="23">
                  <c:v>7421098</c:v>
                </c:pt>
                <c:pt idx="24">
                  <c:v>7155685</c:v>
                </c:pt>
                <c:pt idx="25">
                  <c:v>7018193</c:v>
                </c:pt>
                <c:pt idx="26">
                  <c:v>6901135</c:v>
                </c:pt>
                <c:pt idx="27">
                  <c:v>6869141</c:v>
                </c:pt>
                <c:pt idx="28">
                  <c:v>6814780</c:v>
                </c:pt>
                <c:pt idx="29">
                  <c:v>6717456</c:v>
                </c:pt>
                <c:pt idx="30">
                  <c:v>6648127</c:v>
                </c:pt>
                <c:pt idx="31">
                  <c:v>6613492</c:v>
                </c:pt>
                <c:pt idx="32">
                  <c:v>6534644</c:v>
                </c:pt>
                <c:pt idx="33">
                  <c:v>6476045</c:v>
                </c:pt>
                <c:pt idx="34">
                  <c:v>6421957</c:v>
                </c:pt>
                <c:pt idx="35">
                  <c:v>6393061</c:v>
                </c:pt>
                <c:pt idx="36">
                  <c:v>6388256</c:v>
                </c:pt>
                <c:pt idx="37">
                  <c:v>6489930</c:v>
                </c:pt>
                <c:pt idx="38">
                  <c:v>6431964</c:v>
                </c:pt>
                <c:pt idx="39">
                  <c:v>6503149</c:v>
                </c:pt>
                <c:pt idx="40">
                  <c:v>6556028</c:v>
                </c:pt>
                <c:pt idx="41">
                  <c:v>6768541</c:v>
                </c:pt>
                <c:pt idx="42">
                  <c:v>6418407</c:v>
                </c:pt>
                <c:pt idx="43">
                  <c:v>6401807</c:v>
                </c:pt>
                <c:pt idx="44">
                  <c:v>6401807</c:v>
                </c:pt>
                <c:pt idx="45">
                  <c:v>6750901</c:v>
                </c:pt>
                <c:pt idx="46">
                  <c:v>6897652</c:v>
                </c:pt>
                <c:pt idx="47">
                  <c:v>6798073</c:v>
                </c:pt>
                <c:pt idx="48">
                  <c:v>6693054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97-4DCA-9880-14FD0B6DCA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5725520"/>
        <c:axId val="1045715680"/>
      </c:lineChart>
      <c:dateAx>
        <c:axId val="1045725520"/>
        <c:scaling>
          <c:orientation val="minMax"/>
          <c:max val="46295"/>
        </c:scaling>
        <c:delete val="0"/>
        <c:axPos val="b"/>
        <c:numFmt formatCode="mm/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800" b="0" i="0" u="none" strike="noStrike" kern="1200" baseline="0">
                <a:solidFill>
                  <a:srgbClr val="0070C0"/>
                </a:solidFill>
                <a:latin typeface="Helvetica" pitchFamily="2" charset="0"/>
                <a:ea typeface="Verdana" panose="020B0604030504040204" pitchFamily="34" charset="0"/>
                <a:cs typeface="+mn-cs"/>
              </a:defRPr>
            </a:pPr>
            <a:endParaRPr lang="tr-TR"/>
          </a:p>
        </c:txPr>
        <c:crossAx val="1045715680"/>
        <c:crosses val="autoZero"/>
        <c:auto val="1"/>
        <c:lblOffset val="100"/>
        <c:baseTimeUnit val="days"/>
      </c:dateAx>
      <c:valAx>
        <c:axId val="104571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2">
                    <a:lumMod val="75000"/>
                  </a:schemeClr>
                </a:solidFill>
                <a:latin typeface="Helvetica" pitchFamily="2" charset="0"/>
                <a:ea typeface="Verdana" panose="020B0604030504040204" pitchFamily="34" charset="0"/>
                <a:cs typeface="+mn-cs"/>
              </a:defRPr>
            </a:pPr>
            <a:endParaRPr lang="tr-TR"/>
          </a:p>
        </c:txPr>
        <c:crossAx val="1045725520"/>
        <c:crosses val="autoZero"/>
        <c:crossBetween val="between"/>
        <c:majorUnit val="500000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2122921063519426"/>
          <c:y val="1.022041613184526E-2"/>
          <c:w val="0.41295014088511045"/>
          <c:h val="6.53749277305111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+mn-cs"/>
            </a:defRPr>
          </a:pPr>
          <a:endParaRPr lang="tr-T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 rot="5400000"/>
    <a:lstStyle/>
    <a:p>
      <a:pPr>
        <a:defRPr sz="320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</a:defRPr>
      </a:pPr>
      <a:endParaRPr lang="tr-TR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2447820090180074E-2"/>
          <c:y val="1.0507120965806851E-2"/>
          <c:w val="0.95083424422527707"/>
          <c:h val="0.89811681468205229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yatirimci!$AR$2</c:f>
              <c:strCache>
                <c:ptCount val="1"/>
                <c:pt idx="0">
                  <c:v>Privately Held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lang="en-US" sz="3200" b="0" i="0" u="none" strike="noStrike" kern="1200" baseline="0">
                      <a:solidFill>
                        <a:srgbClr val="535353">
                          <a:lumMod val="75000"/>
                        </a:srgbClr>
                      </a:solidFill>
                      <a:latin typeface="Helvetica" pitchFamily="2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BCB7-4655-95F2-409556DF1470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>
                    <a:defRPr lang="en-US" sz="3200" b="0" i="0" u="none" strike="noStrike" kern="1200" baseline="0">
                      <a:solidFill>
                        <a:srgbClr val="535353">
                          <a:lumMod val="75000"/>
                        </a:srgbClr>
                      </a:solidFill>
                      <a:latin typeface="Helvetica" pitchFamily="2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BCB7-4655-95F2-409556DF147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>
                    <a:defRPr lang="en-US" sz="3200" b="0" i="0" u="none" strike="noStrike" kern="1200" baseline="0">
                      <a:solidFill>
                        <a:srgbClr val="535353">
                          <a:lumMod val="75000"/>
                        </a:srgbClr>
                      </a:solidFill>
                      <a:latin typeface="Helvetica" pitchFamily="2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BCB7-4655-95F2-409556DF147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>
                    <a:defRPr lang="en-US" sz="3200" b="0" i="0" u="none" strike="noStrike" kern="1200" baseline="0">
                      <a:solidFill>
                        <a:srgbClr val="535353">
                          <a:lumMod val="75000"/>
                        </a:srgbClr>
                      </a:solidFill>
                      <a:latin typeface="Helvetica" pitchFamily="2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BCB7-4655-95F2-409556DF147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>
                    <a:defRPr lang="en-US" sz="3200" b="0" i="0" u="none" strike="noStrike" kern="1200" baseline="0">
                      <a:solidFill>
                        <a:srgbClr val="535353">
                          <a:lumMod val="75000"/>
                        </a:srgbClr>
                      </a:solidFill>
                      <a:latin typeface="Helvetica" pitchFamily="2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BCB7-4655-95F2-409556DF14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>
                    <a:solidFill>
                      <a:schemeClr val="bg1"/>
                    </a:solidFill>
                    <a:latin typeface="+mn-lt"/>
                    <a:ea typeface="Verdana" panose="020B0604030504040204" pitchFamily="34" charset="0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yatirimci!$A$29:$A$33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yatirimci!$AR$29:$AR$33</c:f>
              <c:numCache>
                <c:formatCode>#,##0</c:formatCode>
                <c:ptCount val="5"/>
                <c:pt idx="0">
                  <c:v>3611.8776132324365</c:v>
                </c:pt>
                <c:pt idx="1">
                  <c:v>5886.4124594325249</c:v>
                </c:pt>
                <c:pt idx="2">
                  <c:v>7711.145257000966</c:v>
                </c:pt>
                <c:pt idx="3">
                  <c:v>10064.249000000002</c:v>
                </c:pt>
                <c:pt idx="4">
                  <c:v>10331.932000000001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CB7-4655-95F2-409556DF1470}"/>
            </c:ext>
          </c:extLst>
        </c:ser>
        <c:ser>
          <c:idx val="2"/>
          <c:order val="1"/>
          <c:tx>
            <c:strRef>
              <c:f>yatirimci!$AP$2</c:f>
              <c:strCache>
                <c:ptCount val="1"/>
                <c:pt idx="0">
                  <c:v>Domestics' Portfolio</c:v>
                </c:pt>
              </c:strCache>
            </c:strRef>
          </c:tx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9CC-45ED-A0A8-ED2648FBEF4D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9CC-45ED-A0A8-ED2648FBEF4D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9CC-45ED-A0A8-ED2648FBEF4D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9CC-45ED-A0A8-ED2648FBEF4D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9CC-45ED-A0A8-ED2648FBEF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>
                    <a:latin typeface="+mn-lt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yatirimci!$A$29:$A$33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yatirimci!$AP$29:$AP$33</c:f>
              <c:numCache>
                <c:formatCode>#,##0</c:formatCode>
                <c:ptCount val="5"/>
                <c:pt idx="0">
                  <c:v>1835.5619944358882</c:v>
                </c:pt>
                <c:pt idx="1">
                  <c:v>2599.965331892934</c:v>
                </c:pt>
                <c:pt idx="2">
                  <c:v>3605.8845470294218</c:v>
                </c:pt>
                <c:pt idx="3">
                  <c:v>4761.6719999999996</c:v>
                </c:pt>
                <c:pt idx="4">
                  <c:v>4627.6769999999997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CC-45ED-A0A8-ED2648FBEF4D}"/>
            </c:ext>
          </c:extLst>
        </c:ser>
        <c:ser>
          <c:idx val="0"/>
          <c:order val="2"/>
          <c:tx>
            <c:strRef>
              <c:f>yatirimci!$AQ$2</c:f>
              <c:strCache>
                <c:ptCount val="1"/>
                <c:pt idx="0">
                  <c:v>Foreigners' Portfolio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B02BE2A-7FD6-4367-805A-DC1008E725B1}" type="VALUE">
                      <a:rPr lang="en-US">
                        <a:solidFill>
                          <a:schemeClr val="bg2">
                            <a:lumMod val="50000"/>
                          </a:schemeClr>
                        </a:solidFill>
                      </a:rPr>
                      <a:pPr/>
                      <a:t>[DEĞER]</a:t>
                    </a:fld>
                    <a:endParaRPr lang="tr-T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BCB7-4655-95F2-409556DF1470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>
                    <a:defRPr lang="en-US" sz="3200" b="0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Helvetica" pitchFamily="2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1-BCB7-4655-95F2-409556DF147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>
                    <a:defRPr lang="en-US" sz="3200" b="0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Helvetica" pitchFamily="2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BCB7-4655-95F2-409556DF147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>
                    <a:defRPr lang="en-US" sz="3200" b="0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Helvetica" pitchFamily="2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BCB7-4655-95F2-409556DF147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>
                    <a:defRPr lang="en-US" sz="3200" b="0" i="0" u="none" strike="noStrike" kern="1200" baseline="0">
                      <a:solidFill>
                        <a:schemeClr val="bg2">
                          <a:lumMod val="50000"/>
                        </a:schemeClr>
                      </a:solidFill>
                      <a:latin typeface="Helvetica" pitchFamily="2" charset="0"/>
                      <a:ea typeface="Verdana" panose="020B0604030504040204" pitchFamily="34" charset="0"/>
                      <a:cs typeface="Verdana" panose="020B0604030504040204" pitchFamily="34" charset="0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BCB7-4655-95F2-409556DF14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>
                  <a:defRPr lang="en-US" sz="3200" b="0" i="0" u="none" strike="noStrike" kern="1200" baseline="0">
                    <a:solidFill>
                      <a:srgbClr val="535353">
                        <a:lumMod val="75000"/>
                      </a:srgbClr>
                    </a:solidFill>
                    <a:latin typeface="Helvetica" pitchFamily="2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yatirimci!$A$29:$A$33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yatirimci!$AQ$29:$AQ$33</c:f>
              <c:numCache>
                <c:formatCode>#,##0</c:formatCode>
                <c:ptCount val="5"/>
                <c:pt idx="0">
                  <c:v>760.44376979402455</c:v>
                </c:pt>
                <c:pt idx="1">
                  <c:v>1556.7244560097399</c:v>
                </c:pt>
                <c:pt idx="2">
                  <c:v>2105.9214729348132</c:v>
                </c:pt>
                <c:pt idx="3">
                  <c:v>2709.0790000000002</c:v>
                </c:pt>
                <c:pt idx="4">
                  <c:v>2715.3910000000001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CB7-4655-95F2-409556DF14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554408448"/>
        <c:axId val="628382464"/>
      </c:barChart>
      <c:catAx>
        <c:axId val="554408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3200" b="1">
                <a:solidFill>
                  <a:srgbClr val="0070C0"/>
                </a:solidFill>
                <a:latin typeface="+mn-lt"/>
                <a:ea typeface="Verdana" panose="020B0604030504040204" pitchFamily="34" charset="0"/>
              </a:defRPr>
            </a:pPr>
            <a:endParaRPr lang="tr-TR"/>
          </a:p>
        </c:txPr>
        <c:crossAx val="6283824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628382464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554408448"/>
        <c:crosses val="autoZero"/>
        <c:crossBetween val="between"/>
        <c:majorUnit val="5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2.6486340575406435E-2"/>
          <c:y val="1.2543399559933101E-3"/>
          <c:w val="0.20778934400730079"/>
          <c:h val="0.1559188532897447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3200">
              <a:latin typeface="+mn-lt"/>
              <a:ea typeface="Verdana" panose="020B0604030504040204" pitchFamily="34" charset="0"/>
            </a:defRPr>
          </a:pPr>
          <a:endParaRPr lang="tr-TR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7180851063829786E-2"/>
          <c:y val="0.10621761658031088"/>
          <c:w val="0.88696808510638303"/>
          <c:h val="0.8031088082901554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'yabanci yat.'!$B$2</c:f>
              <c:strCache>
                <c:ptCount val="1"/>
                <c:pt idx="0">
                  <c:v>Share in Free Float Mcap (left)*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5.0368595497989497E-3"/>
                  <c:y val="0.274595642336314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45C-4E0E-B278-2BE8A638FD14}"/>
                </c:ext>
              </c:extLst>
            </c:dLbl>
            <c:dLbl>
              <c:idx val="1"/>
              <c:layout>
                <c:manualLayout>
                  <c:x val="-3.1480372186243433E-3"/>
                  <c:y val="0.347282724131220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45C-4E0E-B278-2BE8A638FD14}"/>
                </c:ext>
              </c:extLst>
            </c:dLbl>
            <c:dLbl>
              <c:idx val="2"/>
              <c:layout>
                <c:manualLayout>
                  <c:x val="6.2960744372486872E-4"/>
                  <c:y val="0.351320895342049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45C-4E0E-B278-2BE8A638FD14}"/>
                </c:ext>
              </c:extLst>
            </c:dLbl>
            <c:dLbl>
              <c:idx val="3"/>
              <c:layout>
                <c:manualLayout>
                  <c:x val="-1.8888223311746984E-3"/>
                  <c:y val="0.359397237763705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45C-4E0E-B278-2BE8A638FD14}"/>
                </c:ext>
              </c:extLst>
            </c:dLbl>
            <c:dLbl>
              <c:idx val="4"/>
              <c:layout>
                <c:manualLayout>
                  <c:x val="3.7776446623492121E-3"/>
                  <c:y val="0.39574077866115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45C-4E0E-B278-2BE8A638FD1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'yabanci yat.'!$A$26:$A$30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2026/08</c:v>
                </c:pt>
              </c:strCache>
            </c:strRef>
          </c:cat>
          <c:val>
            <c:numRef>
              <c:f>'yabanci yat.'!$B$26:$B$30</c:f>
              <c:numCache>
                <c:formatCode>0.0%</c:formatCode>
                <c:ptCount val="5"/>
                <c:pt idx="0">
                  <c:v>0.29609213434806358</c:v>
                </c:pt>
                <c:pt idx="1">
                  <c:v>0.3745</c:v>
                </c:pt>
                <c:pt idx="2">
                  <c:v>0.36990033575495512</c:v>
                </c:pt>
                <c:pt idx="3">
                  <c:v>0.36299999999999999</c:v>
                </c:pt>
                <c:pt idx="4">
                  <c:v>0.32600000000000001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1B-4500-9682-314162A941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635707392"/>
        <c:axId val="631771072"/>
      </c:barChart>
      <c:lineChart>
        <c:grouping val="standard"/>
        <c:varyColors val="0"/>
        <c:ser>
          <c:idx val="0"/>
          <c:order val="1"/>
          <c:tx>
            <c:strRef>
              <c:f>'yabanci yat.'!$C$2</c:f>
              <c:strCache>
                <c:ptCount val="1"/>
                <c:pt idx="0">
                  <c:v>Share in Trading Volume (right)</c:v>
                </c:pt>
              </c:strCache>
            </c:strRef>
          </c:tx>
          <c:spPr>
            <a:ln w="63500">
              <a:solidFill>
                <a:schemeClr val="accent2">
                  <a:lumMod val="60000"/>
                  <a:lumOff val="40000"/>
                </a:schemeClr>
              </a:solidFill>
              <a:prstDash val="solid"/>
            </a:ln>
          </c:spPr>
          <c:marker>
            <c:symbol val="none"/>
          </c:marker>
          <c:dLbls>
            <c:dLbl>
              <c:idx val="1"/>
              <c:layout>
                <c:manualLayout>
                  <c:x val="-6.9256818809736017E-3"/>
                  <c:y val="-2.9613255546073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45C-4E0E-B278-2BE8A638FD14}"/>
                </c:ext>
              </c:extLst>
            </c:dLbl>
            <c:dLbl>
              <c:idx val="2"/>
              <c:layout>
                <c:manualLayout>
                  <c:x val="-7.5552893246984242E-3"/>
                  <c:y val="-3.2305369686625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45C-4E0E-B278-2BE8A638FD1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'yabanci yat.'!$A$25:$A$29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'yabanci yat.'!$C$26:$C$30</c:f>
              <c:numCache>
                <c:formatCode>0.0%</c:formatCode>
                <c:ptCount val="5"/>
                <c:pt idx="0">
                  <c:v>0.29327704923421788</c:v>
                </c:pt>
                <c:pt idx="1">
                  <c:v>0.28824386211811159</c:v>
                </c:pt>
                <c:pt idx="2">
                  <c:v>0.29364022743746071</c:v>
                </c:pt>
                <c:pt idx="3">
                  <c:v>0.33800000000000002</c:v>
                </c:pt>
                <c:pt idx="4">
                  <c:v>0.38900000000000001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1B-4500-9682-314162A941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5708416"/>
        <c:axId val="631771648"/>
      </c:lineChart>
      <c:catAx>
        <c:axId val="63570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631771072"/>
        <c:crossesAt val="0"/>
        <c:auto val="0"/>
        <c:lblAlgn val="ctr"/>
        <c:lblOffset val="100"/>
        <c:tickLblSkip val="1"/>
        <c:tickMarkSkip val="1"/>
        <c:noMultiLvlLbl val="0"/>
      </c:catAx>
      <c:valAx>
        <c:axId val="631771072"/>
        <c:scaling>
          <c:orientation val="minMax"/>
          <c:max val="0.45"/>
        </c:scaling>
        <c:delete val="1"/>
        <c:axPos val="l"/>
        <c:numFmt formatCode="0%" sourceLinked="0"/>
        <c:majorTickMark val="cross"/>
        <c:minorTickMark val="none"/>
        <c:tickLblPos val="nextTo"/>
        <c:crossAx val="635707392"/>
        <c:crosses val="autoZero"/>
        <c:crossBetween val="between"/>
        <c:minorUnit val="4.7291238343215698E-2"/>
      </c:valAx>
      <c:catAx>
        <c:axId val="6357084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31771648"/>
        <c:crosses val="autoZero"/>
        <c:auto val="0"/>
        <c:lblAlgn val="ctr"/>
        <c:lblOffset val="100"/>
        <c:noMultiLvlLbl val="0"/>
      </c:catAx>
      <c:valAx>
        <c:axId val="631771648"/>
        <c:scaling>
          <c:orientation val="minMax"/>
          <c:max val="0.4"/>
          <c:min val="0"/>
        </c:scaling>
        <c:delete val="0"/>
        <c:axPos val="r"/>
        <c:numFmt formatCode="0%" sourceLinked="0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00"/>
            </a:pPr>
            <a:endParaRPr lang="tr-TR"/>
          </a:p>
        </c:txPr>
        <c:crossAx val="635708416"/>
        <c:crosses val="max"/>
        <c:crossBetween val="between"/>
        <c:majorUnit val="5.000000000000001E-2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5.8264566897749122E-2"/>
          <c:y val="5.7505465839615286E-2"/>
          <c:w val="0.86031119769626108"/>
          <c:h val="6.5940694983124645E-2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  <c:userShapes r:id="rId2"/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044438026034806E-2"/>
          <c:y val="2.1283272347242942E-2"/>
          <c:w val="0.69958914865122501"/>
          <c:h val="0.89233393902685254"/>
        </c:manualLayout>
      </c:layout>
      <c:barChart>
        <c:barDir val="col"/>
        <c:grouping val="percentStacked"/>
        <c:varyColors val="0"/>
        <c:ser>
          <c:idx val="2"/>
          <c:order val="0"/>
          <c:tx>
            <c:strRef>
              <c:f>yatirimci!$AH$3</c:f>
              <c:strCache>
                <c:ptCount val="1"/>
                <c:pt idx="0">
                  <c:v>Dom. Individual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yatirimci!$A$29:$A$33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yatirimci!$O$29:$O$33</c:f>
              <c:numCache>
                <c:formatCode>#,##0</c:formatCode>
                <c:ptCount val="5"/>
                <c:pt idx="0">
                  <c:v>1003.4892321414301</c:v>
                </c:pt>
                <c:pt idx="1">
                  <c:v>1437.8111585787099</c:v>
                </c:pt>
                <c:pt idx="2">
                  <c:v>1819.8635441258</c:v>
                </c:pt>
                <c:pt idx="3">
                  <c:v>2259.5279999999998</c:v>
                </c:pt>
                <c:pt idx="4">
                  <c:v>2110.9969999999998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65-4AE3-B313-39AD081A26B3}"/>
            </c:ext>
          </c:extLst>
        </c:ser>
        <c:ser>
          <c:idx val="0"/>
          <c:order val="1"/>
          <c:tx>
            <c:strRef>
              <c:f>yatirimci!$AI$3</c:f>
              <c:strCache>
                <c:ptCount val="1"/>
                <c:pt idx="0">
                  <c:v>Dom. Corporation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yatirimci!$A$29:$A$33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yatirimci!$P$29:$P$33</c:f>
              <c:numCache>
                <c:formatCode>#,##0</c:formatCode>
                <c:ptCount val="5"/>
                <c:pt idx="0">
                  <c:v>567.81574537059703</c:v>
                </c:pt>
                <c:pt idx="1">
                  <c:v>742.52735328121901</c:v>
                </c:pt>
                <c:pt idx="2">
                  <c:v>1020.1752977822099</c:v>
                </c:pt>
                <c:pt idx="3">
                  <c:v>1384.633</c:v>
                </c:pt>
                <c:pt idx="4">
                  <c:v>1368.924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65-4AE3-B313-39AD081A26B3}"/>
            </c:ext>
          </c:extLst>
        </c:ser>
        <c:ser>
          <c:idx val="1"/>
          <c:order val="2"/>
          <c:tx>
            <c:strRef>
              <c:f>yatirimci!$AJ$3</c:f>
              <c:strCache>
                <c:ptCount val="1"/>
                <c:pt idx="0">
                  <c:v>Dom. Other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yatirimci!$A$29:$A$33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yatirimci!$R$29:$R$33</c:f>
              <c:numCache>
                <c:formatCode>#,##0</c:formatCode>
                <c:ptCount val="5"/>
                <c:pt idx="0">
                  <c:v>264.25701692386099</c:v>
                </c:pt>
                <c:pt idx="1">
                  <c:v>419.626820033005</c:v>
                </c:pt>
                <c:pt idx="2">
                  <c:v>765.84570512141192</c:v>
                </c:pt>
                <c:pt idx="3">
                  <c:v>1117.511</c:v>
                </c:pt>
                <c:pt idx="4">
                  <c:v>1147.7560000000001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65-4AE3-B313-39AD081A26B3}"/>
            </c:ext>
          </c:extLst>
        </c:ser>
        <c:ser>
          <c:idx val="3"/>
          <c:order val="3"/>
          <c:tx>
            <c:strRef>
              <c:f>yatirimci!$AK$3</c:f>
              <c:strCache>
                <c:ptCount val="1"/>
                <c:pt idx="0">
                  <c:v>For. Individual</c:v>
                </c:pt>
              </c:strCache>
            </c:strRef>
          </c:tx>
          <c:spPr>
            <a:solidFill>
              <a:schemeClr val="accent6">
                <a:lumMod val="1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yatirimci!$A$29:$A$33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yatirimci!$S$29:$S$33</c:f>
              <c:numCache>
                <c:formatCode>#,##0</c:formatCode>
                <c:ptCount val="5"/>
                <c:pt idx="0">
                  <c:v>9.6807903178915602</c:v>
                </c:pt>
                <c:pt idx="1">
                  <c:v>11.4635191968292</c:v>
                </c:pt>
                <c:pt idx="2">
                  <c:v>13.5754473938686</c:v>
                </c:pt>
                <c:pt idx="3">
                  <c:v>20.135000000000002</c:v>
                </c:pt>
                <c:pt idx="4">
                  <c:v>20.018999999999998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65-4AE3-B313-39AD081A26B3}"/>
            </c:ext>
          </c:extLst>
        </c:ser>
        <c:ser>
          <c:idx val="4"/>
          <c:order val="4"/>
          <c:tx>
            <c:strRef>
              <c:f>yatirimci!$AL$3</c:f>
              <c:strCache>
                <c:ptCount val="1"/>
                <c:pt idx="0">
                  <c:v>For. Corporation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4"/>
              <c:layout>
                <c:manualLayout>
                  <c:x val="2.680876074690796E-2"/>
                  <c:y val="3.81098323367431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6A-4E96-9CF2-AE7ED3E0688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yatirimci!$A$29:$A$33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yatirimci!$T$29:$T$33</c:f>
              <c:numCache>
                <c:formatCode>#,##0</c:formatCode>
                <c:ptCount val="5"/>
                <c:pt idx="0">
                  <c:v>420.209618412628</c:v>
                </c:pt>
                <c:pt idx="1">
                  <c:v>1008.62838769985</c:v>
                </c:pt>
                <c:pt idx="2">
                  <c:v>1325.93292525422</c:v>
                </c:pt>
                <c:pt idx="3">
                  <c:v>1763.402</c:v>
                </c:pt>
                <c:pt idx="4">
                  <c:v>1615.857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65-4AE3-B313-39AD081A26B3}"/>
            </c:ext>
          </c:extLst>
        </c:ser>
        <c:ser>
          <c:idx val="5"/>
          <c:order val="5"/>
          <c:tx>
            <c:strRef>
              <c:f>yatirimci!$AM$3</c:f>
              <c:strCache>
                <c:ptCount val="1"/>
                <c:pt idx="0">
                  <c:v>For. Other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yatirimci!$A$29:$A$33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yatirimci!$V$29:$V$33</c:f>
              <c:numCache>
                <c:formatCode>#,##0</c:formatCode>
                <c:ptCount val="5"/>
                <c:pt idx="0">
                  <c:v>330.55336106350501</c:v>
                </c:pt>
                <c:pt idx="1">
                  <c:v>536.63254911306092</c:v>
                </c:pt>
                <c:pt idx="2">
                  <c:v>766.41310028672501</c:v>
                </c:pt>
                <c:pt idx="3">
                  <c:v>925.54200000000003</c:v>
                </c:pt>
                <c:pt idx="4">
                  <c:v>1079.5150000000001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665-4AE3-B313-39AD081A26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552500736"/>
        <c:axId val="628377856"/>
      </c:barChart>
      <c:catAx>
        <c:axId val="552500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6283778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62837785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00"/>
            </a:pPr>
            <a:endParaRPr lang="tr-TR"/>
          </a:p>
        </c:txPr>
        <c:crossAx val="55250073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9404908368932736"/>
          <c:y val="3.414542811755495E-2"/>
          <c:w val="0.2037877161626033"/>
          <c:h val="0.49784894502781729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651620769811231E-2"/>
          <c:y val="4.1025743754366364E-2"/>
          <c:w val="0.69546790309339523"/>
          <c:h val="0.86923294579563737"/>
        </c:manualLayout>
      </c:layout>
      <c:barChart>
        <c:barDir val="col"/>
        <c:grouping val="percentStacked"/>
        <c:varyColors val="0"/>
        <c:ser>
          <c:idx val="2"/>
          <c:order val="0"/>
          <c:tx>
            <c:strRef>
              <c:f>'hacim yat.'!$B$3</c:f>
              <c:strCache>
                <c:ptCount val="1"/>
                <c:pt idx="0">
                  <c:v>Dom. Individual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'hacim yat.'!$A$24:$A$28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'hacim yat.'!$B$24:$B$28</c:f>
              <c:numCache>
                <c:formatCode>#,##0</c:formatCode>
                <c:ptCount val="5"/>
                <c:pt idx="0">
                  <c:v>21555401590730</c:v>
                </c:pt>
                <c:pt idx="1">
                  <c:v>39952645333208</c:v>
                </c:pt>
                <c:pt idx="2">
                  <c:v>40100372923734</c:v>
                </c:pt>
                <c:pt idx="3">
                  <c:v>45547411498700</c:v>
                </c:pt>
                <c:pt idx="4">
                  <c:v>32149982137119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FD-408A-8BE0-C7953852C1F7}"/>
            </c:ext>
          </c:extLst>
        </c:ser>
        <c:ser>
          <c:idx val="0"/>
          <c:order val="1"/>
          <c:tx>
            <c:strRef>
              <c:f>'hacim yat.'!$C$3</c:f>
              <c:strCache>
                <c:ptCount val="1"/>
                <c:pt idx="0">
                  <c:v>Dom. Corporation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'hacim yat.'!$A$24:$A$28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'hacim yat.'!$C$24:$C$28</c:f>
              <c:numCache>
                <c:formatCode>#,##0</c:formatCode>
                <c:ptCount val="5"/>
                <c:pt idx="0">
                  <c:v>2244312724939</c:v>
                </c:pt>
                <c:pt idx="1">
                  <c:v>3876723845546</c:v>
                </c:pt>
                <c:pt idx="2">
                  <c:v>4551769678086</c:v>
                </c:pt>
                <c:pt idx="3">
                  <c:v>5613997448062</c:v>
                </c:pt>
                <c:pt idx="4">
                  <c:v>4130062974964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FD-408A-8BE0-C7953852C1F7}"/>
            </c:ext>
          </c:extLst>
        </c:ser>
        <c:ser>
          <c:idx val="1"/>
          <c:order val="2"/>
          <c:tx>
            <c:strRef>
              <c:f>'hacim yat.'!$D$3</c:f>
              <c:strCache>
                <c:ptCount val="1"/>
                <c:pt idx="0">
                  <c:v>Dom. Institutional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'hacim yat.'!$A$24:$A$28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'hacim yat.'!$D$24:$D$28</c:f>
              <c:numCache>
                <c:formatCode>#,##0</c:formatCode>
                <c:ptCount val="5"/>
                <c:pt idx="0">
                  <c:v>1276406020539</c:v>
                </c:pt>
                <c:pt idx="1">
                  <c:v>2825705984682</c:v>
                </c:pt>
                <c:pt idx="2">
                  <c:v>3751045128146</c:v>
                </c:pt>
                <c:pt idx="3">
                  <c:v>6583408222753</c:v>
                </c:pt>
                <c:pt idx="4">
                  <c:v>5387863842139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FD-408A-8BE0-C7953852C1F7}"/>
            </c:ext>
          </c:extLst>
        </c:ser>
        <c:ser>
          <c:idx val="3"/>
          <c:order val="3"/>
          <c:tx>
            <c:strRef>
              <c:f>'hacim yat.'!$E$3</c:f>
              <c:strCache>
                <c:ptCount val="1"/>
                <c:pt idx="0">
                  <c:v>For. Individual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'hacim yat.'!$A$24:$A$28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'hacim yat.'!$E$24:$E$28</c:f>
              <c:numCache>
                <c:formatCode>#,##0</c:formatCode>
                <c:ptCount val="5"/>
                <c:pt idx="0">
                  <c:v>27994164573</c:v>
                </c:pt>
                <c:pt idx="1">
                  <c:v>45651475359</c:v>
                </c:pt>
                <c:pt idx="2">
                  <c:v>118045736308</c:v>
                </c:pt>
                <c:pt idx="3">
                  <c:v>128483208078</c:v>
                </c:pt>
                <c:pt idx="4">
                  <c:v>41294780882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FD-408A-8BE0-C7953852C1F7}"/>
            </c:ext>
          </c:extLst>
        </c:ser>
        <c:ser>
          <c:idx val="4"/>
          <c:order val="4"/>
          <c:tx>
            <c:strRef>
              <c:f>'hacim yat.'!$F$3</c:f>
              <c:strCache>
                <c:ptCount val="1"/>
                <c:pt idx="0">
                  <c:v>For. Corporation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'hacim yat.'!$A$24:$A$28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'hacim yat.'!$F$24:$F$28</c:f>
              <c:numCache>
                <c:formatCode>#,##0</c:formatCode>
                <c:ptCount val="5"/>
                <c:pt idx="0">
                  <c:v>9987960264135</c:v>
                </c:pt>
                <c:pt idx="1">
                  <c:v>18314724690504</c:v>
                </c:pt>
                <c:pt idx="2">
                  <c:v>19452086190221</c:v>
                </c:pt>
                <c:pt idx="3">
                  <c:v>27952025321625</c:v>
                </c:pt>
                <c:pt idx="4">
                  <c:v>23960869859799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FD-408A-8BE0-C7953852C1F7}"/>
            </c:ext>
          </c:extLst>
        </c:ser>
        <c:ser>
          <c:idx val="5"/>
          <c:order val="5"/>
          <c:tx>
            <c:strRef>
              <c:f>'hacim yat.'!$G$3</c:f>
              <c:strCache>
                <c:ptCount val="1"/>
                <c:pt idx="0">
                  <c:v>For. Institutional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'hacim yat.'!$A$24:$A$28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'hacim yat.'!$G$24:$G$28</c:f>
              <c:numCache>
                <c:formatCode>#,##0</c:formatCode>
                <c:ptCount val="5"/>
                <c:pt idx="0">
                  <c:v>169682021069</c:v>
                </c:pt>
                <c:pt idx="1">
                  <c:v>204438350738</c:v>
                </c:pt>
                <c:pt idx="2">
                  <c:v>328173570497</c:v>
                </c:pt>
                <c:pt idx="3">
                  <c:v>378083537436</c:v>
                </c:pt>
                <c:pt idx="4">
                  <c:v>282505397533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0FD-408A-8BE0-C7953852C1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31637504"/>
        <c:axId val="172347904"/>
      </c:barChart>
      <c:catAx>
        <c:axId val="231637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1723479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2347904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00"/>
            </a:pPr>
            <a:endParaRPr lang="tr-TR"/>
          </a:p>
        </c:txPr>
        <c:crossAx val="23163750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9745100173536476"/>
          <c:y val="9.9990151481292363E-3"/>
          <c:w val="0.18974258303480854"/>
          <c:h val="0.45288185851436086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013178879133696E-2"/>
          <c:y val="2.102414246209967E-2"/>
          <c:w val="0.71446630070165429"/>
          <c:h val="0.89233393902685254"/>
        </c:manualLayout>
      </c:layout>
      <c:barChart>
        <c:barDir val="col"/>
        <c:grouping val="percentStacked"/>
        <c:varyColors val="0"/>
        <c:ser>
          <c:idx val="2"/>
          <c:order val="0"/>
          <c:tx>
            <c:strRef>
              <c:f>'varant-osba'!$P$4</c:f>
              <c:strCache>
                <c:ptCount val="1"/>
                <c:pt idx="0">
                  <c:v>Dom. Individual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'varant-osba'!$B$23:$B$27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'varant-osba'!$W$23:$W$27</c:f>
              <c:numCache>
                <c:formatCode>_(* #,##0.0_);_(* \(#,##0.0\);_(* "-"??_);_(@_)</c:formatCode>
                <c:ptCount val="5"/>
                <c:pt idx="0">
                  <c:v>14.523662597474599</c:v>
                </c:pt>
                <c:pt idx="1">
                  <c:v>17.3019536206296</c:v>
                </c:pt>
                <c:pt idx="2">
                  <c:v>27.484361551501301</c:v>
                </c:pt>
                <c:pt idx="3">
                  <c:v>37.289000000000001</c:v>
                </c:pt>
                <c:pt idx="4">
                  <c:v>53.661000000000001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37-4688-AA2C-62EFAD5358A9}"/>
            </c:ext>
          </c:extLst>
        </c:ser>
        <c:ser>
          <c:idx val="0"/>
          <c:order val="1"/>
          <c:tx>
            <c:strRef>
              <c:f>'varant-osba'!$Q$4</c:f>
              <c:strCache>
                <c:ptCount val="1"/>
                <c:pt idx="0">
                  <c:v>Dom. Corporation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'varant-osba'!$B$23:$B$27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'varant-osba'!$X$23:$X$27</c:f>
              <c:numCache>
                <c:formatCode>_(* #,##0.0_);_(* \(#,##0.0\);_(* "-"??_);_(@_)</c:formatCode>
                <c:ptCount val="5"/>
                <c:pt idx="0">
                  <c:v>40.786172046605799</c:v>
                </c:pt>
                <c:pt idx="1">
                  <c:v>71.044464394532397</c:v>
                </c:pt>
                <c:pt idx="2">
                  <c:v>127.253470995651</c:v>
                </c:pt>
                <c:pt idx="3">
                  <c:v>192.99</c:v>
                </c:pt>
                <c:pt idx="4">
                  <c:v>228.852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37-4688-AA2C-62EFAD5358A9}"/>
            </c:ext>
          </c:extLst>
        </c:ser>
        <c:ser>
          <c:idx val="1"/>
          <c:order val="2"/>
          <c:tx>
            <c:strRef>
              <c:f>'varant-osba'!$R$4</c:f>
              <c:strCache>
                <c:ptCount val="1"/>
                <c:pt idx="0">
                  <c:v>Dom. Other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'varant-osba'!$B$23:$B$27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'varant-osba'!$Y$23:$Y$27</c:f>
              <c:numCache>
                <c:formatCode>_(* #,##0.0_);_(* \(#,##0.0\);_(* "-"??_);_(@_)</c:formatCode>
                <c:ptCount val="5"/>
                <c:pt idx="0">
                  <c:v>111.827204188002</c:v>
                </c:pt>
                <c:pt idx="1">
                  <c:v>142.984708072009</c:v>
                </c:pt>
                <c:pt idx="2">
                  <c:v>175.83145868198997</c:v>
                </c:pt>
                <c:pt idx="3">
                  <c:v>227.03899999999999</c:v>
                </c:pt>
                <c:pt idx="4">
                  <c:v>283.44099999999997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37-4688-AA2C-62EFAD5358A9}"/>
            </c:ext>
          </c:extLst>
        </c:ser>
        <c:ser>
          <c:idx val="3"/>
          <c:order val="3"/>
          <c:tx>
            <c:strRef>
              <c:f>'varant-osba'!$S$4</c:f>
              <c:strCache>
                <c:ptCount val="1"/>
                <c:pt idx="0">
                  <c:v>For. Individual</c:v>
                </c:pt>
              </c:strCache>
            </c:strRef>
          </c:tx>
          <c:invertIfNegative val="0"/>
          <c:cat>
            <c:strRef>
              <c:f>'varant-osba'!$B$23:$B$27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'varant-osba'!$Z$23:$Z$27</c:f>
              <c:numCache>
                <c:formatCode>_(* #,##0.0_);_(* \(#,##0.0\);_(* "-"??_);_(@_)</c:formatCode>
                <c:ptCount val="5"/>
                <c:pt idx="0">
                  <c:v>0.10192944389035999</c:v>
                </c:pt>
                <c:pt idx="1">
                  <c:v>0.14901450670899999</c:v>
                </c:pt>
                <c:pt idx="2">
                  <c:v>0.24384568829799999</c:v>
                </c:pt>
                <c:pt idx="3">
                  <c:v>0.216</c:v>
                </c:pt>
                <c:pt idx="4">
                  <c:v>0.27400000000000002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37-4688-AA2C-62EFAD5358A9}"/>
            </c:ext>
          </c:extLst>
        </c:ser>
        <c:ser>
          <c:idx val="4"/>
          <c:order val="4"/>
          <c:tx>
            <c:strRef>
              <c:f>'varant-osba'!$T$4</c:f>
              <c:strCache>
                <c:ptCount val="1"/>
                <c:pt idx="0">
                  <c:v>For. Corporation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'varant-osba'!$B$23:$B$27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'varant-osba'!$AA$23:$AA$27</c:f>
              <c:numCache>
                <c:formatCode>_(* #,##0.0_);_(* \(#,##0.0\);_(* "-"??_);_(@_)</c:formatCode>
                <c:ptCount val="5"/>
                <c:pt idx="0">
                  <c:v>0.55511061768799996</c:v>
                </c:pt>
                <c:pt idx="1">
                  <c:v>0.69493568040799991</c:v>
                </c:pt>
                <c:pt idx="2">
                  <c:v>9.3018773145276796</c:v>
                </c:pt>
                <c:pt idx="3">
                  <c:v>16.468</c:v>
                </c:pt>
                <c:pt idx="4">
                  <c:v>145.08799999999999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37-4688-AA2C-62EFAD5358A9}"/>
            </c:ext>
          </c:extLst>
        </c:ser>
        <c:ser>
          <c:idx val="5"/>
          <c:order val="5"/>
          <c:tx>
            <c:strRef>
              <c:f>'varant-osba'!$U$4</c:f>
              <c:strCache>
                <c:ptCount val="1"/>
                <c:pt idx="0">
                  <c:v>For. Other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'varant-osba'!$B$23:$B$27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'varant-osba'!$AB$23:$AB$27</c:f>
              <c:numCache>
                <c:formatCode>_(* #,##0.0_);_(* \(#,##0.0\);_(* "-"??_);_(@_)</c:formatCode>
                <c:ptCount val="5"/>
                <c:pt idx="0">
                  <c:v>0.86393564100000009</c:v>
                </c:pt>
                <c:pt idx="1">
                  <c:v>0.88517108039999992</c:v>
                </c:pt>
                <c:pt idx="2">
                  <c:v>3.12282328</c:v>
                </c:pt>
                <c:pt idx="3">
                  <c:v>9.843</c:v>
                </c:pt>
                <c:pt idx="4">
                  <c:v>24.739000000000001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D37-4688-AA2C-62EFAD5358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636900864"/>
        <c:axId val="636834304"/>
      </c:barChart>
      <c:catAx>
        <c:axId val="636900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6368343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636834304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00"/>
            </a:pPr>
            <a:endParaRPr lang="tr-TR"/>
          </a:p>
        </c:txPr>
        <c:crossAx val="63690086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9405542389036299"/>
          <c:y val="1.8775121028226323E-2"/>
          <c:w val="0.20594457610963704"/>
          <c:h val="0.47295554554404018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683610396844703E-2"/>
          <c:y val="3.4198668586149256E-2"/>
          <c:w val="0.86574265701309994"/>
          <c:h val="0.8960987287730023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'fon-eyf'!$D$5</c:f>
              <c:strCache>
                <c:ptCount val="1"/>
                <c:pt idx="0">
                  <c:v>Portfolio Size (bn. TL)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5.029420596321977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4EA-40D0-92D0-E4ED545C43B1}"/>
                </c:ext>
              </c:extLst>
            </c:dLbl>
            <c:dLbl>
              <c:idx val="1"/>
              <c:layout>
                <c:manualLayout>
                  <c:x val="-5.1336196303147586E-3"/>
                  <c:y val="7.267250672539131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ABD-45C2-AC1C-A73B17E25774}"/>
                </c:ext>
              </c:extLst>
            </c:dLbl>
            <c:dLbl>
              <c:idx val="2"/>
              <c:layout>
                <c:manualLayout>
                  <c:x val="-2.5668098151573554E-3"/>
                  <c:y val="0.135220090923898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BBE-4F18-841A-3BAE0006C222}"/>
                </c:ext>
              </c:extLst>
            </c:dLbl>
            <c:dLbl>
              <c:idx val="3"/>
              <c:layout>
                <c:manualLayout>
                  <c:x val="-9.4115272661442087E-17"/>
                  <c:y val="0.2963995148223919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BBE-4F18-841A-3BAE0006C222}"/>
                </c:ext>
              </c:extLst>
            </c:dLbl>
            <c:dLbl>
              <c:idx val="4"/>
              <c:layout>
                <c:manualLayout>
                  <c:x val="5.7753220841038622E-3"/>
                  <c:y val="0.4214573502029295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BBE-4F18-841A-3BAE0006C222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'fon-eyf'!$B$24:$B$28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'fon-eyf'!$D$24:$D$28</c:f>
              <c:numCache>
                <c:formatCode>_-* #,##0_-;\-* #,##0_-;_-* "-"??_-;_-@_-</c:formatCode>
                <c:ptCount val="5"/>
                <c:pt idx="0">
                  <c:v>765.57784754539773</c:v>
                </c:pt>
                <c:pt idx="1">
                  <c:v>1793.1886899824383</c:v>
                </c:pt>
                <c:pt idx="2">
                  <c:v>4620.6126243250001</c:v>
                </c:pt>
                <c:pt idx="3">
                  <c:v>8497</c:v>
                </c:pt>
                <c:pt idx="4">
                  <c:v>9510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D6-473D-B864-6E074557B1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axId val="635844096"/>
        <c:axId val="635777536"/>
      </c:barChart>
      <c:lineChart>
        <c:grouping val="standard"/>
        <c:varyColors val="0"/>
        <c:ser>
          <c:idx val="0"/>
          <c:order val="0"/>
          <c:tx>
            <c:strRef>
              <c:f>'fon-eyf'!$C$5</c:f>
              <c:strCache>
                <c:ptCount val="1"/>
                <c:pt idx="0">
                  <c:v>Number of Investors (mn.)</c:v>
                </c:pt>
              </c:strCache>
            </c:strRef>
          </c:tx>
          <c:spPr>
            <a:ln w="63500">
              <a:solidFill>
                <a:schemeClr val="accent2">
                  <a:lumMod val="60000"/>
                  <a:lumOff val="4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8058497770122693E-2"/>
                  <c:y val="-5.09183478185564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ED6-473D-B864-6E074557B176}"/>
                </c:ext>
              </c:extLst>
            </c:dLbl>
            <c:dLbl>
              <c:idx val="1"/>
              <c:layout>
                <c:manualLayout>
                  <c:x val="-2.8058497770122693E-2"/>
                  <c:y val="-5.09183478185564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D6-473D-B864-6E074557B176}"/>
                </c:ext>
              </c:extLst>
            </c:dLbl>
            <c:dLbl>
              <c:idx val="2"/>
              <c:layout>
                <c:manualLayout>
                  <c:x val="-2.4317364734106402E-2"/>
                  <c:y val="-5.09183478185564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ED6-473D-B864-6E074557B176}"/>
                </c:ext>
              </c:extLst>
            </c:dLbl>
            <c:dLbl>
              <c:idx val="3"/>
              <c:layout>
                <c:manualLayout>
                  <c:x val="-2.6133357694446961E-2"/>
                  <c:y val="-4.1632472371435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D6-473D-B864-6E074557B176}"/>
                </c:ext>
              </c:extLst>
            </c:dLbl>
            <c:dLbl>
              <c:idx val="4"/>
              <c:layout>
                <c:manualLayout>
                  <c:x val="-1.7674203520935561E-2"/>
                  <c:y val="-3.9385763859574416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>
                      <a:solidFill>
                        <a:srgbClr val="2D2D2D"/>
                      </a:solidFill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ED6-473D-B864-6E074557B17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'fon-eyf'!$B$24:$B$28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'fon-eyf'!$C$24:$C$28</c:f>
              <c:numCache>
                <c:formatCode>_-* #,##0.0_-;\-* #,##0.0_-;_-* "-"??_-;_-@_-</c:formatCode>
                <c:ptCount val="5"/>
                <c:pt idx="0">
                  <c:v>3.5571809999999999</c:v>
                </c:pt>
                <c:pt idx="1">
                  <c:v>4.3283160000000001</c:v>
                </c:pt>
                <c:pt idx="2">
                  <c:v>5.4545409999999999</c:v>
                </c:pt>
                <c:pt idx="3">
                  <c:v>5.6680000000000001</c:v>
                </c:pt>
                <c:pt idx="4">
                  <c:v>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ED6-473D-B864-6E074557B1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5845120"/>
        <c:axId val="635778112"/>
      </c:lineChart>
      <c:catAx>
        <c:axId val="635844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635777536"/>
        <c:crosses val="autoZero"/>
        <c:auto val="1"/>
        <c:lblAlgn val="ctr"/>
        <c:lblOffset val="100"/>
        <c:noMultiLvlLbl val="0"/>
      </c:catAx>
      <c:valAx>
        <c:axId val="635777536"/>
        <c:scaling>
          <c:orientation val="minMax"/>
        </c:scaling>
        <c:delete val="0"/>
        <c:axPos val="l"/>
        <c:numFmt formatCode="_-* #,##0_-;\-* #,##0_-;_-* &quot;-&quot;??_-;_-@_-" sourceLinked="1"/>
        <c:majorTickMark val="out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2000"/>
            </a:pPr>
            <a:endParaRPr lang="tr-TR"/>
          </a:p>
        </c:txPr>
        <c:crossAx val="635844096"/>
        <c:crosses val="autoZero"/>
        <c:crossBetween val="between"/>
      </c:valAx>
      <c:valAx>
        <c:axId val="635778112"/>
        <c:scaling>
          <c:orientation val="minMax"/>
          <c:min val="2.8"/>
        </c:scaling>
        <c:delete val="0"/>
        <c:axPos val="r"/>
        <c:numFmt formatCode="_-* #,##0.0_-;\-* #,##0.0_-;_-* &quot;-&quot;??_-;_-@_-" sourceLinked="1"/>
        <c:majorTickMark val="out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2000"/>
            </a:pPr>
            <a:endParaRPr lang="tr-TR"/>
          </a:p>
        </c:txPr>
        <c:crossAx val="635845120"/>
        <c:crosses val="max"/>
        <c:crossBetween val="between"/>
      </c:valAx>
      <c:catAx>
        <c:axId val="6358451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35778112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6.3799523260551813E-2"/>
          <c:y val="0"/>
          <c:w val="0.27739447986327592"/>
          <c:h val="0.13105487133651106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320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831241586796433E-2"/>
          <c:y val="0.19019625923420463"/>
          <c:w val="0.86941950885048536"/>
          <c:h val="0.78674947564378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'fon-eyf'!$H$5</c:f>
              <c:strCache>
                <c:ptCount val="1"/>
                <c:pt idx="0">
                  <c:v>Voluntary Enrolment - Portfolio Size (bn. TL)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'fon-eyf'!$B$24:$B$28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'fon-eyf'!$H$24:$H$28</c:f>
              <c:numCache>
                <c:formatCode>_-* #,##0_-;\-* #,##0_-;_-* "-"??_-;_-@_-</c:formatCode>
                <c:ptCount val="5"/>
                <c:pt idx="0">
                  <c:v>349.2287</c:v>
                </c:pt>
                <c:pt idx="1">
                  <c:v>625.51750000000004</c:v>
                </c:pt>
                <c:pt idx="2">
                  <c:v>1013.3970999999999</c:v>
                </c:pt>
                <c:pt idx="3">
                  <c:v>1812</c:v>
                </c:pt>
                <c:pt idx="4">
                  <c:v>2121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D6-4288-BB9F-58E427D9483A}"/>
            </c:ext>
          </c:extLst>
        </c:ser>
        <c:ser>
          <c:idx val="1"/>
          <c:order val="1"/>
          <c:tx>
            <c:strRef>
              <c:f>'fon-eyf'!$N$5</c:f>
              <c:strCache>
                <c:ptCount val="1"/>
                <c:pt idx="0">
                  <c:v>Auto Enrolment - Portfolio Size (bn. TL)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1"/>
              <c:layout>
                <c:manualLayout>
                  <c:x val="-3.2440258964201909E-3"/>
                  <c:y val="1.14447336067024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A7A-4932-8E08-22DBCC8B50A0}"/>
                </c:ext>
              </c:extLst>
            </c:dLbl>
            <c:dLbl>
              <c:idx val="2"/>
              <c:layout>
                <c:manualLayout>
                  <c:x val="2.5952207171361149E-3"/>
                  <c:y val="4.577893442681304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651-4C10-9312-DD2E5329FCA3}"/>
                </c:ext>
              </c:extLst>
            </c:dLbl>
            <c:dLbl>
              <c:idx val="3"/>
              <c:layout>
                <c:manualLayout>
                  <c:x val="-3.8928310757041719E-3"/>
                  <c:y val="-8.3927076916402932E-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D6-4288-BB9F-58E427D9483A}"/>
                </c:ext>
              </c:extLst>
            </c:dLbl>
            <c:dLbl>
              <c:idx val="4"/>
              <c:layout>
                <c:manualLayout>
                  <c:x val="1.8166545019952803E-2"/>
                  <c:y val="-4.577893442681304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D6-4288-BB9F-58E427D948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>
                    <a:solidFill>
                      <a:srgbClr val="2D2D2D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'fon-eyf'!$B$24:$B$28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2026/09</c:v>
                </c:pt>
              </c:strCache>
            </c:strRef>
          </c:cat>
          <c:val>
            <c:numRef>
              <c:f>'fon-eyf'!$N$24:$N$28</c:f>
              <c:numCache>
                <c:formatCode>_-* #,##0_-;\-* #,##0_-;_-* "-"??_-;_-@_-</c:formatCode>
                <c:ptCount val="5"/>
                <c:pt idx="0">
                  <c:v>31.6006</c:v>
                </c:pt>
                <c:pt idx="1">
                  <c:v>49.972499999999997</c:v>
                </c:pt>
                <c:pt idx="2">
                  <c:v>83.036899999999989</c:v>
                </c:pt>
                <c:pt idx="3">
                  <c:v>121</c:v>
                </c:pt>
                <c:pt idx="4">
                  <c:v>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D6-4288-BB9F-58E427D948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overlap val="100"/>
        <c:axId val="636347904"/>
        <c:axId val="637277248"/>
      </c:barChart>
      <c:lineChart>
        <c:grouping val="standard"/>
        <c:varyColors val="0"/>
        <c:ser>
          <c:idx val="3"/>
          <c:order val="2"/>
          <c:tx>
            <c:strRef>
              <c:f>'fon-eyf'!$F$5</c:f>
              <c:strCache>
                <c:ptCount val="1"/>
                <c:pt idx="0">
                  <c:v>Voluntary Enrolment - Number of Investors (mn.)</c:v>
                </c:pt>
              </c:strCache>
            </c:strRef>
          </c:tx>
          <c:spPr>
            <a:ln w="63500"/>
          </c:spPr>
          <c:marker>
            <c:symbol val="none"/>
          </c:marker>
          <c:dLbls>
            <c:dLbl>
              <c:idx val="0"/>
              <c:layout>
                <c:manualLayout>
                  <c:x val="-2.551293595480426E-2"/>
                  <c:y val="-3.4544541105691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3D6-4288-BB9F-58E427D9483A}"/>
                </c:ext>
              </c:extLst>
            </c:dLbl>
            <c:dLbl>
              <c:idx val="1"/>
              <c:layout>
                <c:manualLayout>
                  <c:x val="0"/>
                  <c:y val="-3.9227233790195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3D6-4288-BB9F-58E427D9483A}"/>
                </c:ext>
              </c:extLst>
            </c:dLbl>
            <c:dLbl>
              <c:idx val="2"/>
              <c:layout>
                <c:manualLayout>
                  <c:x val="-3.1384443480716159E-2"/>
                  <c:y val="-2.6351003491364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D6-4288-BB9F-58E427D9483A}"/>
                </c:ext>
              </c:extLst>
            </c:dLbl>
            <c:dLbl>
              <c:idx val="3"/>
              <c:layout>
                <c:manualLayout>
                  <c:x val="-2.88806174459218E-2"/>
                  <c:y val="-1.7430419399021718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rgbClr val="2D2D2D"/>
                        </a:solidFill>
                      </a:defRPr>
                    </a:pPr>
                    <a:fld id="{1F505686-E542-46D9-A893-1106031BACBC}" type="VALUE">
                      <a:rPr lang="en-US">
                        <a:solidFill>
                          <a:srgbClr val="2D2D2D"/>
                        </a:solidFill>
                      </a:rPr>
                      <a:pPr>
                        <a:defRPr>
                          <a:solidFill>
                            <a:srgbClr val="2D2D2D"/>
                          </a:solidFill>
                        </a:defRPr>
                      </a:pPr>
                      <a:t>[DEĞER]</a:t>
                    </a:fld>
                    <a:endParaRPr lang="tr-T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3D6-4288-BB9F-58E427D9483A}"/>
                </c:ext>
              </c:extLst>
            </c:dLbl>
            <c:dLbl>
              <c:idx val="4"/>
              <c:layout>
                <c:manualLayout>
                  <c:x val="-3.5858383326620141E-2"/>
                  <c:y val="-4.90133322729417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>
                      <a:solidFill>
                        <a:srgbClr val="2D2D2D"/>
                      </a:solidFill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3D6-4288-BB9F-58E427D948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2D2D2D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'fon-eyf'!$B$23:$B$27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'fon-eyf'!$G$24:$G$28</c:f>
              <c:numCache>
                <c:formatCode>_-* #,##0.0_-;\-* #,##0.0_-;_-* "-"??_-;_-@_-</c:formatCode>
                <c:ptCount val="5"/>
                <c:pt idx="0">
                  <c:v>7.0191420000000004</c:v>
                </c:pt>
                <c:pt idx="1">
                  <c:v>7.8042160000000003</c:v>
                </c:pt>
                <c:pt idx="2">
                  <c:v>8.5713369999999998</c:v>
                </c:pt>
                <c:pt idx="3">
                  <c:v>9.1</c:v>
                </c:pt>
                <c:pt idx="4">
                  <c:v>9.3000000000000007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3D6-4288-BB9F-58E427D9483A}"/>
            </c:ext>
          </c:extLst>
        </c:ser>
        <c:ser>
          <c:idx val="4"/>
          <c:order val="3"/>
          <c:tx>
            <c:strRef>
              <c:f>'fon-eyf'!$J$5</c:f>
              <c:strCache>
                <c:ptCount val="1"/>
                <c:pt idx="0">
                  <c:v>Auto Enrolment - Number of Investors (mn.)</c:v>
                </c:pt>
              </c:strCache>
            </c:strRef>
          </c:tx>
          <c:spPr>
            <a:ln w="63500">
              <a:solidFill>
                <a:schemeClr val="bg2">
                  <a:lumMod val="60000"/>
                  <a:lumOff val="40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2385515644046679E-2"/>
                  <c:y val="3.21149137765485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3D6-4288-BB9F-58E427D9483A}"/>
                </c:ext>
              </c:extLst>
            </c:dLbl>
            <c:dLbl>
              <c:idx val="1"/>
              <c:layout>
                <c:manualLayout>
                  <c:x val="-4.1679744797867666E-2"/>
                  <c:y val="3.61551370164554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3D6-4288-BB9F-58E427D9483A}"/>
                </c:ext>
              </c:extLst>
            </c:dLbl>
            <c:dLbl>
              <c:idx val="2"/>
              <c:layout>
                <c:manualLayout>
                  <c:x val="-4.0023718682570014E-2"/>
                  <c:y val="1.467908741676764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rgbClr val="2D2D2D"/>
                        </a:solidFill>
                      </a:defRPr>
                    </a:pPr>
                    <a:fld id="{974563B1-8FBA-418B-8F25-D19EF30F20FF}" type="VALUE">
                      <a:rPr lang="en-US">
                        <a:solidFill>
                          <a:srgbClr val="2D2D2D"/>
                        </a:solidFill>
                      </a:rPr>
                      <a:pPr>
                        <a:defRPr>
                          <a:solidFill>
                            <a:srgbClr val="2D2D2D"/>
                          </a:solidFill>
                        </a:defRPr>
                      </a:pPr>
                      <a:t>[DEĞER]</a:t>
                    </a:fld>
                    <a:endParaRPr lang="tr-T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A3D6-4288-BB9F-58E427D9483A}"/>
                </c:ext>
              </c:extLst>
            </c:dLbl>
            <c:dLbl>
              <c:idx val="3"/>
              <c:layout>
                <c:manualLayout>
                  <c:x val="-2.2984715324977575E-2"/>
                  <c:y val="3.42710294952412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>
                      <a:solidFill>
                        <a:srgbClr val="2D2D2D"/>
                      </a:solidFill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3D6-4288-BB9F-58E427D9483A}"/>
                </c:ext>
              </c:extLst>
            </c:dLbl>
            <c:dLbl>
              <c:idx val="4"/>
              <c:layout>
                <c:manualLayout>
                  <c:x val="-3.5888763121477985E-2"/>
                  <c:y val="3.96311902835764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>
                      <a:solidFill>
                        <a:srgbClr val="2D2D2D"/>
                      </a:solidFill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3D6-4288-BB9F-58E427D948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2D2D2D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'fon-eyf'!$B$23:$B$27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'fon-eyf'!$K$24:$K$28</c:f>
              <c:numCache>
                <c:formatCode>_-* #,##0.0_-;\-* #,##0.0_-;_-* "-"??_-;_-@_-</c:formatCode>
                <c:ptCount val="5"/>
                <c:pt idx="0">
                  <c:v>6.719436</c:v>
                </c:pt>
                <c:pt idx="1">
                  <c:v>7.3030499999999998</c:v>
                </c:pt>
                <c:pt idx="2">
                  <c:v>7.5753110000000001</c:v>
                </c:pt>
                <c:pt idx="3">
                  <c:v>7.8</c:v>
                </c:pt>
                <c:pt idx="4">
                  <c:v>7.9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A3D6-4288-BB9F-58E427D9483A}"/>
            </c:ext>
          </c:extLst>
        </c:ser>
        <c:ser>
          <c:idx val="2"/>
          <c:order val="4"/>
          <c:tx>
            <c:strRef>
              <c:f>'fon-eyf'!$P$5</c:f>
              <c:strCache>
                <c:ptCount val="1"/>
                <c:pt idx="0">
                  <c:v>Unique Number of Investors (mn.)</c:v>
                </c:pt>
              </c:strCache>
            </c:strRef>
          </c:tx>
          <c:spPr>
            <a:ln w="63500">
              <a:solidFill>
                <a:schemeClr val="accent6">
                  <a:lumMod val="2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4652706592979426E-2"/>
                  <c:y val="-3.97791004205083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A3D6-4288-BB9F-58E427D9483A}"/>
                </c:ext>
              </c:extLst>
            </c:dLbl>
            <c:dLbl>
              <c:idx val="1"/>
              <c:layout>
                <c:manualLayout>
                  <c:x val="-1.2432793106807736E-2"/>
                  <c:y val="-3.10857889120717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3D6-4288-BB9F-58E427D9483A}"/>
                </c:ext>
              </c:extLst>
            </c:dLbl>
            <c:dLbl>
              <c:idx val="2"/>
              <c:layout>
                <c:manualLayout>
                  <c:x val="-2.2584784079683454E-2"/>
                  <c:y val="-5.2468728560314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3D6-4288-BB9F-58E427D9483A}"/>
                </c:ext>
              </c:extLst>
            </c:dLbl>
            <c:dLbl>
              <c:idx val="3"/>
              <c:layout>
                <c:manualLayout>
                  <c:x val="-3.4316962257126535E-2"/>
                  <c:y val="-5.36530754269600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3D6-4288-BB9F-58E427D9483A}"/>
                </c:ext>
              </c:extLst>
            </c:dLbl>
            <c:dLbl>
              <c:idx val="4"/>
              <c:layout>
                <c:manualLayout>
                  <c:x val="-3.5072415598237136E-2"/>
                  <c:y val="-4.75172723108548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3D6-4288-BB9F-58E427D9483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'fon-eyf'!$B$23:$B$27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'fon-eyf'!$P$24:$P$28</c:f>
              <c:numCache>
                <c:formatCode>_-* #,##0.0_-;\-* #,##0.0_-;_-* "-"??_-;_-@_-</c:formatCode>
                <c:ptCount val="5"/>
                <c:pt idx="0">
                  <c:v>12.944212</c:v>
                </c:pt>
                <c:pt idx="1">
                  <c:v>14.2</c:v>
                </c:pt>
                <c:pt idx="2">
                  <c:v>15.14</c:v>
                </c:pt>
                <c:pt idx="3">
                  <c:v>15.83</c:v>
                </c:pt>
                <c:pt idx="4">
                  <c:v>15.9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A3D6-4288-BB9F-58E427D948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6900352"/>
        <c:axId val="637277824"/>
      </c:lineChart>
      <c:catAx>
        <c:axId val="636347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637277248"/>
        <c:crosses val="autoZero"/>
        <c:auto val="1"/>
        <c:lblAlgn val="ctr"/>
        <c:lblOffset val="100"/>
        <c:noMultiLvlLbl val="0"/>
      </c:catAx>
      <c:valAx>
        <c:axId val="637277248"/>
        <c:scaling>
          <c:orientation val="minMax"/>
        </c:scaling>
        <c:delete val="0"/>
        <c:axPos val="l"/>
        <c:numFmt formatCode="_-* #,##0_-;\-* #,##0_-;_-* &quot;-&quot;??_-;_-@_-" sourceLinked="1"/>
        <c:majorTickMark val="out"/>
        <c:minorTickMark val="none"/>
        <c:tickLblPos val="none"/>
        <c:spPr>
          <a:noFill/>
          <a:ln>
            <a:noFill/>
          </a:ln>
        </c:spPr>
        <c:txPr>
          <a:bodyPr/>
          <a:lstStyle/>
          <a:p>
            <a:pPr>
              <a:defRPr sz="2000"/>
            </a:pPr>
            <a:endParaRPr lang="tr-TR"/>
          </a:p>
        </c:txPr>
        <c:crossAx val="636347904"/>
        <c:crosses val="autoZero"/>
        <c:crossBetween val="between"/>
      </c:valAx>
      <c:valAx>
        <c:axId val="637277824"/>
        <c:scaling>
          <c:orientation val="minMax"/>
        </c:scaling>
        <c:delete val="0"/>
        <c:axPos val="r"/>
        <c:numFmt formatCode="_-* #,##0.0_-;\-* #,##0.0_-;_-* &quot;-&quot;??_-;_-@_-" sourceLinked="1"/>
        <c:majorTickMark val="out"/>
        <c:minorTickMark val="none"/>
        <c:tickLblPos val="none"/>
        <c:spPr>
          <a:noFill/>
          <a:ln>
            <a:noFill/>
          </a:ln>
        </c:spPr>
        <c:txPr>
          <a:bodyPr/>
          <a:lstStyle/>
          <a:p>
            <a:pPr>
              <a:defRPr sz="2000"/>
            </a:pPr>
            <a:endParaRPr lang="tr-TR"/>
          </a:p>
        </c:txPr>
        <c:crossAx val="636900352"/>
        <c:crosses val="max"/>
        <c:crossBetween val="between"/>
      </c:valAx>
      <c:catAx>
        <c:axId val="6369003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37277824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"/>
          <c:y val="2.3236143514075717E-2"/>
          <c:w val="0.46858814833198575"/>
          <c:h val="0.19689069116909036"/>
        </c:manualLayout>
      </c:layout>
      <c:overlay val="0"/>
      <c:txPr>
        <a:bodyPr/>
        <a:lstStyle/>
        <a:p>
          <a:pPr>
            <a:defRPr sz="3000"/>
          </a:pPr>
          <a:endParaRPr lang="tr-TR"/>
        </a:p>
      </c:txPr>
    </c:legend>
    <c:plotVisOnly val="1"/>
    <c:dispBlanksAs val="gap"/>
    <c:showDLblsOverMax val="0"/>
  </c:chart>
  <c:spPr>
    <a:ln w="0">
      <a:noFill/>
    </a:ln>
  </c:spPr>
  <c:txPr>
    <a:bodyPr/>
    <a:lstStyle/>
    <a:p>
      <a:pPr>
        <a:defRPr sz="3200">
          <a:solidFill>
            <a:schemeClr val="bg2">
              <a:lumMod val="75000"/>
            </a:schemeClr>
          </a:solidFill>
        </a:defRPr>
      </a:pPr>
      <a:endParaRPr lang="tr-TR"/>
    </a:p>
  </c:tx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651620769811231E-2"/>
          <c:y val="4.1025743754366364E-2"/>
          <c:w val="0.69546790309339523"/>
          <c:h val="0.86923294579563737"/>
        </c:manualLayout>
      </c:layout>
      <c:barChart>
        <c:barDir val="col"/>
        <c:grouping val="percentStacked"/>
        <c:varyColors val="0"/>
        <c:ser>
          <c:idx val="2"/>
          <c:order val="0"/>
          <c:tx>
            <c:strRef>
              <c:f>'hacim yat.'!$T$3</c:f>
              <c:strCache>
                <c:ptCount val="1"/>
                <c:pt idx="0">
                  <c:v>Dom. Individual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'hacim yat.'!$A$24:$A$28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'hacim yat.'!$T$24:$T$28</c:f>
              <c:numCache>
                <c:formatCode>#,##0</c:formatCode>
                <c:ptCount val="5"/>
                <c:pt idx="0">
                  <c:v>6066205801923</c:v>
                </c:pt>
                <c:pt idx="1">
                  <c:v>7856994540081</c:v>
                </c:pt>
                <c:pt idx="2">
                  <c:v>11295916120850</c:v>
                </c:pt>
                <c:pt idx="3">
                  <c:v>16436357873093</c:v>
                </c:pt>
                <c:pt idx="4">
                  <c:v>11854912379663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6B-4A29-9902-D74C0F5D4902}"/>
            </c:ext>
          </c:extLst>
        </c:ser>
        <c:ser>
          <c:idx val="0"/>
          <c:order val="1"/>
          <c:tx>
            <c:strRef>
              <c:f>'hacim yat.'!$U$3</c:f>
              <c:strCache>
                <c:ptCount val="1"/>
                <c:pt idx="0">
                  <c:v>Dom. Corporation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'hacim yat.'!$A$24:$A$28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'hacim yat.'!$U$24:$U$28</c:f>
              <c:numCache>
                <c:formatCode>#,##0</c:formatCode>
                <c:ptCount val="5"/>
                <c:pt idx="0">
                  <c:v>1910411900259</c:v>
                </c:pt>
                <c:pt idx="1">
                  <c:v>2260803406021</c:v>
                </c:pt>
                <c:pt idx="2">
                  <c:v>2549102021793</c:v>
                </c:pt>
                <c:pt idx="3">
                  <c:v>3979233203341</c:v>
                </c:pt>
                <c:pt idx="4">
                  <c:v>2894884051003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6B-4A29-9902-D74C0F5D4902}"/>
            </c:ext>
          </c:extLst>
        </c:ser>
        <c:ser>
          <c:idx val="1"/>
          <c:order val="2"/>
          <c:tx>
            <c:strRef>
              <c:f>'hacim yat.'!$V$3</c:f>
              <c:strCache>
                <c:ptCount val="1"/>
                <c:pt idx="0">
                  <c:v>Dom. Institutional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'hacim yat.'!$A$24:$A$28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'hacim yat.'!$V$24:$V$28</c:f>
              <c:numCache>
                <c:formatCode>#,##0</c:formatCode>
                <c:ptCount val="5"/>
                <c:pt idx="0">
                  <c:v>1539283072662</c:v>
                </c:pt>
                <c:pt idx="1">
                  <c:v>3128455604906</c:v>
                </c:pt>
                <c:pt idx="2">
                  <c:v>4251123292296</c:v>
                </c:pt>
                <c:pt idx="3">
                  <c:v>6322333863084</c:v>
                </c:pt>
                <c:pt idx="4">
                  <c:v>5051877897534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6B-4A29-9902-D74C0F5D4902}"/>
            </c:ext>
          </c:extLst>
        </c:ser>
        <c:ser>
          <c:idx val="3"/>
          <c:order val="3"/>
          <c:tx>
            <c:strRef>
              <c:f>'hacim yat.'!$W$3</c:f>
              <c:strCache>
                <c:ptCount val="1"/>
                <c:pt idx="0">
                  <c:v>For. Individual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cat>
            <c:strRef>
              <c:f>'hacim yat.'!$A$24:$A$28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'hacim yat.'!$W$24:$W$28</c:f>
              <c:numCache>
                <c:formatCode>#,##0</c:formatCode>
                <c:ptCount val="5"/>
                <c:pt idx="0">
                  <c:v>21506563508</c:v>
                </c:pt>
                <c:pt idx="1">
                  <c:v>25076622644</c:v>
                </c:pt>
                <c:pt idx="2">
                  <c:v>30816197305</c:v>
                </c:pt>
                <c:pt idx="3">
                  <c:v>54011966487</c:v>
                </c:pt>
                <c:pt idx="4">
                  <c:v>102034323022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F6B-4A29-9902-D74C0F5D4902}"/>
            </c:ext>
          </c:extLst>
        </c:ser>
        <c:ser>
          <c:idx val="4"/>
          <c:order val="4"/>
          <c:tx>
            <c:strRef>
              <c:f>'hacim yat.'!$X$3</c:f>
              <c:strCache>
                <c:ptCount val="1"/>
                <c:pt idx="0">
                  <c:v>For. Corporation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'hacim yat.'!$A$24:$A$28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'hacim yat.'!$X$24:$X$28</c:f>
              <c:numCache>
                <c:formatCode>#,##0</c:formatCode>
                <c:ptCount val="5"/>
                <c:pt idx="0">
                  <c:v>5679934835760</c:v>
                </c:pt>
                <c:pt idx="1">
                  <c:v>9221834152252</c:v>
                </c:pt>
                <c:pt idx="2">
                  <c:v>13656070302763</c:v>
                </c:pt>
                <c:pt idx="3">
                  <c:v>20467327857383</c:v>
                </c:pt>
                <c:pt idx="4">
                  <c:v>17599683847835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6B-4A29-9902-D74C0F5D4902}"/>
            </c:ext>
          </c:extLst>
        </c:ser>
        <c:ser>
          <c:idx val="5"/>
          <c:order val="5"/>
          <c:tx>
            <c:strRef>
              <c:f>'hacim yat.'!$Y$3</c:f>
              <c:strCache>
                <c:ptCount val="1"/>
                <c:pt idx="0">
                  <c:v>For. Institutional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'hacim yat.'!$A$24:$A$28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'hacim yat.'!$Y$24:$Y$28</c:f>
              <c:numCache>
                <c:formatCode>#,##0</c:formatCode>
                <c:ptCount val="5"/>
                <c:pt idx="0">
                  <c:v>61286508700</c:v>
                </c:pt>
                <c:pt idx="1">
                  <c:v>8534413878</c:v>
                </c:pt>
                <c:pt idx="2">
                  <c:v>1155616632</c:v>
                </c:pt>
                <c:pt idx="3">
                  <c:v>4158559956</c:v>
                </c:pt>
                <c:pt idx="4">
                  <c:v>19085100819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F6B-4A29-9902-D74C0F5D49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31639040"/>
        <c:axId val="172350208"/>
      </c:barChart>
      <c:catAx>
        <c:axId val="231639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1723502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2350208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00"/>
            </a:pPr>
            <a:endParaRPr lang="tr-TR"/>
          </a:p>
        </c:txPr>
        <c:crossAx val="23163904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9745103659802741"/>
          <c:y val="2.410147088395781E-2"/>
          <c:w val="0.19999522334085365"/>
          <c:h val="0.43793134346708501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75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4291728233216707E-2"/>
          <c:y val="5.3188372011247188E-2"/>
          <c:w val="0.73229892623716153"/>
          <c:h val="0.85323132370452415"/>
        </c:manualLayout>
      </c:layout>
      <c:barChart>
        <c:barDir val="col"/>
        <c:grouping val="percentStacked"/>
        <c:varyColors val="0"/>
        <c:ser>
          <c:idx val="2"/>
          <c:order val="0"/>
          <c:tx>
            <c:strRef>
              <c:f>'hacim yat.'!$AF$3</c:f>
              <c:strCache>
                <c:ptCount val="1"/>
                <c:pt idx="0">
                  <c:v>Dom. Individual</c:v>
                </c:pt>
              </c:strCache>
            </c:strRef>
          </c:tx>
          <c:spPr>
            <a:solidFill>
              <a:srgbClr val="0094D6">
                <a:lumMod val="50000"/>
              </a:srgbClr>
            </a:solidFill>
            <a:ln w="25400">
              <a:noFill/>
            </a:ln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'hacim yat.'!$A$24:$A$28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'hacim yat.'!$AF$24:$AF$28</c:f>
              <c:numCache>
                <c:formatCode>#,##0</c:formatCode>
                <c:ptCount val="5"/>
                <c:pt idx="0">
                  <c:v>13863192253372</c:v>
                </c:pt>
                <c:pt idx="1">
                  <c:v>16284344583964</c:v>
                </c:pt>
                <c:pt idx="2">
                  <c:v>23729623507069</c:v>
                </c:pt>
                <c:pt idx="3">
                  <c:v>39346404899453</c:v>
                </c:pt>
                <c:pt idx="4">
                  <c:v>23091250192540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DF-40B6-9A72-2CDD13F73177}"/>
            </c:ext>
          </c:extLst>
        </c:ser>
        <c:ser>
          <c:idx val="0"/>
          <c:order val="1"/>
          <c:tx>
            <c:strRef>
              <c:f>'hacim yat.'!$AG$3</c:f>
              <c:strCache>
                <c:ptCount val="1"/>
                <c:pt idx="0">
                  <c:v>Dom. Corporation</c:v>
                </c:pt>
              </c:strCache>
            </c:strRef>
          </c:tx>
          <c:spPr>
            <a:solidFill>
              <a:srgbClr val="00A7E1">
                <a:lumMod val="60000"/>
                <a:lumOff val="40000"/>
              </a:srgbClr>
            </a:solidFill>
            <a:effectLst>
              <a:outerShdw blurRad="76200" dist="635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'hacim yat.'!$A$24:$A$28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'hacim yat.'!$AG$24:$AG$28</c:f>
              <c:numCache>
                <c:formatCode>#,##0</c:formatCode>
                <c:ptCount val="5"/>
                <c:pt idx="0">
                  <c:v>10975568845405</c:v>
                </c:pt>
                <c:pt idx="1">
                  <c:v>12595035599579</c:v>
                </c:pt>
                <c:pt idx="2">
                  <c:v>18751845057527</c:v>
                </c:pt>
                <c:pt idx="3">
                  <c:v>30261244696540</c:v>
                </c:pt>
                <c:pt idx="4">
                  <c:v>19190507272467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DF-40B6-9A72-2CDD13F73177}"/>
            </c:ext>
          </c:extLst>
        </c:ser>
        <c:ser>
          <c:idx val="1"/>
          <c:order val="2"/>
          <c:tx>
            <c:strRef>
              <c:f>'hacim yat.'!$AH$3</c:f>
              <c:strCache>
                <c:ptCount val="1"/>
                <c:pt idx="0">
                  <c:v>Dom. Institutional</c:v>
                </c:pt>
              </c:strCache>
            </c:strRef>
          </c:tx>
          <c:spPr>
            <a:solidFill>
              <a:srgbClr val="5EB0E2">
                <a:lumMod val="50000"/>
              </a:srgbClr>
            </a:solidFill>
          </c:spPr>
          <c:invertIfNegative val="0"/>
          <c:cat>
            <c:strRef>
              <c:f>'hacim yat.'!$A$24:$A$28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'hacim yat.'!$AH$24:$AH$28</c:f>
              <c:numCache>
                <c:formatCode>#,##0</c:formatCode>
                <c:ptCount val="5"/>
                <c:pt idx="0">
                  <c:v>7009458762</c:v>
                </c:pt>
                <c:pt idx="1">
                  <c:v>2050865000</c:v>
                </c:pt>
                <c:pt idx="2">
                  <c:v>13120517657</c:v>
                </c:pt>
                <c:pt idx="3">
                  <c:v>7305979830</c:v>
                </c:pt>
                <c:pt idx="4">
                  <c:v>737719885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DF-40B6-9A72-2CDD13F73177}"/>
            </c:ext>
          </c:extLst>
        </c:ser>
        <c:ser>
          <c:idx val="3"/>
          <c:order val="3"/>
          <c:tx>
            <c:strRef>
              <c:f>'hacim yat.'!$AI$3</c:f>
              <c:strCache>
                <c:ptCount val="1"/>
                <c:pt idx="0">
                  <c:v>For. Individual</c:v>
                </c:pt>
              </c:strCache>
            </c:strRef>
          </c:tx>
          <c:spPr>
            <a:solidFill>
              <a:srgbClr val="505150">
                <a:lumMod val="50000"/>
              </a:srgbClr>
            </a:solidFill>
          </c:spPr>
          <c:invertIfNegative val="0"/>
          <c:cat>
            <c:strRef>
              <c:f>'hacim yat.'!$A$24:$A$28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'hacim yat.'!$AI$24:$AI$28</c:f>
              <c:numCache>
                <c:formatCode>#,##0</c:formatCode>
                <c:ptCount val="5"/>
                <c:pt idx="0">
                  <c:v>9167496217</c:v>
                </c:pt>
                <c:pt idx="1">
                  <c:v>3670509365</c:v>
                </c:pt>
                <c:pt idx="2">
                  <c:v>1692497539</c:v>
                </c:pt>
                <c:pt idx="3">
                  <c:v>1723695859</c:v>
                </c:pt>
                <c:pt idx="4">
                  <c:v>28352846259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DF-40B6-9A72-2CDD13F73177}"/>
            </c:ext>
          </c:extLst>
        </c:ser>
        <c:ser>
          <c:idx val="4"/>
          <c:order val="4"/>
          <c:tx>
            <c:strRef>
              <c:f>'hacim yat.'!$AJ$3</c:f>
              <c:strCache>
                <c:ptCount val="1"/>
                <c:pt idx="0">
                  <c:v>For. Corporation</c:v>
                </c:pt>
              </c:strCache>
            </c:strRef>
          </c:tx>
          <c:spPr>
            <a:solidFill>
              <a:srgbClr val="18AFE3">
                <a:lumMod val="20000"/>
                <a:lumOff val="80000"/>
              </a:srgbClr>
            </a:solidFill>
          </c:spPr>
          <c:invertIfNegative val="0"/>
          <c:cat>
            <c:strRef>
              <c:f>'hacim yat.'!$A$24:$A$28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'hacim yat.'!$AJ$24:$AJ$28</c:f>
              <c:numCache>
                <c:formatCode>#,##0</c:formatCode>
                <c:ptCount val="5"/>
                <c:pt idx="0">
                  <c:v>16770254980</c:v>
                </c:pt>
                <c:pt idx="1">
                  <c:v>20196476926</c:v>
                </c:pt>
                <c:pt idx="2">
                  <c:v>8131978662</c:v>
                </c:pt>
                <c:pt idx="3">
                  <c:v>7912072985</c:v>
                </c:pt>
                <c:pt idx="4">
                  <c:v>710227856077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DF-40B6-9A72-2CDD13F73177}"/>
            </c:ext>
          </c:extLst>
        </c:ser>
        <c:ser>
          <c:idx val="5"/>
          <c:order val="5"/>
          <c:tx>
            <c:strRef>
              <c:f>'hacim yat.'!$AK$3</c:f>
              <c:strCache>
                <c:ptCount val="1"/>
                <c:pt idx="0">
                  <c:v>For. Institutional</c:v>
                </c:pt>
              </c:strCache>
            </c:strRef>
          </c:tx>
          <c:spPr>
            <a:solidFill>
              <a:srgbClr val="18AFE3">
                <a:lumMod val="50000"/>
              </a:srgbClr>
            </a:solidFill>
          </c:spPr>
          <c:invertIfNegative val="0"/>
          <c:cat>
            <c:strRef>
              <c:f>'hacim yat.'!$A$24:$A$28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2026/06</c:v>
                </c:pt>
              </c:strCache>
            </c:strRef>
          </c:cat>
          <c:val>
            <c:numRef>
              <c:f>'hacim yat.'!$AK$24:$AK$28</c:f>
              <c:numCache>
                <c:formatCode>#,##0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FDF-40B6-9A72-2CDD13F73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37529088"/>
        <c:axId val="238561536"/>
      </c:barChart>
      <c:catAx>
        <c:axId val="237529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b="1">
                <a:solidFill>
                  <a:srgbClr val="0070C0"/>
                </a:solidFill>
              </a:defRPr>
            </a:pPr>
            <a:endParaRPr lang="tr-TR"/>
          </a:p>
        </c:txPr>
        <c:crossAx val="2385615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38561536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2000">
                <a:solidFill>
                  <a:schemeClr val="tx1">
                    <a:lumMod val="50000"/>
                  </a:schemeClr>
                </a:solidFill>
              </a:defRPr>
            </a:pPr>
            <a:endParaRPr lang="tr-TR"/>
          </a:p>
        </c:txPr>
        <c:crossAx val="237529088"/>
        <c:crosses val="autoZero"/>
        <c:crossBetween val="between"/>
        <c:majorUnit val="0.2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036764949507974"/>
          <c:y val="5.1711207752884604E-2"/>
          <c:w val="0.18742734896678934"/>
          <c:h val="0.42929339015748896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>
              <a:solidFill>
                <a:schemeClr val="tx1">
                  <a:lumMod val="50000"/>
                </a:schemeClr>
              </a:solidFill>
            </a:defRPr>
          </a:pPr>
          <a:endParaRPr lang="tr-TR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3200" b="0" i="0" u="none" strike="noStrike" baseline="0">
          <a:solidFill>
            <a:schemeClr val="bg2">
              <a:lumMod val="50000"/>
            </a:schemeClr>
          </a:solidFill>
          <a:latin typeface="Helvetica" pitchFamily="2" charset="0"/>
          <a:ea typeface="Verdana" panose="020B0604030504040204" pitchFamily="34" charset="0"/>
          <a:cs typeface="Verdana" panose="020B0604030504040204" pitchFamily="34" charset="0"/>
        </a:defRPr>
      </a:pPr>
      <a:endParaRPr lang="tr-TR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0.6345</cdr:x>
      <cdr:y>0.23771</cdr:y>
    </cdr:from>
    <cdr:to>
      <cdr:x>0.7558</cdr:x>
      <cdr:y>0.30523</cdr:y>
    </cdr:to>
    <cdr:sp macro="" textlink="">
      <cdr:nvSpPr>
        <cdr:cNvPr id="3" name="Metin kutusu 1"/>
        <cdr:cNvSpPr txBox="1"/>
      </cdr:nvSpPr>
      <cdr:spPr>
        <a:xfrm xmlns:a="http://schemas.openxmlformats.org/drawingml/2006/main">
          <a:off x="12126489" y="2273613"/>
          <a:ext cx="2318285" cy="6458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273</a:t>
          </a:r>
        </a:p>
      </cdr:txBody>
    </cdr:sp>
  </cdr:relSizeAnchor>
  <cdr:relSizeAnchor xmlns:cdr="http://schemas.openxmlformats.org/drawingml/2006/chartDrawing">
    <cdr:from>
      <cdr:x>0.43837</cdr:x>
      <cdr:y>0.2516</cdr:y>
    </cdr:from>
    <cdr:to>
      <cdr:x>0.55967</cdr:x>
      <cdr:y>0.31913</cdr:y>
    </cdr:to>
    <cdr:sp macro="" textlink="">
      <cdr:nvSpPr>
        <cdr:cNvPr id="4" name="Metin kutusu 1"/>
        <cdr:cNvSpPr txBox="1"/>
      </cdr:nvSpPr>
      <cdr:spPr>
        <a:xfrm xmlns:a="http://schemas.openxmlformats.org/drawingml/2006/main">
          <a:off x="8378097" y="2406486"/>
          <a:ext cx="2318284" cy="6459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259</a:t>
          </a:r>
        </a:p>
      </cdr:txBody>
    </cdr:sp>
  </cdr:relSizeAnchor>
  <cdr:relSizeAnchor xmlns:cdr="http://schemas.openxmlformats.org/drawingml/2006/chartDrawing">
    <cdr:from>
      <cdr:x>0.04205</cdr:x>
      <cdr:y>0.30459</cdr:y>
    </cdr:from>
    <cdr:to>
      <cdr:x>0.16334</cdr:x>
      <cdr:y>0.37212</cdr:y>
    </cdr:to>
    <cdr:sp macro="" textlink="">
      <cdr:nvSpPr>
        <cdr:cNvPr id="6" name="Metin kutusu 1"/>
        <cdr:cNvSpPr txBox="1"/>
      </cdr:nvSpPr>
      <cdr:spPr>
        <a:xfrm xmlns:a="http://schemas.openxmlformats.org/drawingml/2006/main">
          <a:off x="803664" y="2913341"/>
          <a:ext cx="2318093" cy="6459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231</a:t>
          </a:r>
        </a:p>
      </cdr:txBody>
    </cdr:sp>
  </cdr:relSizeAnchor>
  <cdr:relSizeAnchor xmlns:cdr="http://schemas.openxmlformats.org/drawingml/2006/chartDrawing">
    <cdr:from>
      <cdr:x>0.23563</cdr:x>
      <cdr:y>0.27854</cdr:y>
    </cdr:from>
    <cdr:to>
      <cdr:x>0.35692</cdr:x>
      <cdr:y>0.34607</cdr:y>
    </cdr:to>
    <cdr:sp macro="" textlink="">
      <cdr:nvSpPr>
        <cdr:cNvPr id="8" name="Metin kutusu 1">
          <a:extLst xmlns:a="http://schemas.openxmlformats.org/drawingml/2006/main">
            <a:ext uri="{FF2B5EF4-FFF2-40B4-BE49-F238E27FC236}">
              <a16:creationId xmlns:a16="http://schemas.microsoft.com/office/drawing/2014/main" id="{B58C226A-7A16-424D-891B-D63553C450A2}"/>
            </a:ext>
          </a:extLst>
        </cdr:cNvPr>
        <cdr:cNvSpPr txBox="1"/>
      </cdr:nvSpPr>
      <cdr:spPr>
        <a:xfrm xmlns:a="http://schemas.openxmlformats.org/drawingml/2006/main">
          <a:off x="4503417" y="2664161"/>
          <a:ext cx="2318094" cy="6459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242</a:t>
          </a:r>
        </a:p>
      </cdr:txBody>
    </cdr:sp>
  </cdr:relSizeAnchor>
  <cdr:relSizeAnchor xmlns:cdr="http://schemas.openxmlformats.org/drawingml/2006/chartDrawing">
    <cdr:from>
      <cdr:x>0.82509</cdr:x>
      <cdr:y>0.14696</cdr:y>
    </cdr:from>
    <cdr:to>
      <cdr:x>0.94639</cdr:x>
      <cdr:y>0.21448</cdr:y>
    </cdr:to>
    <cdr:sp macro="" textlink="">
      <cdr:nvSpPr>
        <cdr:cNvPr id="5" name="Metin kutusu 1">
          <a:extLst xmlns:a="http://schemas.openxmlformats.org/drawingml/2006/main">
            <a:ext uri="{FF2B5EF4-FFF2-40B4-BE49-F238E27FC236}">
              <a16:creationId xmlns:a16="http://schemas.microsoft.com/office/drawing/2014/main" id="{2E0EFAB1-3647-0DCD-83E3-EEC62423BE9C}"/>
            </a:ext>
          </a:extLst>
        </cdr:cNvPr>
        <cdr:cNvSpPr txBox="1"/>
      </cdr:nvSpPr>
      <cdr:spPr>
        <a:xfrm xmlns:a="http://schemas.openxmlformats.org/drawingml/2006/main">
          <a:off x="15769051" y="1405608"/>
          <a:ext cx="2318284" cy="6458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307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0.00981</cdr:x>
      <cdr:y>0</cdr:y>
    </cdr:from>
    <cdr:to>
      <cdr:x>0.25929</cdr:x>
      <cdr:y>0.0722</cdr:y>
    </cdr:to>
    <cdr:sp macro="" textlink="">
      <cdr:nvSpPr>
        <cdr:cNvPr id="2" name="Rectangl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8100" y="0"/>
          <a:ext cx="968850" cy="2565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rtl="0"/>
          <a:r>
            <a:rPr lang="tr-TR" sz="3200" b="1" i="0" baseline="0" dirty="0">
              <a:solidFill>
                <a:srgbClr val="0070C0"/>
              </a:solidFill>
              <a:effectLst/>
              <a:latin typeface="Helvetica" pitchFamily="2" charset="0"/>
              <a:ea typeface="+mn-ea"/>
              <a:cs typeface="Tahoma" pitchFamily="34" charset="0"/>
            </a:rPr>
            <a:t>No. of </a:t>
          </a:r>
          <a:r>
            <a:rPr lang="tr-TR" sz="3200" b="1" i="0" baseline="0" dirty="0" err="1">
              <a:solidFill>
                <a:srgbClr val="0070C0"/>
              </a:solidFill>
              <a:effectLst/>
              <a:latin typeface="Helvetica" pitchFamily="2" charset="0"/>
              <a:ea typeface="+mn-ea"/>
              <a:cs typeface="Tahoma" pitchFamily="34" charset="0"/>
            </a:rPr>
            <a:t>Equities</a:t>
          </a:r>
          <a:endParaRPr lang="tr-TR" sz="3200" b="1" dirty="0">
            <a:solidFill>
              <a:srgbClr val="0070C0"/>
            </a:solidFill>
            <a:effectLst/>
            <a:latin typeface="Helvetica" pitchFamily="2" charset="0"/>
            <a:cs typeface="Tahoma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0.88907</cdr:x>
      <cdr:y>0.83116</cdr:y>
    </cdr:from>
    <cdr:to>
      <cdr:x>0.97384</cdr:x>
      <cdr:y>0.86335</cdr:y>
    </cdr:to>
    <cdr:sp macro="" textlink="">
      <cdr:nvSpPr>
        <cdr:cNvPr id="2" name="Metin kutusu 1">
          <a:extLst xmlns:a="http://schemas.openxmlformats.org/drawingml/2006/main">
            <a:ext uri="{FF2B5EF4-FFF2-40B4-BE49-F238E27FC236}">
              <a16:creationId xmlns:a16="http://schemas.microsoft.com/office/drawing/2014/main" id="{A1DD68D2-E977-19ED-2546-07687DCCD31C}"/>
            </a:ext>
          </a:extLst>
        </cdr:cNvPr>
        <cdr:cNvSpPr txBox="1"/>
      </cdr:nvSpPr>
      <cdr:spPr>
        <a:xfrm xmlns:a="http://schemas.openxmlformats.org/drawingml/2006/main">
          <a:off x="15612290" y="8681975"/>
          <a:ext cx="1488588" cy="3362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tr-TR" sz="2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</a:rPr>
            <a:t>10,120</a:t>
          </a:r>
        </a:p>
      </cdr:txBody>
    </cdr:sp>
  </cdr:relSizeAnchor>
  <cdr:relSizeAnchor xmlns:cdr="http://schemas.openxmlformats.org/drawingml/2006/chartDrawing">
    <cdr:from>
      <cdr:x>0.87931</cdr:x>
      <cdr:y>0.80551</cdr:y>
    </cdr:from>
    <cdr:to>
      <cdr:x>0.96575</cdr:x>
      <cdr:y>0.84384</cdr:y>
    </cdr:to>
    <cdr:sp macro="" textlink="">
      <cdr:nvSpPr>
        <cdr:cNvPr id="3" name="Metin kutusu 1">
          <a:extLst xmlns:a="http://schemas.openxmlformats.org/drawingml/2006/main">
            <a:ext uri="{FF2B5EF4-FFF2-40B4-BE49-F238E27FC236}">
              <a16:creationId xmlns:a16="http://schemas.microsoft.com/office/drawing/2014/main" id="{AEDC75E3-5BBA-D823-B6BF-0CE8E871FFD7}"/>
            </a:ext>
          </a:extLst>
        </cdr:cNvPr>
        <cdr:cNvSpPr txBox="1"/>
      </cdr:nvSpPr>
      <cdr:spPr>
        <a:xfrm xmlns:a="http://schemas.openxmlformats.org/drawingml/2006/main">
          <a:off x="15440927" y="8414105"/>
          <a:ext cx="1517914" cy="4003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tr-TR" sz="2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</a:rPr>
            <a:t>8,517</a:t>
          </a:r>
        </a:p>
      </cdr:txBody>
    </cdr:sp>
  </cdr:relSizeAnchor>
  <cdr:relSizeAnchor xmlns:cdr="http://schemas.openxmlformats.org/drawingml/2006/chartDrawing">
    <cdr:from>
      <cdr:x>0.87683</cdr:x>
      <cdr:y>0.77496</cdr:y>
    </cdr:from>
    <cdr:to>
      <cdr:x>0.96327</cdr:x>
      <cdr:y>0.81198</cdr:y>
    </cdr:to>
    <cdr:sp macro="" textlink="">
      <cdr:nvSpPr>
        <cdr:cNvPr id="4" name="Metin kutusu 1">
          <a:extLst xmlns:a="http://schemas.openxmlformats.org/drawingml/2006/main">
            <a:ext uri="{FF2B5EF4-FFF2-40B4-BE49-F238E27FC236}">
              <a16:creationId xmlns:a16="http://schemas.microsoft.com/office/drawing/2014/main" id="{40671CCA-9392-EC20-BE2A-107A5D94E568}"/>
            </a:ext>
          </a:extLst>
        </cdr:cNvPr>
        <cdr:cNvSpPr txBox="1"/>
      </cdr:nvSpPr>
      <cdr:spPr>
        <a:xfrm xmlns:a="http://schemas.openxmlformats.org/drawingml/2006/main">
          <a:off x="15397382" y="8094930"/>
          <a:ext cx="1517915" cy="3866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tr-TR" sz="2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</a:rPr>
            <a:t>8,233</a:t>
          </a:r>
        </a:p>
      </cdr:txBody>
    </cdr:sp>
  </cdr:relSizeAnchor>
  <cdr:relSizeAnchor xmlns:cdr="http://schemas.openxmlformats.org/drawingml/2006/chartDrawing">
    <cdr:from>
      <cdr:x>0.87724</cdr:x>
      <cdr:y>0.74465</cdr:y>
    </cdr:from>
    <cdr:to>
      <cdr:x>0.96368</cdr:x>
      <cdr:y>0.78167</cdr:y>
    </cdr:to>
    <cdr:sp macro="" textlink="">
      <cdr:nvSpPr>
        <cdr:cNvPr id="5" name="Metin kutusu 1">
          <a:extLst xmlns:a="http://schemas.openxmlformats.org/drawingml/2006/main">
            <a:ext uri="{FF2B5EF4-FFF2-40B4-BE49-F238E27FC236}">
              <a16:creationId xmlns:a16="http://schemas.microsoft.com/office/drawing/2014/main" id="{062B90CC-6ED9-71FA-87F2-181CB0C245D7}"/>
            </a:ext>
          </a:extLst>
        </cdr:cNvPr>
        <cdr:cNvSpPr txBox="1"/>
      </cdr:nvSpPr>
      <cdr:spPr>
        <a:xfrm xmlns:a="http://schemas.openxmlformats.org/drawingml/2006/main">
          <a:off x="15404639" y="7778386"/>
          <a:ext cx="1517915" cy="3866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tr-TR" sz="2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</a:rPr>
            <a:t>7,295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0.25843</cdr:x>
      <cdr:y>0.05595</cdr:y>
    </cdr:from>
    <cdr:to>
      <cdr:x>0.33654</cdr:x>
      <cdr:y>0.11761</cdr:y>
    </cdr:to>
    <cdr:sp macro="" textlink="">
      <cdr:nvSpPr>
        <cdr:cNvPr id="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134592" y="552554"/>
          <a:ext cx="1551895" cy="60895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i="0" u="none" strike="noStrike" baseline="0" dirty="0">
              <a:solidFill>
                <a:schemeClr val="tx1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539</a:t>
          </a:r>
        </a:p>
      </cdr:txBody>
    </cdr:sp>
  </cdr:relSizeAnchor>
  <cdr:relSizeAnchor xmlns:cdr="http://schemas.openxmlformats.org/drawingml/2006/chartDrawing">
    <cdr:from>
      <cdr:x>0.65733</cdr:x>
      <cdr:y>0</cdr:y>
    </cdr:from>
    <cdr:to>
      <cdr:x>0.73543</cdr:x>
      <cdr:y>0.04543</cdr:y>
    </cdr:to>
    <cdr:sp macro="" textlink="">
      <cdr:nvSpPr>
        <cdr:cNvPr id="5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059831" y="0"/>
          <a:ext cx="1551696" cy="46346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tx1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591</a:t>
          </a:r>
          <a:endParaRPr lang="tr-TR" sz="3200" b="1" i="0" u="none" strike="noStrike" baseline="0" dirty="0">
            <a:solidFill>
              <a:schemeClr val="tx1"/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0.06106</cdr:x>
      <cdr:y>0.12326</cdr:y>
    </cdr:from>
    <cdr:to>
      <cdr:x>0.13916</cdr:x>
      <cdr:y>0.18492</cdr:y>
    </cdr:to>
    <cdr:sp macro="" textlink="">
      <cdr:nvSpPr>
        <cdr:cNvPr id="7" name="Text Box 5">
          <a:extLst xmlns:a="http://schemas.openxmlformats.org/drawingml/2006/main">
            <a:ext uri="{FF2B5EF4-FFF2-40B4-BE49-F238E27FC236}">
              <a16:creationId xmlns:a16="http://schemas.microsoft.com/office/drawing/2014/main" id="{7B939AF1-4ADA-4906-ACA4-BCA048E476E3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13210" y="1319939"/>
          <a:ext cx="1551696" cy="6602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tx1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483</a:t>
          </a:r>
          <a:endParaRPr lang="tr-TR" sz="3200" b="1" i="0" u="none" strike="noStrike" baseline="0" dirty="0">
            <a:solidFill>
              <a:schemeClr val="tx1"/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0.458</cdr:x>
      <cdr:y>0</cdr:y>
    </cdr:from>
    <cdr:to>
      <cdr:x>0.5361</cdr:x>
      <cdr:y>0.06166</cdr:y>
    </cdr:to>
    <cdr:sp macro="" textlink="">
      <cdr:nvSpPr>
        <cdr:cNvPr id="9" name="Text Box 5">
          <a:extLst xmlns:a="http://schemas.openxmlformats.org/drawingml/2006/main">
            <a:ext uri="{FF2B5EF4-FFF2-40B4-BE49-F238E27FC236}">
              <a16:creationId xmlns:a16="http://schemas.microsoft.com/office/drawing/2014/main" id="{2B4774CF-D389-472F-91A0-9CBDF9F08825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099672" y="0"/>
          <a:ext cx="1551696" cy="6290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tx1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572</a:t>
          </a:r>
          <a:endParaRPr lang="tr-TR" sz="3200" b="1" i="0" u="none" strike="noStrike" baseline="0" dirty="0">
            <a:solidFill>
              <a:schemeClr val="tx1"/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0.86569</cdr:x>
      <cdr:y>1.86767E-7</cdr:y>
    </cdr:from>
    <cdr:to>
      <cdr:x>0.92393</cdr:x>
      <cdr:y>0.02986</cdr:y>
    </cdr:to>
    <cdr:sp macro="" textlink="">
      <cdr:nvSpPr>
        <cdr:cNvPr id="2" name="Text Box 5">
          <a:extLst xmlns:a="http://schemas.openxmlformats.org/drawingml/2006/main">
            <a:ext uri="{FF2B5EF4-FFF2-40B4-BE49-F238E27FC236}">
              <a16:creationId xmlns:a16="http://schemas.microsoft.com/office/drawing/2014/main" id="{DD37E37D-9C33-DE4E-2BB6-9A4B84494718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199588" y="2"/>
          <a:ext cx="1157086" cy="3197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endParaRPr lang="tr-TR" sz="3200" b="1" i="0" u="none" strike="noStrike" baseline="0" dirty="0">
            <a:solidFill>
              <a:schemeClr val="tx1"/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0.84737</cdr:x>
      <cdr:y>0</cdr:y>
    </cdr:from>
    <cdr:to>
      <cdr:x>0.91709</cdr:x>
      <cdr:y>0.02349</cdr:y>
    </cdr:to>
    <cdr:sp macro="" textlink="">
      <cdr:nvSpPr>
        <cdr:cNvPr id="4" name="Text Box 5">
          <a:extLst xmlns:a="http://schemas.openxmlformats.org/drawingml/2006/main">
            <a:ext uri="{FF2B5EF4-FFF2-40B4-BE49-F238E27FC236}">
              <a16:creationId xmlns:a16="http://schemas.microsoft.com/office/drawing/2014/main" id="{F52E6E10-0FAE-416C-4FAC-4F53ED24BF6E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835575" y="-1684830"/>
          <a:ext cx="1385202" cy="2591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tx1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626</a:t>
          </a:r>
          <a:endParaRPr lang="tr-TR" sz="3200" b="1" i="0" u="none" strike="noStrike" baseline="0" dirty="0">
            <a:solidFill>
              <a:schemeClr val="tx1"/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0.7896</cdr:x>
      <cdr:y>0.03477</cdr:y>
    </cdr:from>
    <cdr:to>
      <cdr:x>0.79221</cdr:x>
      <cdr:y>0.82779</cdr:y>
    </cdr:to>
    <cdr:sp macro="" textlink="">
      <cdr:nvSpPr>
        <cdr:cNvPr id="6" name="Line">
          <a:extLst xmlns:a="http://schemas.openxmlformats.org/drawingml/2006/main">
            <a:ext uri="{FF2B5EF4-FFF2-40B4-BE49-F238E27FC236}">
              <a16:creationId xmlns:a16="http://schemas.microsoft.com/office/drawing/2014/main" id="{A57AA0A4-5F2D-C245-01B5-E3ACE4A9D9FB}"/>
            </a:ext>
          </a:extLst>
        </cdr:cNvPr>
        <cdr:cNvSpPr/>
      </cdr:nvSpPr>
      <cdr:spPr>
        <a:xfrm xmlns:a="http://schemas.openxmlformats.org/drawingml/2006/main" flipH="1" flipV="1">
          <a:off x="15687853" y="372321"/>
          <a:ext cx="51890" cy="8492113"/>
        </a:xfrm>
        <a:prstGeom xmlns:a="http://schemas.openxmlformats.org/drawingml/2006/main" prst="line">
          <a:avLst/>
        </a:prstGeom>
        <a:ln xmlns:a="http://schemas.openxmlformats.org/drawingml/2006/main" w="63500">
          <a:solidFill>
            <a:schemeClr val="accent1"/>
          </a:solidFill>
        </a:ln>
      </cdr:spPr>
      <cdr:txBody>
        <a:bodyPr xmlns:a="http://schemas.openxmlformats.org/drawingml/2006/main" lIns="64293" tIns="64293" rIns="64293" bIns="64293"/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1pPr>
          <a:lvl2pPr marL="4572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2pPr>
          <a:lvl3pPr marL="9144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3pPr>
          <a:lvl4pPr marL="13716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4pPr>
          <a:lvl5pPr marL="18288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5pPr>
          <a:lvl6pPr marL="22860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6pPr>
          <a:lvl7pPr marL="27432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7pPr>
          <a:lvl8pPr marL="32004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8pPr>
          <a:lvl9pPr marL="36576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9pPr>
        </a:lstStyle>
        <a:p xmlns:a="http://schemas.openxmlformats.org/drawingml/2006/main">
          <a:endParaRPr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0.93508</cdr:x>
      <cdr:y>0.85351</cdr:y>
    </cdr:from>
    <cdr:to>
      <cdr:x>1</cdr:x>
      <cdr:y>0.90454</cdr:y>
    </cdr:to>
    <cdr:sp macro="" textlink="">
      <cdr:nvSpPr>
        <cdr:cNvPr id="2" name="Metin kutusu 1">
          <a:extLst xmlns:a="http://schemas.openxmlformats.org/drawingml/2006/main">
            <a:ext uri="{FF2B5EF4-FFF2-40B4-BE49-F238E27FC236}">
              <a16:creationId xmlns:a16="http://schemas.microsoft.com/office/drawing/2014/main" id="{4F672A15-2239-1CFE-7360-E08DE7B94411}"/>
            </a:ext>
          </a:extLst>
        </cdr:cNvPr>
        <cdr:cNvSpPr txBox="1"/>
      </cdr:nvSpPr>
      <cdr:spPr>
        <a:xfrm xmlns:a="http://schemas.openxmlformats.org/drawingml/2006/main">
          <a:off x="16364232" y="8807501"/>
          <a:ext cx="1136123" cy="5265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tr-TR" sz="20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</a:rPr>
            <a:t>3,934</a:t>
          </a:r>
        </a:p>
        <a:p xmlns:a="http://schemas.openxmlformats.org/drawingml/2006/main">
          <a:endParaRPr lang="tr-TR" sz="2000" b="1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0.93463</cdr:x>
      <cdr:y>0.87782</cdr:y>
    </cdr:from>
    <cdr:to>
      <cdr:x>1</cdr:x>
      <cdr:y>0.93349</cdr:y>
    </cdr:to>
    <cdr:sp macro="" textlink="">
      <cdr:nvSpPr>
        <cdr:cNvPr id="3" name="Metin kutusu 1">
          <a:extLst xmlns:a="http://schemas.openxmlformats.org/drawingml/2006/main">
            <a:ext uri="{FF2B5EF4-FFF2-40B4-BE49-F238E27FC236}">
              <a16:creationId xmlns:a16="http://schemas.microsoft.com/office/drawing/2014/main" id="{6B5B55F9-7FFE-21CD-5541-3C6F0280B57E}"/>
            </a:ext>
          </a:extLst>
        </cdr:cNvPr>
        <cdr:cNvSpPr txBox="1"/>
      </cdr:nvSpPr>
      <cdr:spPr>
        <a:xfrm xmlns:a="http://schemas.openxmlformats.org/drawingml/2006/main">
          <a:off x="16356357" y="9058339"/>
          <a:ext cx="1143998" cy="5744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tr-TR" sz="20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</a:rPr>
            <a:t>5,467</a:t>
          </a:r>
        </a:p>
      </cdr:txBody>
    </cdr:sp>
  </cdr:relSizeAnchor>
  <cdr:relSizeAnchor xmlns:cdr="http://schemas.openxmlformats.org/drawingml/2006/chartDrawing">
    <cdr:from>
      <cdr:x>0.93508</cdr:x>
      <cdr:y>0.89962</cdr:y>
    </cdr:from>
    <cdr:to>
      <cdr:x>1</cdr:x>
      <cdr:y>0.95065</cdr:y>
    </cdr:to>
    <cdr:sp macro="" textlink="">
      <cdr:nvSpPr>
        <cdr:cNvPr id="5" name="Metin kutusu 1">
          <a:extLst xmlns:a="http://schemas.openxmlformats.org/drawingml/2006/main">
            <a:ext uri="{FF2B5EF4-FFF2-40B4-BE49-F238E27FC236}">
              <a16:creationId xmlns:a16="http://schemas.microsoft.com/office/drawing/2014/main" id="{F0F4F016-1FEF-AB55-3D65-902F65E674CB}"/>
            </a:ext>
          </a:extLst>
        </cdr:cNvPr>
        <cdr:cNvSpPr txBox="1"/>
      </cdr:nvSpPr>
      <cdr:spPr>
        <a:xfrm xmlns:a="http://schemas.openxmlformats.org/drawingml/2006/main">
          <a:off x="16364232" y="9283257"/>
          <a:ext cx="1136123" cy="5265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tr-TR" sz="20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</a:rPr>
            <a:t>6,022</a:t>
          </a:r>
        </a:p>
        <a:p xmlns:a="http://schemas.openxmlformats.org/drawingml/2006/main">
          <a:endParaRPr lang="tr-TR" sz="2000" b="1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0.93508</cdr:x>
      <cdr:y>0.82183</cdr:y>
    </cdr:from>
    <cdr:to>
      <cdr:x>1</cdr:x>
      <cdr:y>0.87286</cdr:y>
    </cdr:to>
    <cdr:sp macro="" textlink="">
      <cdr:nvSpPr>
        <cdr:cNvPr id="4" name="Metin kutusu 1">
          <a:extLst xmlns:a="http://schemas.openxmlformats.org/drawingml/2006/main">
            <a:ext uri="{FF2B5EF4-FFF2-40B4-BE49-F238E27FC236}">
              <a16:creationId xmlns:a16="http://schemas.microsoft.com/office/drawing/2014/main" id="{714B3B86-C9FA-D13C-B0A5-7C92CEC642BC}"/>
            </a:ext>
          </a:extLst>
        </cdr:cNvPr>
        <cdr:cNvSpPr txBox="1"/>
      </cdr:nvSpPr>
      <cdr:spPr>
        <a:xfrm xmlns:a="http://schemas.openxmlformats.org/drawingml/2006/main">
          <a:off x="16364232" y="8480598"/>
          <a:ext cx="1136123" cy="5265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tr-TR" sz="20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</a:rPr>
            <a:t>3,338</a:t>
          </a:r>
        </a:p>
        <a:p xmlns:a="http://schemas.openxmlformats.org/drawingml/2006/main">
          <a:endParaRPr lang="tr-TR" sz="2000" b="1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0.36507</cdr:x>
      <cdr:y>0.40559</cdr:y>
    </cdr:from>
    <cdr:to>
      <cdr:x>0.40426</cdr:x>
      <cdr:y>0.44042</cdr:y>
    </cdr:to>
    <cdr:sp macro="" textlink="">
      <cdr:nvSpPr>
        <cdr:cNvPr id="2" name="Metin kutusu 1">
          <a:extLst xmlns:a="http://schemas.openxmlformats.org/drawingml/2006/main">
            <a:ext uri="{FF2B5EF4-FFF2-40B4-BE49-F238E27FC236}">
              <a16:creationId xmlns:a16="http://schemas.microsoft.com/office/drawing/2014/main" id="{5DFC3CAC-6703-1325-A1D4-64E41AD850D7}"/>
            </a:ext>
          </a:extLst>
        </cdr:cNvPr>
        <cdr:cNvSpPr txBox="1"/>
      </cdr:nvSpPr>
      <cdr:spPr>
        <a:xfrm xmlns:a="http://schemas.openxmlformats.org/drawingml/2006/main">
          <a:off x="6428042" y="4419278"/>
          <a:ext cx="690110" cy="3795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clip" horzOverflow="overflow" vert="horz" wrap="square" lIns="64293" tIns="64293" rIns="64293" bIns="64293" numCol="1" spcCol="38100" rtlCol="0" anchor="ctr">
          <a:normAutofit/>
        </a:bodyPr>
        <a:lstStyle xmlns:a="http://schemas.openxmlformats.org/drawingml/2006/main"/>
        <a:p xmlns:a="http://schemas.openxmlformats.org/drawingml/2006/main">
          <a:pPr marL="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tr-TR" sz="2400" b="0" i="0" u="none" strike="noStrike" kern="1200" cap="none" spc="0" normalizeH="0" baseline="0" dirty="0">
            <a:ln>
              <a:noFill/>
            </a:ln>
            <a:solidFill>
              <a:srgbClr val="505150"/>
            </a:solidFill>
            <a:effectLst/>
            <a:uFillTx/>
            <a:latin typeface="+mn-lt"/>
            <a:ea typeface="+mn-ea"/>
            <a:cs typeface="+mn-cs"/>
            <a:sym typeface="Helvetica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0.24046</cdr:x>
      <cdr:y>0.62153</cdr:y>
    </cdr:from>
    <cdr:to>
      <cdr:x>0.37552</cdr:x>
      <cdr:y>0.68215</cdr:y>
    </cdr:to>
    <cdr:sp macro="" textlink="">
      <cdr:nvSpPr>
        <cdr:cNvPr id="2" name="Metin kutusu 1">
          <a:extLst xmlns:a="http://schemas.openxmlformats.org/drawingml/2006/main">
            <a:ext uri="{FF2B5EF4-FFF2-40B4-BE49-F238E27FC236}">
              <a16:creationId xmlns:a16="http://schemas.microsoft.com/office/drawing/2014/main" id="{44123419-B604-4D53-B963-FBFF6D7CE538}"/>
            </a:ext>
          </a:extLst>
        </cdr:cNvPr>
        <cdr:cNvSpPr txBox="1"/>
      </cdr:nvSpPr>
      <cdr:spPr>
        <a:xfrm xmlns:a="http://schemas.openxmlformats.org/drawingml/2006/main">
          <a:off x="4027617" y="5420877"/>
          <a:ext cx="2262171" cy="528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tr-TR" sz="3200" b="1" dirty="0">
              <a:solidFill>
                <a:schemeClr val="tx2">
                  <a:lumMod val="50000"/>
                </a:schemeClr>
              </a:solidFill>
              <a:latin typeface="Helvetica" pitchFamily="2" charset="0"/>
              <a:ea typeface="Verdana" panose="020B0604030504040204" pitchFamily="34" charset="0"/>
            </a:rPr>
            <a:t>301</a:t>
          </a:r>
        </a:p>
      </cdr:txBody>
    </cdr:sp>
  </cdr:relSizeAnchor>
  <cdr:relSizeAnchor xmlns:cdr="http://schemas.openxmlformats.org/drawingml/2006/chartDrawing">
    <cdr:from>
      <cdr:x>0.63483</cdr:x>
      <cdr:y>0.3712</cdr:y>
    </cdr:from>
    <cdr:to>
      <cdr:x>0.76989</cdr:x>
      <cdr:y>0.43183</cdr:y>
    </cdr:to>
    <cdr:sp macro="" textlink="">
      <cdr:nvSpPr>
        <cdr:cNvPr id="4" name="Metin kutusu 1">
          <a:extLst xmlns:a="http://schemas.openxmlformats.org/drawingml/2006/main">
            <a:ext uri="{FF2B5EF4-FFF2-40B4-BE49-F238E27FC236}">
              <a16:creationId xmlns:a16="http://schemas.microsoft.com/office/drawing/2014/main" id="{A6A9E21B-10A7-4220-BF45-4F64E097F03D}"/>
            </a:ext>
          </a:extLst>
        </cdr:cNvPr>
        <cdr:cNvSpPr txBox="1"/>
      </cdr:nvSpPr>
      <cdr:spPr>
        <a:xfrm xmlns:a="http://schemas.openxmlformats.org/drawingml/2006/main">
          <a:off x="10632966" y="3237535"/>
          <a:ext cx="2262171" cy="5288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tx2">
                  <a:lumMod val="50000"/>
                </a:schemeClr>
              </a:solidFill>
              <a:latin typeface="Helvetica" pitchFamily="2" charset="0"/>
              <a:ea typeface="Verdana" panose="020B0604030504040204" pitchFamily="34" charset="0"/>
            </a:rPr>
            <a:t>668</a:t>
          </a:r>
        </a:p>
      </cdr:txBody>
    </cdr:sp>
  </cdr:relSizeAnchor>
  <cdr:relSizeAnchor xmlns:cdr="http://schemas.openxmlformats.org/drawingml/2006/chartDrawing">
    <cdr:from>
      <cdr:x>0.43949</cdr:x>
      <cdr:y>0.52601</cdr:y>
    </cdr:from>
    <cdr:to>
      <cdr:x>0.57455</cdr:x>
      <cdr:y>0.58665</cdr:y>
    </cdr:to>
    <cdr:sp macro="" textlink="">
      <cdr:nvSpPr>
        <cdr:cNvPr id="5" name="Metin kutusu 1">
          <a:extLst xmlns:a="http://schemas.openxmlformats.org/drawingml/2006/main">
            <a:ext uri="{FF2B5EF4-FFF2-40B4-BE49-F238E27FC236}">
              <a16:creationId xmlns:a16="http://schemas.microsoft.com/office/drawing/2014/main" id="{C0A7B32A-4471-4386-BD5A-77871A8F1D43}"/>
            </a:ext>
          </a:extLst>
        </cdr:cNvPr>
        <cdr:cNvSpPr txBox="1"/>
      </cdr:nvSpPr>
      <cdr:spPr>
        <a:xfrm xmlns:a="http://schemas.openxmlformats.org/drawingml/2006/main">
          <a:off x="7361253" y="4587741"/>
          <a:ext cx="2262171" cy="5288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tx2">
                  <a:lumMod val="50000"/>
                </a:schemeClr>
              </a:solidFill>
              <a:latin typeface="Helvetica" pitchFamily="2" charset="0"/>
              <a:ea typeface="Verdana" panose="020B0604030504040204" pitchFamily="34" charset="0"/>
            </a:rPr>
            <a:t>439</a:t>
          </a:r>
        </a:p>
      </cdr:txBody>
    </cdr:sp>
  </cdr:relSizeAnchor>
  <cdr:relSizeAnchor xmlns:cdr="http://schemas.openxmlformats.org/drawingml/2006/chartDrawing">
    <cdr:from>
      <cdr:x>0.05126</cdr:x>
      <cdr:y>0.68517</cdr:y>
    </cdr:from>
    <cdr:to>
      <cdr:x>0.18632</cdr:x>
      <cdr:y>0.74579</cdr:y>
    </cdr:to>
    <cdr:sp macro="" textlink="">
      <cdr:nvSpPr>
        <cdr:cNvPr id="6" name="Metin kutusu 1">
          <a:extLst xmlns:a="http://schemas.openxmlformats.org/drawingml/2006/main">
            <a:ext uri="{FF2B5EF4-FFF2-40B4-BE49-F238E27FC236}">
              <a16:creationId xmlns:a16="http://schemas.microsoft.com/office/drawing/2014/main" id="{CD3A9CB0-8A74-4F1D-ABE2-8DF3A5AB630A}"/>
            </a:ext>
          </a:extLst>
        </cdr:cNvPr>
        <cdr:cNvSpPr txBox="1"/>
      </cdr:nvSpPr>
      <cdr:spPr>
        <a:xfrm xmlns:a="http://schemas.openxmlformats.org/drawingml/2006/main">
          <a:off x="858556" y="5975928"/>
          <a:ext cx="2262171" cy="528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tx2">
                  <a:lumMod val="50000"/>
                </a:schemeClr>
              </a:solidFill>
              <a:latin typeface="Helvetica" pitchFamily="2" charset="0"/>
              <a:ea typeface="Verdana" panose="020B0604030504040204" pitchFamily="34" charset="0"/>
            </a:rPr>
            <a:t>217</a:t>
          </a:r>
        </a:p>
      </cdr:txBody>
    </cdr:sp>
  </cdr:relSizeAnchor>
  <cdr:relSizeAnchor xmlns:cdr="http://schemas.openxmlformats.org/drawingml/2006/chartDrawing">
    <cdr:from>
      <cdr:x>0.82655</cdr:x>
      <cdr:y>0.06355</cdr:y>
    </cdr:from>
    <cdr:to>
      <cdr:x>0.96161</cdr:x>
      <cdr:y>0.12417</cdr:y>
    </cdr:to>
    <cdr:sp macro="" textlink="">
      <cdr:nvSpPr>
        <cdr:cNvPr id="7" name="Metin kutusu 1">
          <a:extLst xmlns:a="http://schemas.openxmlformats.org/drawingml/2006/main">
            <a:ext uri="{FF2B5EF4-FFF2-40B4-BE49-F238E27FC236}">
              <a16:creationId xmlns:a16="http://schemas.microsoft.com/office/drawing/2014/main" id="{0AAA7399-C674-B101-4E9F-3074D9F28CB4}"/>
            </a:ext>
          </a:extLst>
        </cdr:cNvPr>
        <cdr:cNvSpPr txBox="1"/>
      </cdr:nvSpPr>
      <cdr:spPr>
        <a:xfrm xmlns:a="http://schemas.openxmlformats.org/drawingml/2006/main">
          <a:off x="13844197" y="554245"/>
          <a:ext cx="2262171" cy="528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tx2">
                  <a:lumMod val="50000"/>
                </a:schemeClr>
              </a:solidFill>
              <a:latin typeface="Helvetica" pitchFamily="2" charset="0"/>
              <a:ea typeface="Verdana" panose="020B0604030504040204" pitchFamily="34" charset="0"/>
            </a:rPr>
            <a:t>1,062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0.27826</cdr:x>
      <cdr:y>0.68325</cdr:y>
    </cdr:from>
    <cdr:to>
      <cdr:x>0.35693</cdr:x>
      <cdr:y>0.74463</cdr:y>
    </cdr:to>
    <cdr:sp macro="" textlink="">
      <cdr:nvSpPr>
        <cdr:cNvPr id="20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54361" y="6835284"/>
          <a:ext cx="1428981" cy="6140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2,309</a:t>
          </a:r>
          <a:endParaRPr lang="tr-TR" sz="3200" b="1" i="0" u="none" strike="noStrike" baseline="0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0.47128</cdr:x>
      <cdr:y>0.47979</cdr:y>
    </cdr:from>
    <cdr:to>
      <cdr:x>0.54995</cdr:x>
      <cdr:y>0.54117</cdr:y>
    </cdr:to>
    <cdr:sp macro="" textlink="">
      <cdr:nvSpPr>
        <cdr:cNvPr id="26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60443" y="4799888"/>
          <a:ext cx="1428981" cy="6140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5,397</a:t>
          </a:r>
          <a:endParaRPr lang="tr-TR" sz="3200" b="1" i="0" u="none" strike="noStrike" baseline="0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0.66005</cdr:x>
      <cdr:y>0.16013</cdr:y>
    </cdr:from>
    <cdr:to>
      <cdr:x>0.73872</cdr:x>
      <cdr:y>0.22152</cdr:y>
    </cdr:to>
    <cdr:sp macro="" textlink="">
      <cdr:nvSpPr>
        <cdr:cNvPr id="27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989285" y="1601962"/>
          <a:ext cx="1428981" cy="6141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10,422</a:t>
          </a:r>
          <a:endParaRPr lang="tr-TR" sz="3200" b="1" i="0" u="none" strike="noStrike" baseline="0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0.08376</cdr:x>
      <cdr:y>0.734</cdr:y>
    </cdr:from>
    <cdr:to>
      <cdr:x>0.16243</cdr:x>
      <cdr:y>0.79538</cdr:y>
    </cdr:to>
    <cdr:sp macro="" textlink="">
      <cdr:nvSpPr>
        <cdr:cNvPr id="7" name="Text Box 5">
          <a:extLst xmlns:a="http://schemas.openxmlformats.org/drawingml/2006/main">
            <a:ext uri="{FF2B5EF4-FFF2-40B4-BE49-F238E27FC236}">
              <a16:creationId xmlns:a16="http://schemas.microsoft.com/office/drawing/2014/main" id="{22899049-FC89-488D-BE0A-0F5E69F5955A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21450" y="7342984"/>
          <a:ext cx="1428982" cy="6140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1,610</a:t>
          </a:r>
        </a:p>
      </cdr:txBody>
    </cdr:sp>
  </cdr:relSizeAnchor>
  <cdr:relSizeAnchor xmlns:cdr="http://schemas.openxmlformats.org/drawingml/2006/chartDrawing">
    <cdr:from>
      <cdr:x>0.85926</cdr:x>
      <cdr:y>0.20411</cdr:y>
    </cdr:from>
    <cdr:to>
      <cdr:x>0.93793</cdr:x>
      <cdr:y>0.2655</cdr:y>
    </cdr:to>
    <cdr:sp macro="" textlink="">
      <cdr:nvSpPr>
        <cdr:cNvPr id="2" name="Text Box 5">
          <a:extLst xmlns:a="http://schemas.openxmlformats.org/drawingml/2006/main">
            <a:ext uri="{FF2B5EF4-FFF2-40B4-BE49-F238E27FC236}">
              <a16:creationId xmlns:a16="http://schemas.microsoft.com/office/drawing/2014/main" id="{E63B7607-A052-1FC1-0601-422377A55A26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607728" y="2041928"/>
          <a:ext cx="1428981" cy="6141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9,365</a:t>
          </a:r>
          <a:endParaRPr lang="tr-TR" sz="3200" b="1" i="0" u="none" strike="noStrike" baseline="0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0.44039</cdr:x>
      <cdr:y>0.38055</cdr:y>
    </cdr:from>
    <cdr:to>
      <cdr:x>0.52899</cdr:x>
      <cdr:y>0.44168</cdr:y>
    </cdr:to>
    <cdr:sp macro="" textlink="">
      <cdr:nvSpPr>
        <cdr:cNvPr id="2" name="Text Box 5">
          <a:extLst xmlns:a="http://schemas.openxmlformats.org/drawingml/2006/main">
            <a:ext uri="{FF2B5EF4-FFF2-40B4-BE49-F238E27FC236}">
              <a16:creationId xmlns:a16="http://schemas.microsoft.com/office/drawing/2014/main" id="{071518F5-1D4B-1B29-7D4E-82D02F09319D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201638" y="3715686"/>
          <a:ext cx="1650062" cy="5968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tx1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235.6</a:t>
          </a:r>
        </a:p>
      </cdr:txBody>
    </cdr:sp>
  </cdr:relSizeAnchor>
  <cdr:relSizeAnchor xmlns:cdr="http://schemas.openxmlformats.org/drawingml/2006/chartDrawing">
    <cdr:from>
      <cdr:x>0.62341</cdr:x>
      <cdr:y>0.10077</cdr:y>
    </cdr:from>
    <cdr:to>
      <cdr:x>0.70145</cdr:x>
      <cdr:y>0.16222</cdr:y>
    </cdr:to>
    <cdr:sp macro="" textlink="">
      <cdr:nvSpPr>
        <cdr:cNvPr id="3" name="Text Box 5">
          <a:extLst xmlns:a="http://schemas.openxmlformats.org/drawingml/2006/main">
            <a:ext uri="{FF2B5EF4-FFF2-40B4-BE49-F238E27FC236}">
              <a16:creationId xmlns:a16="http://schemas.microsoft.com/office/drawing/2014/main" id="{071518F5-1D4B-1B29-7D4E-82D02F09319D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610166" y="983940"/>
          <a:ext cx="1453396" cy="6000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tx1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389.5</a:t>
          </a:r>
          <a:endParaRPr lang="tr-TR" sz="3200" b="1" i="0" u="none" strike="noStrike" baseline="0" dirty="0">
            <a:solidFill>
              <a:schemeClr val="tx1"/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0.07754</cdr:x>
      <cdr:y>0.78813</cdr:y>
    </cdr:from>
    <cdr:to>
      <cdr:x>0.15558</cdr:x>
      <cdr:y>0.84957</cdr:y>
    </cdr:to>
    <cdr:sp macro="" textlink="">
      <cdr:nvSpPr>
        <cdr:cNvPr id="5" name="Text Box 5">
          <a:extLst xmlns:a="http://schemas.openxmlformats.org/drawingml/2006/main">
            <a:ext uri="{FF2B5EF4-FFF2-40B4-BE49-F238E27FC236}">
              <a16:creationId xmlns:a16="http://schemas.microsoft.com/office/drawing/2014/main" id="{071518F5-1D4B-1B29-7D4E-82D02F09319D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44153" y="7695366"/>
          <a:ext cx="1453396" cy="5999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i="0" u="none" strike="noStrike" baseline="0" dirty="0">
              <a:solidFill>
                <a:schemeClr val="tx1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20.7</a:t>
          </a:r>
        </a:p>
      </cdr:txBody>
    </cdr:sp>
  </cdr:relSizeAnchor>
  <cdr:relSizeAnchor xmlns:cdr="http://schemas.openxmlformats.org/drawingml/2006/chartDrawing">
    <cdr:from>
      <cdr:x>0.25898</cdr:x>
      <cdr:y>0.72794</cdr:y>
    </cdr:from>
    <cdr:to>
      <cdr:x>0.33701</cdr:x>
      <cdr:y>0.78938</cdr:y>
    </cdr:to>
    <cdr:sp macro="" textlink="">
      <cdr:nvSpPr>
        <cdr:cNvPr id="6" name="Text Box 5">
          <a:extLst xmlns:a="http://schemas.openxmlformats.org/drawingml/2006/main">
            <a:ext uri="{FF2B5EF4-FFF2-40B4-BE49-F238E27FC236}">
              <a16:creationId xmlns:a16="http://schemas.microsoft.com/office/drawing/2014/main" id="{071518F5-1D4B-1B29-7D4E-82D02F09319D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823086" y="7107613"/>
          <a:ext cx="1453209" cy="5999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tx1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61.7</a:t>
          </a:r>
          <a:endParaRPr lang="tr-TR" sz="3200" b="1" i="0" u="none" strike="noStrike" baseline="0" dirty="0">
            <a:solidFill>
              <a:schemeClr val="tx1"/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0.82535</cdr:x>
      <cdr:y>0.3396</cdr:y>
    </cdr:from>
    <cdr:to>
      <cdr:x>0.90339</cdr:x>
      <cdr:y>0.40105</cdr:y>
    </cdr:to>
    <cdr:sp macro="" textlink="">
      <cdr:nvSpPr>
        <cdr:cNvPr id="7" name="Text Box 5">
          <a:extLst xmlns:a="http://schemas.openxmlformats.org/drawingml/2006/main">
            <a:ext uri="{FF2B5EF4-FFF2-40B4-BE49-F238E27FC236}">
              <a16:creationId xmlns:a16="http://schemas.microsoft.com/office/drawing/2014/main" id="{B94802EC-6510-C930-6CF8-7AC82DCF5393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371163" y="3315871"/>
          <a:ext cx="1453396" cy="6000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dirty="0">
              <a:solidFill>
                <a:srgbClr val="FFFFFF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2.7</a:t>
          </a:r>
          <a:endParaRPr lang="tr-TR" sz="3200" i="0" u="none" strike="noStrike" baseline="0" dirty="0">
            <a:solidFill>
              <a:srgbClr val="FFFFFF"/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0.80849</cdr:x>
      <cdr:y>0.09293</cdr:y>
    </cdr:from>
    <cdr:to>
      <cdr:x>0.88653</cdr:x>
      <cdr:y>0.15438</cdr:y>
    </cdr:to>
    <cdr:sp macro="" textlink="">
      <cdr:nvSpPr>
        <cdr:cNvPr id="8" name="Text Box 5">
          <a:extLst xmlns:a="http://schemas.openxmlformats.org/drawingml/2006/main">
            <a:ext uri="{FF2B5EF4-FFF2-40B4-BE49-F238E27FC236}">
              <a16:creationId xmlns:a16="http://schemas.microsoft.com/office/drawing/2014/main" id="{AC67C9B4-CED3-D344-C030-632DD669B419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057056" y="907416"/>
          <a:ext cx="1453396" cy="6000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tx1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395</a:t>
          </a:r>
          <a:endParaRPr lang="tr-TR" sz="3200" b="1" i="0" u="none" strike="noStrike" baseline="0" dirty="0">
            <a:solidFill>
              <a:schemeClr val="tx1"/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0.04108</cdr:x>
      <cdr:y>0.58967</cdr:y>
    </cdr:from>
    <cdr:to>
      <cdr:x>0.16886</cdr:x>
      <cdr:y>0.63744</cdr:y>
    </cdr:to>
    <cdr:sp macro="" textlink="">
      <cdr:nvSpPr>
        <cdr:cNvPr id="10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44568" y="5806782"/>
          <a:ext cx="2626860" cy="4704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tx1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55</a:t>
          </a:r>
          <a:r>
            <a:rPr lang="tr-TR" sz="3200" b="1" i="0" u="none" strike="noStrike" baseline="0" dirty="0">
              <a:solidFill>
                <a:schemeClr val="tx1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.6</a:t>
          </a:r>
        </a:p>
      </cdr:txBody>
    </cdr:sp>
  </cdr:relSizeAnchor>
  <cdr:relSizeAnchor xmlns:cdr="http://schemas.openxmlformats.org/drawingml/2006/chartDrawing">
    <cdr:from>
      <cdr:x>0.24345</cdr:x>
      <cdr:y>0.06504</cdr:y>
    </cdr:from>
    <cdr:to>
      <cdr:x>0.3643</cdr:x>
      <cdr:y>0.11588</cdr:y>
    </cdr:to>
    <cdr:sp macro="" textlink="">
      <cdr:nvSpPr>
        <cdr:cNvPr id="11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04825" y="640454"/>
          <a:ext cx="2484396" cy="50064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tx1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157</a:t>
          </a:r>
          <a:r>
            <a:rPr lang="tr-TR" sz="3200" b="1" i="0" u="none" strike="noStrike" baseline="0" dirty="0">
              <a:solidFill>
                <a:schemeClr val="tx1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.1</a:t>
          </a:r>
        </a:p>
      </cdr:txBody>
    </cdr:sp>
  </cdr:relSizeAnchor>
  <cdr:relSizeAnchor xmlns:cdr="http://schemas.openxmlformats.org/drawingml/2006/chartDrawing">
    <cdr:from>
      <cdr:x>0.64026</cdr:x>
      <cdr:y>0.40694</cdr:y>
    </cdr:from>
    <cdr:to>
      <cdr:x>0.76111</cdr:x>
      <cdr:y>0.46016</cdr:y>
    </cdr:to>
    <cdr:sp macro="" textlink="">
      <cdr:nvSpPr>
        <cdr:cNvPr id="7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162261" y="4007364"/>
          <a:ext cx="2484396" cy="52408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tx1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89.9</a:t>
          </a:r>
          <a:endParaRPr lang="tr-TR" sz="3200" b="1" i="0" u="none" strike="noStrike" baseline="0" dirty="0">
            <a:solidFill>
              <a:schemeClr val="tx1"/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0.44002</cdr:x>
      <cdr:y>0.32468</cdr:y>
    </cdr:from>
    <cdr:to>
      <cdr:x>0.56087</cdr:x>
      <cdr:y>0.37552</cdr:y>
    </cdr:to>
    <cdr:sp macro="" textlink="">
      <cdr:nvSpPr>
        <cdr:cNvPr id="3" name="Text Box 8">
          <a:extLst xmlns:a="http://schemas.openxmlformats.org/drawingml/2006/main">
            <a:ext uri="{FF2B5EF4-FFF2-40B4-BE49-F238E27FC236}">
              <a16:creationId xmlns:a16="http://schemas.microsoft.com/office/drawing/2014/main" id="{BBA620C4-A807-517F-7B2B-E4FAFF88611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045707" y="3197301"/>
          <a:ext cx="2484396" cy="5006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tx1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105</a:t>
          </a:r>
          <a:r>
            <a:rPr lang="tr-TR" sz="3200" b="1" i="0" u="none" strike="noStrike" baseline="0" dirty="0">
              <a:solidFill>
                <a:schemeClr val="tx1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.7</a:t>
          </a:r>
        </a:p>
      </cdr:txBody>
    </cdr:sp>
  </cdr:relSizeAnchor>
  <cdr:relSizeAnchor xmlns:cdr="http://schemas.openxmlformats.org/drawingml/2006/chartDrawing">
    <cdr:from>
      <cdr:x>0.83925</cdr:x>
      <cdr:y>0.13452</cdr:y>
    </cdr:from>
    <cdr:to>
      <cdr:x>0.9601</cdr:x>
      <cdr:y>0.18774</cdr:y>
    </cdr:to>
    <cdr:sp macro="" textlink="">
      <cdr:nvSpPr>
        <cdr:cNvPr id="2" name="Text Box 8">
          <a:extLst xmlns:a="http://schemas.openxmlformats.org/drawingml/2006/main">
            <a:ext uri="{FF2B5EF4-FFF2-40B4-BE49-F238E27FC236}">
              <a16:creationId xmlns:a16="http://schemas.microsoft.com/office/drawing/2014/main" id="{C63F85E4-7DD0-3BE7-8902-935A547D590D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253040" y="1324677"/>
          <a:ext cx="2484396" cy="52408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tx1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141.6</a:t>
          </a:r>
          <a:endParaRPr lang="tr-TR" sz="3200" b="1" i="0" u="none" strike="noStrike" baseline="0" dirty="0">
            <a:solidFill>
              <a:schemeClr val="tx1"/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0.6603</cdr:x>
      <cdr:y>0.2013</cdr:y>
    </cdr:from>
    <cdr:to>
      <cdr:x>0.73897</cdr:x>
      <cdr:y>0.28667</cdr:y>
    </cdr:to>
    <cdr:sp macro="" textlink="">
      <cdr:nvSpPr>
        <cdr:cNvPr id="3" name="Text Box 5">
          <a:extLst xmlns:a="http://schemas.openxmlformats.org/drawingml/2006/main">
            <a:ext uri="{FF2B5EF4-FFF2-40B4-BE49-F238E27FC236}">
              <a16:creationId xmlns:a16="http://schemas.microsoft.com/office/drawing/2014/main" id="{8E87CD11-F255-4795-A0A9-C89568CAE6E8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12435726" y="2035764"/>
          <a:ext cx="1481626" cy="8633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20</a:t>
          </a: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,626</a:t>
          </a:r>
        </a:p>
      </cdr:txBody>
    </cdr:sp>
  </cdr:relSizeAnchor>
  <cdr:relSizeAnchor xmlns:cdr="http://schemas.openxmlformats.org/drawingml/2006/chartDrawing">
    <cdr:from>
      <cdr:x>0.46798</cdr:x>
      <cdr:y>0.5</cdr:y>
    </cdr:from>
    <cdr:to>
      <cdr:x>0.54665</cdr:x>
      <cdr:y>0.58538</cdr:y>
    </cdr:to>
    <cdr:sp macro="" textlink="">
      <cdr:nvSpPr>
        <cdr:cNvPr id="4" name="Text Box 5">
          <a:extLst xmlns:a="http://schemas.openxmlformats.org/drawingml/2006/main">
            <a:ext uri="{FF2B5EF4-FFF2-40B4-BE49-F238E27FC236}">
              <a16:creationId xmlns:a16="http://schemas.microsoft.com/office/drawing/2014/main" id="{EB9854E5-9AD4-4DD7-A35D-B7BF61CAB893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8813745" y="5056598"/>
          <a:ext cx="1481626" cy="8634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10,426</a:t>
          </a:r>
          <a:endParaRPr lang="tr-TR" sz="3200" b="1" i="0" u="none" strike="noStrike" baseline="0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0.2823</cdr:x>
      <cdr:y>0.72355</cdr:y>
    </cdr:from>
    <cdr:to>
      <cdr:x>0.36097</cdr:x>
      <cdr:y>0.80894</cdr:y>
    </cdr:to>
    <cdr:sp macro="" textlink="">
      <cdr:nvSpPr>
        <cdr:cNvPr id="5" name="Text Box 5">
          <a:extLst xmlns:a="http://schemas.openxmlformats.org/drawingml/2006/main">
            <a:ext uri="{FF2B5EF4-FFF2-40B4-BE49-F238E27FC236}">
              <a16:creationId xmlns:a16="http://schemas.microsoft.com/office/drawing/2014/main" id="{F9FDEDEA-67F6-4800-BD57-DB5DA776E1DB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5316734" y="7317357"/>
          <a:ext cx="1481626" cy="86356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3,808</a:t>
          </a:r>
          <a:endParaRPr lang="tr-TR" sz="3200" b="1" i="0" u="none" strike="noStrike" baseline="0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0.07838</cdr:x>
      <cdr:y>0.75535</cdr:y>
    </cdr:from>
    <cdr:to>
      <cdr:x>0.15705</cdr:x>
      <cdr:y>0.84073</cdr:y>
    </cdr:to>
    <cdr:sp macro="" textlink="">
      <cdr:nvSpPr>
        <cdr:cNvPr id="6" name="Text Box 5">
          <a:extLst xmlns:a="http://schemas.openxmlformats.org/drawingml/2006/main">
            <a:ext uri="{FF2B5EF4-FFF2-40B4-BE49-F238E27FC236}">
              <a16:creationId xmlns:a16="http://schemas.microsoft.com/office/drawing/2014/main" id="{9096E10A-42F2-40A7-9EAC-BF21D6D881A7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1476248" y="7638987"/>
          <a:ext cx="1481626" cy="8634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</a:t>
          </a: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,699</a:t>
          </a:r>
        </a:p>
      </cdr:txBody>
    </cdr:sp>
  </cdr:relSizeAnchor>
  <cdr:relSizeAnchor xmlns:cdr="http://schemas.openxmlformats.org/drawingml/2006/chartDrawing">
    <cdr:from>
      <cdr:x>0.86097</cdr:x>
      <cdr:y>0.3464</cdr:y>
    </cdr:from>
    <cdr:to>
      <cdr:x>0.93964</cdr:x>
      <cdr:y>0.43177</cdr:y>
    </cdr:to>
    <cdr:sp macro="" textlink="">
      <cdr:nvSpPr>
        <cdr:cNvPr id="7" name="Text Box 5">
          <a:extLst xmlns:a="http://schemas.openxmlformats.org/drawingml/2006/main">
            <a:ext uri="{FF2B5EF4-FFF2-40B4-BE49-F238E27FC236}">
              <a16:creationId xmlns:a16="http://schemas.microsoft.com/office/drawing/2014/main" id="{57BD96B5-9214-1497-621A-B8A99793A802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16215075" y="3503215"/>
          <a:ext cx="1481626" cy="8633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16</a:t>
          </a: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,104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0.06541</cdr:x>
      <cdr:y>0.82077</cdr:y>
    </cdr:from>
    <cdr:to>
      <cdr:x>0.16029</cdr:x>
      <cdr:y>0.88156</cdr:y>
    </cdr:to>
    <cdr:sp macro="" textlink="">
      <cdr:nvSpPr>
        <cdr:cNvPr id="16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49832" y="8111993"/>
          <a:ext cx="1812944" cy="60080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24,631</a:t>
          </a:r>
        </a:p>
      </cdr:txBody>
    </cdr:sp>
  </cdr:relSizeAnchor>
  <cdr:relSizeAnchor xmlns:cdr="http://schemas.openxmlformats.org/drawingml/2006/chartDrawing">
    <cdr:from>
      <cdr:x>0.26712</cdr:x>
      <cdr:y>0.78117</cdr:y>
    </cdr:from>
    <cdr:to>
      <cdr:x>0.34579</cdr:x>
      <cdr:y>0.84255</cdr:y>
    </cdr:to>
    <cdr:sp macro="" textlink="">
      <cdr:nvSpPr>
        <cdr:cNvPr id="17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104033" y="7720587"/>
          <a:ext cx="1503207" cy="6066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61,147</a:t>
          </a:r>
          <a:endParaRPr lang="tr-TR" sz="3200" b="1" i="0" u="none" strike="noStrike" baseline="0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0.46265</cdr:x>
      <cdr:y>0.38532</cdr:y>
    </cdr:from>
    <cdr:to>
      <cdr:x>0.55335</cdr:x>
      <cdr:y>0.4467</cdr:y>
    </cdr:to>
    <cdr:sp macro="" textlink="">
      <cdr:nvSpPr>
        <cdr:cNvPr id="1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840187" y="3808224"/>
          <a:ext cx="1733073" cy="6066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372,737</a:t>
          </a:r>
          <a:endParaRPr lang="tr-TR" sz="3200" b="1" i="0" u="none" strike="noStrike" baseline="0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0.65349</cdr:x>
      <cdr:y>0.08048</cdr:y>
    </cdr:from>
    <cdr:to>
      <cdr:x>0.74309</cdr:x>
      <cdr:y>0.16601</cdr:y>
    </cdr:to>
    <cdr:sp macro="" textlink="">
      <cdr:nvSpPr>
        <cdr:cNvPr id="22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12486708" y="795374"/>
          <a:ext cx="1712055" cy="84532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596</a:t>
          </a: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,</a:t>
          </a: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415</a:t>
          </a:r>
          <a:endParaRPr lang="tr-TR" sz="3200" b="1" i="0" u="none" strike="noStrike" baseline="0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0.84942</cdr:x>
      <cdr:y>0.12042</cdr:y>
    </cdr:from>
    <cdr:to>
      <cdr:x>0.94224</cdr:x>
      <cdr:y>0.20595</cdr:y>
    </cdr:to>
    <cdr:sp macro="" textlink="">
      <cdr:nvSpPr>
        <cdr:cNvPr id="2" name="Text Box 5">
          <a:extLst xmlns:a="http://schemas.openxmlformats.org/drawingml/2006/main">
            <a:ext uri="{FF2B5EF4-FFF2-40B4-BE49-F238E27FC236}">
              <a16:creationId xmlns:a16="http://schemas.microsoft.com/office/drawing/2014/main" id="{D1081022-AA7E-E388-6811-EE2AB1DC5351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flipV="1">
          <a:off x="16230584" y="1190180"/>
          <a:ext cx="1773582" cy="84532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574</a:t>
          </a:r>
          <a:r>
            <a:rPr lang="en-US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,</a:t>
          </a: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921</a:t>
          </a:r>
          <a:endParaRPr lang="tr-TR" sz="3200" b="1" i="0" u="none" strike="noStrike" baseline="0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0.47829</cdr:x>
      <cdr:y>0.33777</cdr:y>
    </cdr:from>
    <cdr:to>
      <cdr:x>0.55626</cdr:x>
      <cdr:y>0.39963</cdr:y>
    </cdr:to>
    <cdr:sp macro="" textlink="">
      <cdr:nvSpPr>
        <cdr:cNvPr id="2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298994" y="3178464"/>
          <a:ext cx="1515906" cy="5821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68,617</a:t>
          </a:r>
          <a:endParaRPr lang="tr-TR" sz="3200" b="1" i="0" u="none" strike="noStrike" baseline="0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0.85932</cdr:x>
      <cdr:y>0.06429</cdr:y>
    </cdr:from>
    <cdr:to>
      <cdr:x>0.94336</cdr:x>
      <cdr:y>0.12615</cdr:y>
    </cdr:to>
    <cdr:sp macro="" textlink="">
      <cdr:nvSpPr>
        <cdr:cNvPr id="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706945" y="605013"/>
          <a:ext cx="1633919" cy="5821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100,428</a:t>
          </a:r>
        </a:p>
      </cdr:txBody>
    </cdr:sp>
  </cdr:relSizeAnchor>
  <cdr:relSizeAnchor xmlns:cdr="http://schemas.openxmlformats.org/drawingml/2006/chartDrawing">
    <cdr:from>
      <cdr:x>0.07495</cdr:x>
      <cdr:y>0.57416</cdr:y>
    </cdr:from>
    <cdr:to>
      <cdr:x>0.15292</cdr:x>
      <cdr:y>0.63602</cdr:y>
    </cdr:to>
    <cdr:sp macro="" textlink="">
      <cdr:nvSpPr>
        <cdr:cNvPr id="5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57184" y="5402874"/>
          <a:ext cx="1515905" cy="5821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46</a:t>
          </a: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,906</a:t>
          </a:r>
        </a:p>
      </cdr:txBody>
    </cdr:sp>
  </cdr:relSizeAnchor>
  <cdr:relSizeAnchor xmlns:cdr="http://schemas.openxmlformats.org/drawingml/2006/chartDrawing">
    <cdr:from>
      <cdr:x>0.27039</cdr:x>
      <cdr:y>0.3687</cdr:y>
    </cdr:from>
    <cdr:to>
      <cdr:x>0.34836</cdr:x>
      <cdr:y>0.43056</cdr:y>
    </cdr:to>
    <cdr:sp macro="" textlink="">
      <cdr:nvSpPr>
        <cdr:cNvPr id="8" name="Text Box 5">
          <a:extLst xmlns:a="http://schemas.openxmlformats.org/drawingml/2006/main">
            <a:ext uri="{FF2B5EF4-FFF2-40B4-BE49-F238E27FC236}">
              <a16:creationId xmlns:a16="http://schemas.microsoft.com/office/drawing/2014/main" id="{0E02E953-6A92-4E2E-B71E-B951F29EEEFA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256958" y="3469517"/>
          <a:ext cx="1515905" cy="5821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65,48</a:t>
          </a: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1</a:t>
          </a:r>
          <a:endParaRPr lang="tr-TR" sz="3200" b="1" i="0" u="none" strike="noStrike" baseline="0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0.66607</cdr:x>
      <cdr:y>0.18925</cdr:y>
    </cdr:from>
    <cdr:to>
      <cdr:x>0.74404</cdr:x>
      <cdr:y>0.25111</cdr:y>
    </cdr:to>
    <cdr:sp macro="" textlink="">
      <cdr:nvSpPr>
        <cdr:cNvPr id="4" name="Text Box 5">
          <a:extLst xmlns:a="http://schemas.openxmlformats.org/drawingml/2006/main">
            <a:ext uri="{FF2B5EF4-FFF2-40B4-BE49-F238E27FC236}">
              <a16:creationId xmlns:a16="http://schemas.microsoft.com/office/drawing/2014/main" id="{0C53E1E8-4BAF-9EC8-07B2-DD09AA06810A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949744" y="1780816"/>
          <a:ext cx="1515905" cy="5821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86,497</a:t>
          </a: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0.00652</cdr:x>
      <cdr:y>0.19304</cdr:y>
    </cdr:from>
    <cdr:to>
      <cdr:x>0.00652</cdr:x>
      <cdr:y>0.19304</cdr:y>
    </cdr:to>
    <cdr:sp macro="" textlink="">
      <cdr:nvSpPr>
        <cdr:cNvPr id="173056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46015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75" b="1" i="0" u="none" strike="noStrike" baseline="0">
              <a:solidFill>
                <a:srgbClr val="000000"/>
              </a:solidFill>
              <a:latin typeface="Tahoma"/>
              <a:cs typeface="Tahoma"/>
            </a:rPr>
            <a:t>79</a:t>
          </a:r>
        </a:p>
      </cdr:txBody>
    </cdr:sp>
  </cdr:relSizeAnchor>
  <cdr:relSizeAnchor xmlns:cdr="http://schemas.openxmlformats.org/drawingml/2006/chartDrawing">
    <cdr:from>
      <cdr:x>0.00652</cdr:x>
      <cdr:y>0.18963</cdr:y>
    </cdr:from>
    <cdr:to>
      <cdr:x>0.00652</cdr:x>
      <cdr:y>0.18792</cdr:y>
    </cdr:to>
    <cdr:sp macro="" textlink="">
      <cdr:nvSpPr>
        <cdr:cNvPr id="1730565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2880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endParaRPr lang="tr-TR" sz="975" b="1" i="0" u="none" strike="noStrike" baseline="0">
            <a:solidFill>
              <a:srgbClr val="000000"/>
            </a:solidFill>
            <a:latin typeface="Tahoma"/>
            <a:cs typeface="Tahoma"/>
          </a:endParaRPr>
        </a:p>
      </cdr:txBody>
    </cdr:sp>
  </cdr:relSizeAnchor>
  <cdr:relSizeAnchor xmlns:cdr="http://schemas.openxmlformats.org/drawingml/2006/chartDrawing">
    <cdr:from>
      <cdr:x>0.00652</cdr:x>
      <cdr:y>0.19304</cdr:y>
    </cdr:from>
    <cdr:to>
      <cdr:x>0.00652</cdr:x>
      <cdr:y>0.19304</cdr:y>
    </cdr:to>
    <cdr:sp macro="" textlink="">
      <cdr:nvSpPr>
        <cdr:cNvPr id="4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46015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75" b="1" i="0" u="none" strike="noStrike" baseline="0">
              <a:solidFill>
                <a:srgbClr val="000000"/>
              </a:solidFill>
              <a:latin typeface="Tahoma"/>
              <a:cs typeface="Tahoma"/>
            </a:rPr>
            <a:t>79</a:t>
          </a:r>
        </a:p>
      </cdr:txBody>
    </cdr:sp>
  </cdr:relSizeAnchor>
  <cdr:relSizeAnchor xmlns:cdr="http://schemas.openxmlformats.org/drawingml/2006/chartDrawing">
    <cdr:from>
      <cdr:x>0.04675</cdr:x>
      <cdr:y>0.62996</cdr:y>
    </cdr:from>
    <cdr:to>
      <cdr:x>0.17764</cdr:x>
      <cdr:y>0.67134</cdr:y>
    </cdr:to>
    <cdr:sp macro="" textlink="">
      <cdr:nvSpPr>
        <cdr:cNvPr id="15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10511" y="6205427"/>
          <a:ext cx="2549464" cy="4076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15</a:t>
          </a: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,635</a:t>
          </a:r>
        </a:p>
      </cdr:txBody>
    </cdr:sp>
  </cdr:relSizeAnchor>
  <cdr:relSizeAnchor xmlns:cdr="http://schemas.openxmlformats.org/drawingml/2006/chartDrawing">
    <cdr:from>
      <cdr:x>0.24496</cdr:x>
      <cdr:y>0.51805</cdr:y>
    </cdr:from>
    <cdr:to>
      <cdr:x>0.37585</cdr:x>
      <cdr:y>0.55943</cdr:y>
    </cdr:to>
    <cdr:sp macro="" textlink="">
      <cdr:nvSpPr>
        <cdr:cNvPr id="16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771290" y="5103088"/>
          <a:ext cx="2549464" cy="4076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23,161</a:t>
          </a:r>
        </a:p>
      </cdr:txBody>
    </cdr:sp>
  </cdr:relSizeAnchor>
  <cdr:relSizeAnchor xmlns:cdr="http://schemas.openxmlformats.org/drawingml/2006/chartDrawing">
    <cdr:from>
      <cdr:x>0.4438</cdr:x>
      <cdr:y>0.37413</cdr:y>
    </cdr:from>
    <cdr:to>
      <cdr:x>0.57469</cdr:x>
      <cdr:y>0.41551</cdr:y>
    </cdr:to>
    <cdr:sp macro="" textlink="">
      <cdr:nvSpPr>
        <cdr:cNvPr id="17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644219" y="3685357"/>
          <a:ext cx="2549465" cy="4076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32</a:t>
          </a: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,699</a:t>
          </a:r>
        </a:p>
      </cdr:txBody>
    </cdr:sp>
  </cdr:relSizeAnchor>
  <cdr:relSizeAnchor xmlns:cdr="http://schemas.openxmlformats.org/drawingml/2006/chartDrawing">
    <cdr:from>
      <cdr:x>0.63513</cdr:x>
      <cdr:y>0.22991</cdr:y>
    </cdr:from>
    <cdr:to>
      <cdr:x>0.76602</cdr:x>
      <cdr:y>0.27129</cdr:y>
    </cdr:to>
    <cdr:sp macro="" textlink="">
      <cdr:nvSpPr>
        <cdr:cNvPr id="18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371095" y="2264777"/>
          <a:ext cx="2549464" cy="4076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48,495</a:t>
          </a:r>
        </a:p>
      </cdr:txBody>
    </cdr:sp>
  </cdr:relSizeAnchor>
  <cdr:relSizeAnchor xmlns:cdr="http://schemas.openxmlformats.org/drawingml/2006/chartDrawing">
    <cdr:from>
      <cdr:x>0.83553</cdr:x>
      <cdr:y>0.06233</cdr:y>
    </cdr:from>
    <cdr:to>
      <cdr:x>0.96642</cdr:x>
      <cdr:y>0.10371</cdr:y>
    </cdr:to>
    <cdr:sp macro="" textlink="">
      <cdr:nvSpPr>
        <cdr:cNvPr id="2" name="Text Box 8">
          <a:extLst xmlns:a="http://schemas.openxmlformats.org/drawingml/2006/main">
            <a:ext uri="{FF2B5EF4-FFF2-40B4-BE49-F238E27FC236}">
              <a16:creationId xmlns:a16="http://schemas.microsoft.com/office/drawing/2014/main" id="{62F6DE85-FD75-31D3-BDB6-4E1BDE88D435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274458" y="613965"/>
          <a:ext cx="2549465" cy="4076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60,489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0.4368</cdr:x>
      <cdr:y>0.31621</cdr:y>
    </cdr:from>
    <cdr:to>
      <cdr:x>0.5632</cdr:x>
      <cdr:y>0.38404</cdr:y>
    </cdr:to>
    <cdr:sp macro="" textlink="">
      <cdr:nvSpPr>
        <cdr:cNvPr id="2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357307" y="2945484"/>
          <a:ext cx="2418415" cy="63184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42,513</a:t>
          </a:r>
          <a:endParaRPr lang="tr-TR" sz="3200" b="1" i="0" u="none" strike="noStrike" baseline="0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0.62568</cdr:x>
      <cdr:y>0.05853</cdr:y>
    </cdr:from>
    <cdr:to>
      <cdr:x>0.75208</cdr:x>
      <cdr:y>0.12637</cdr:y>
    </cdr:to>
    <cdr:sp macro="" textlink="">
      <cdr:nvSpPr>
        <cdr:cNvPr id="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971076" y="545213"/>
          <a:ext cx="2418415" cy="63193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69</a:t>
          </a: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,</a:t>
          </a: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723</a:t>
          </a:r>
          <a:endParaRPr lang="tr-TR" sz="3200" b="1" i="0" u="none" strike="noStrike" baseline="0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0.06195</cdr:x>
      <cdr:y>0.53908</cdr:y>
    </cdr:from>
    <cdr:to>
      <cdr:x>0.18835</cdr:x>
      <cdr:y>0.60691</cdr:y>
    </cdr:to>
    <cdr:sp macro="" textlink="">
      <cdr:nvSpPr>
        <cdr:cNvPr id="5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85240" y="5021621"/>
          <a:ext cx="2418415" cy="6318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24</a:t>
          </a: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,872</a:t>
          </a:r>
        </a:p>
      </cdr:txBody>
    </cdr:sp>
  </cdr:relSizeAnchor>
  <cdr:relSizeAnchor xmlns:cdr="http://schemas.openxmlformats.org/drawingml/2006/chartDrawing">
    <cdr:from>
      <cdr:x>0.24674</cdr:x>
      <cdr:y>0.47364</cdr:y>
    </cdr:from>
    <cdr:to>
      <cdr:x>0.37314</cdr:x>
      <cdr:y>0.54147</cdr:y>
    </cdr:to>
    <cdr:sp macro="" textlink="">
      <cdr:nvSpPr>
        <cdr:cNvPr id="7" name="Text Box 3">
          <a:extLst xmlns:a="http://schemas.openxmlformats.org/drawingml/2006/main">
            <a:ext uri="{FF2B5EF4-FFF2-40B4-BE49-F238E27FC236}">
              <a16:creationId xmlns:a16="http://schemas.microsoft.com/office/drawing/2014/main" id="{2483E291-8F8C-455C-9700-DDF8E52C53C0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720921" y="4412021"/>
          <a:ext cx="2418414" cy="63184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28,908</a:t>
          </a:r>
          <a:endParaRPr lang="tr-TR" sz="3200" b="1" i="0" u="none" strike="noStrike" baseline="0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0.81918</cdr:x>
      <cdr:y>0.37931</cdr:y>
    </cdr:from>
    <cdr:to>
      <cdr:x>0.94558</cdr:x>
      <cdr:y>0.44714</cdr:y>
    </cdr:to>
    <cdr:sp macro="" textlink="">
      <cdr:nvSpPr>
        <cdr:cNvPr id="4" name="Text Box 3">
          <a:extLst xmlns:a="http://schemas.openxmlformats.org/drawingml/2006/main">
            <a:ext uri="{FF2B5EF4-FFF2-40B4-BE49-F238E27FC236}">
              <a16:creationId xmlns:a16="http://schemas.microsoft.com/office/drawing/2014/main" id="{696D4C06-12D5-6E83-28EB-5FFD9A790FF3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673351" y="3533307"/>
          <a:ext cx="2418415" cy="6318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24</a:t>
          </a:r>
          <a:r>
            <a:rPr lang="en-US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,</a:t>
          </a: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537</a:t>
          </a:r>
          <a:endParaRPr lang="tr-TR" sz="3200" b="1" i="0" u="none" strike="noStrike" baseline="0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</cdr:x>
      <cdr:y>0.01193</cdr:y>
    </cdr:from>
    <cdr:to>
      <cdr:x>0.2489</cdr:x>
      <cdr:y>0.07219</cdr:y>
    </cdr:to>
    <cdr:sp macro="" textlink="">
      <cdr:nvSpPr>
        <cdr:cNvPr id="4" name="Rectangle 1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44981"/>
          <a:ext cx="1702892" cy="22716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rtl="0"/>
          <a:r>
            <a:rPr lang="tr-TR" sz="3200" b="0" i="0" baseline="0" dirty="0">
              <a:solidFill>
                <a:schemeClr val="bg2">
                  <a:lumMod val="75000"/>
                </a:schemeClr>
              </a:solidFill>
              <a:effectLst/>
              <a:latin typeface="+mn-lt"/>
              <a:ea typeface="+mn-ea"/>
              <a:cs typeface="+mn-cs"/>
            </a:rPr>
            <a:t>No. of </a:t>
          </a:r>
          <a:r>
            <a:rPr lang="tr-TR" sz="3200" b="0" i="0" baseline="0" dirty="0" err="1">
              <a:solidFill>
                <a:schemeClr val="bg2">
                  <a:lumMod val="75000"/>
                </a:schemeClr>
              </a:solidFill>
              <a:effectLst/>
              <a:latin typeface="+mn-lt"/>
              <a:ea typeface="+mn-ea"/>
              <a:cs typeface="+mn-cs"/>
            </a:rPr>
            <a:t>Intermediaries</a:t>
          </a:r>
          <a:endParaRPr lang="tr-TR" sz="3200" dirty="0">
            <a:solidFill>
              <a:schemeClr val="bg2">
                <a:lumMod val="75000"/>
              </a:schemeClr>
            </a:solidFill>
            <a:effectLst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73" name="Rectangl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297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74" name="Rectangle 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172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75" name="Rectangle 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207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76" name="Rectangle 4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191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77" name="Rectangle 5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263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78" name="Rectangle 6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101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79" name="Rectangle 7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117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" name="Rectangl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297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3" name="Rectangle 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172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4" name="Rectangle 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207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5" name="Rectangle 4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191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6" name="Rectangle 5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263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7" name="Rectangle 6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101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8" name="Rectangle 7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117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9" name="Rectangl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297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14" name="Rectangle 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172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15" name="Rectangle 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207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16" name="Rectangle 4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191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17" name="Rectangle 5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263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18" name="Rectangle 6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101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19" name="Rectangle 7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117</a:t>
          </a:r>
        </a:p>
      </cdr:txBody>
    </cdr:sp>
  </cdr:relSizeAnchor>
  <cdr:relSizeAnchor xmlns:cdr="http://schemas.openxmlformats.org/drawingml/2006/chartDrawing">
    <cdr:from>
      <cdr:x>0.04638</cdr:x>
      <cdr:y>0.1835</cdr:y>
    </cdr:from>
    <cdr:to>
      <cdr:x>0.13293</cdr:x>
      <cdr:y>0.2366</cdr:y>
    </cdr:to>
    <cdr:sp macro="" textlink="">
      <cdr:nvSpPr>
        <cdr:cNvPr id="20" name="Rectangle 1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88402" y="1919700"/>
          <a:ext cx="1657768" cy="5555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1,769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1" name="Rectangl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297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2" name="Rectangle 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172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3" name="Rectangle 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207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4" name="Rectangle 4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191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" name="Rectangle 5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263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6" name="Rectangle 6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101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7" name="Rectangle 7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117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32" name="Rectangl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297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33" name="Rectangle 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172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34" name="Rectangle 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207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35" name="Rectangle 4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191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36" name="Rectangle 5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263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37" name="Rectangle 6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101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38" name="Rectangle 7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117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39" name="Rectangl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297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40" name="Rectangle 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172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41" name="Rectangle 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207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42" name="Rectangle 4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191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43" name="Rectangle 5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263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44" name="Rectangle 6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101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45" name="Rectangle 7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117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46" name="Rectangl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297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47" name="Rectangle 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172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48" name="Rectangle 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207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49" name="Rectangle 4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191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50" name="Rectangle 5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263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51" name="Rectangle 6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101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52" name="Rectangle 7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117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54" name="Rectangl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297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55" name="Rectangle 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172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56" name="Rectangle 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207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57" name="Rectangle 4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191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58" name="Rectangle 5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263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59" name="Rectangle 6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101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60" name="Rectangle 7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117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80" name="Rectangl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297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81" name="Rectangle 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172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82" name="Rectangle 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207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83" name="Rectangle 4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191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85" name="Rectangle 5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263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86" name="Rectangle 6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101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87" name="Rectangle 7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117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88" name="Rectangl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297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89" name="Rectangle 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172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90" name="Rectangle 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207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91" name="Rectangle 4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191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92" name="Rectangle 5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263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93" name="Rectangle 6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101</a:t>
          </a:r>
        </a:p>
      </cdr:txBody>
    </cdr:sp>
  </cdr:relSizeAnchor>
  <cdr:relSizeAnchor xmlns:cdr="http://schemas.openxmlformats.org/drawingml/2006/chartDrawing">
    <cdr:from>
      <cdr:x>0.00644</cdr:x>
      <cdr:y>0.20826</cdr:y>
    </cdr:from>
    <cdr:to>
      <cdr:x>0.00644</cdr:x>
      <cdr:y>0.20826</cdr:y>
    </cdr:to>
    <cdr:sp macro="" textlink="">
      <cdr:nvSpPr>
        <cdr:cNvPr id="259094" name="Rectangle 7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848233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117</a:t>
          </a:r>
        </a:p>
      </cdr:txBody>
    </cdr:sp>
  </cdr:relSizeAnchor>
  <cdr:relSizeAnchor xmlns:cdr="http://schemas.openxmlformats.org/drawingml/2006/chartDrawing">
    <cdr:from>
      <cdr:x>0.25509</cdr:x>
      <cdr:y>0.23266</cdr:y>
    </cdr:from>
    <cdr:to>
      <cdr:x>0.34163</cdr:x>
      <cdr:y>0.30347</cdr:y>
    </cdr:to>
    <cdr:sp macro="" textlink="">
      <cdr:nvSpPr>
        <cdr:cNvPr id="77" name="Rectangle 1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885893" y="2434014"/>
          <a:ext cx="1657576" cy="74079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66126" tIns="34441" rIns="66126" bIns="34441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1,664</a:t>
          </a:r>
        </a:p>
      </cdr:txBody>
    </cdr:sp>
  </cdr:relSizeAnchor>
  <cdr:relSizeAnchor xmlns:cdr="http://schemas.openxmlformats.org/drawingml/2006/chartDrawing">
    <cdr:from>
      <cdr:x>0.45673</cdr:x>
      <cdr:y>0.33308</cdr:y>
    </cdr:from>
    <cdr:to>
      <cdr:x>0.54327</cdr:x>
      <cdr:y>0.40389</cdr:y>
    </cdr:to>
    <cdr:sp macro="" textlink="">
      <cdr:nvSpPr>
        <cdr:cNvPr id="78" name="Rectangle 12">
          <a:extLst xmlns:a="http://schemas.openxmlformats.org/drawingml/2006/main">
            <a:ext uri="{FF2B5EF4-FFF2-40B4-BE49-F238E27FC236}">
              <a16:creationId xmlns:a16="http://schemas.microsoft.com/office/drawing/2014/main" id="{17EE6C2B-CC38-4B82-A64A-9015C2F47E39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748145" y="3484561"/>
          <a:ext cx="1657576" cy="74079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66126" tIns="34441" rIns="66126" bIns="34441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1,385</a:t>
          </a:r>
        </a:p>
      </cdr:txBody>
    </cdr:sp>
  </cdr:relSizeAnchor>
  <cdr:relSizeAnchor xmlns:cdr="http://schemas.openxmlformats.org/drawingml/2006/chartDrawing">
    <cdr:from>
      <cdr:x>0.65732</cdr:x>
      <cdr:y>0.28273</cdr:y>
    </cdr:from>
    <cdr:to>
      <cdr:x>0.74386</cdr:x>
      <cdr:y>0.35354</cdr:y>
    </cdr:to>
    <cdr:sp macro="" textlink="">
      <cdr:nvSpPr>
        <cdr:cNvPr id="11" name="Rectangle 10">
          <a:extLst xmlns:a="http://schemas.openxmlformats.org/drawingml/2006/main">
            <a:ext uri="{FF2B5EF4-FFF2-40B4-BE49-F238E27FC236}">
              <a16:creationId xmlns:a16="http://schemas.microsoft.com/office/drawing/2014/main" id="{E774133B-8DEA-F277-8B05-F813A934F980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590177" y="2957809"/>
          <a:ext cx="1657576" cy="74079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66126" tIns="34441" rIns="66126" bIns="34441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1,549</a:t>
          </a:r>
          <a:endParaRPr lang="tr-TR" sz="3200" b="1" i="0" u="none" strike="noStrike" baseline="0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0.85963</cdr:x>
      <cdr:y>0.55462</cdr:y>
    </cdr:from>
    <cdr:to>
      <cdr:x>0.94617</cdr:x>
      <cdr:y>0.62543</cdr:y>
    </cdr:to>
    <cdr:sp macro="" textlink="">
      <cdr:nvSpPr>
        <cdr:cNvPr id="10" name="Rectangle 10">
          <a:extLst xmlns:a="http://schemas.openxmlformats.org/drawingml/2006/main">
            <a:ext uri="{FF2B5EF4-FFF2-40B4-BE49-F238E27FC236}">
              <a16:creationId xmlns:a16="http://schemas.microsoft.com/office/drawing/2014/main" id="{FEB510EC-FA46-0AF4-5D3F-C551BC1438D5}"/>
            </a:ext>
          </a:extLst>
        </cdr:cNvPr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465272" y="5802282"/>
          <a:ext cx="1657575" cy="74079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800000"/>
              </a:solidFill>
            </a14:hiddenFill>
          </a:ext>
          <a:ext uri="{91240B29-F687-4F45-9708-019B960494DF}">
            <a14:hiddenLine xmlns:a14="http://schemas.microsoft.com/office/drawing/2010/main" w="12700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66126" tIns="34441" rIns="66126" bIns="34441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785</a:t>
          </a:r>
          <a:endParaRPr lang="tr-TR" sz="3200" b="1" i="0" u="none" strike="noStrike" baseline="0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0.67385</cdr:x>
      <cdr:y>0.2161</cdr:y>
    </cdr:from>
    <cdr:to>
      <cdr:x>0.754</cdr:x>
      <cdr:y>0.25858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52CCFD25-B39A-CAF2-51E6-B248270670D1}"/>
            </a:ext>
          </a:extLst>
        </cdr:cNvPr>
        <cdr:cNvSpPr txBox="1"/>
      </cdr:nvSpPr>
      <cdr:spPr>
        <a:xfrm xmlns:a="http://schemas.openxmlformats.org/drawingml/2006/main">
          <a:off x="13214430" y="2119431"/>
          <a:ext cx="1571779" cy="4166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64293" tIns="64293" rIns="64293" bIns="64293" numCol="1" spcCol="38100" rtlCol="0" anchor="ctr">
          <a:norm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tr-TR" sz="3200" b="1" dirty="0">
              <a:solidFill>
                <a:srgbClr val="505150"/>
              </a:solidFill>
              <a:sym typeface="Helvetica"/>
            </a:rPr>
            <a:t>11</a:t>
          </a:r>
          <a:r>
            <a:rPr kumimoji="0" lang="tr-TR" sz="3200" b="1" i="0" u="none" strike="noStrike" cap="none" spc="0" normalizeH="0" baseline="0" dirty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rPr>
            <a:t>,607</a:t>
          </a:r>
        </a:p>
      </cdr:txBody>
    </cdr:sp>
  </cdr:relSizeAnchor>
  <cdr:relSizeAnchor xmlns:cdr="http://schemas.openxmlformats.org/drawingml/2006/chartDrawing">
    <cdr:from>
      <cdr:x>0.09215</cdr:x>
      <cdr:y>0.76454</cdr:y>
    </cdr:from>
    <cdr:to>
      <cdr:x>0.16948</cdr:x>
      <cdr:y>0.82459</cdr:y>
    </cdr:to>
    <cdr:sp macro="" textlink="">
      <cdr:nvSpPr>
        <cdr:cNvPr id="14" name="Metin kutusu 1">
          <a:extLst xmlns:a="http://schemas.openxmlformats.org/drawingml/2006/main">
            <a:ext uri="{FF2B5EF4-FFF2-40B4-BE49-F238E27FC236}">
              <a16:creationId xmlns:a16="http://schemas.microsoft.com/office/drawing/2014/main" id="{C28F7BDD-077E-DD48-D817-2B2DBC3A2C34}"/>
            </a:ext>
          </a:extLst>
        </cdr:cNvPr>
        <cdr:cNvSpPr txBox="1"/>
      </cdr:nvSpPr>
      <cdr:spPr>
        <a:xfrm xmlns:a="http://schemas.openxmlformats.org/drawingml/2006/main">
          <a:off x="1807062" y="7498202"/>
          <a:ext cx="1516477" cy="5889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1,452</a:t>
          </a:r>
        </a:p>
      </cdr:txBody>
    </cdr:sp>
  </cdr:relSizeAnchor>
  <cdr:relSizeAnchor xmlns:cdr="http://schemas.openxmlformats.org/drawingml/2006/chartDrawing">
    <cdr:from>
      <cdr:x>0.47892</cdr:x>
      <cdr:y>0.48957</cdr:y>
    </cdr:from>
    <cdr:to>
      <cdr:x>0.55625</cdr:x>
      <cdr:y>0.54962</cdr:y>
    </cdr:to>
    <cdr:sp macro="" textlink="">
      <cdr:nvSpPr>
        <cdr:cNvPr id="16" name="Metin kutusu 1">
          <a:extLst xmlns:a="http://schemas.openxmlformats.org/drawingml/2006/main">
            <a:ext uri="{FF2B5EF4-FFF2-40B4-BE49-F238E27FC236}">
              <a16:creationId xmlns:a16="http://schemas.microsoft.com/office/drawing/2014/main" id="{29ECD38A-92D3-747E-9108-0F8912C5D10F}"/>
            </a:ext>
          </a:extLst>
        </cdr:cNvPr>
        <cdr:cNvSpPr txBox="1"/>
      </cdr:nvSpPr>
      <cdr:spPr>
        <a:xfrm xmlns:a="http://schemas.openxmlformats.org/drawingml/2006/main">
          <a:off x="9391830" y="4801477"/>
          <a:ext cx="1516477" cy="5889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6,457</a:t>
          </a:r>
        </a:p>
      </cdr:txBody>
    </cdr:sp>
  </cdr:relSizeAnchor>
  <cdr:relSizeAnchor xmlns:cdr="http://schemas.openxmlformats.org/drawingml/2006/chartDrawing">
    <cdr:from>
      <cdr:x>0.28004</cdr:x>
      <cdr:y>0.6588</cdr:y>
    </cdr:from>
    <cdr:to>
      <cdr:x>0.36887</cdr:x>
      <cdr:y>0.7299</cdr:y>
    </cdr:to>
    <cdr:sp macro="" textlink="">
      <cdr:nvSpPr>
        <cdr:cNvPr id="3" name="Metin kutusu 1">
          <a:extLst xmlns:a="http://schemas.openxmlformats.org/drawingml/2006/main">
            <a:ext uri="{FF2B5EF4-FFF2-40B4-BE49-F238E27FC236}">
              <a16:creationId xmlns:a16="http://schemas.microsoft.com/office/drawing/2014/main" id="{582D3587-7D66-3C1B-911F-A98CC4B980BE}"/>
            </a:ext>
          </a:extLst>
        </cdr:cNvPr>
        <cdr:cNvSpPr txBox="1"/>
      </cdr:nvSpPr>
      <cdr:spPr>
        <a:xfrm xmlns:a="http://schemas.openxmlformats.org/drawingml/2006/main">
          <a:off x="5491787" y="6461116"/>
          <a:ext cx="1741998" cy="6973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2,948</a:t>
          </a:r>
        </a:p>
      </cdr:txBody>
    </cdr:sp>
  </cdr:relSizeAnchor>
  <cdr:relSizeAnchor xmlns:cdr="http://schemas.openxmlformats.org/drawingml/2006/chartDrawing">
    <cdr:from>
      <cdr:x>0.86482</cdr:x>
      <cdr:y>0.04956</cdr:y>
    </cdr:from>
    <cdr:to>
      <cdr:x>0.94497</cdr:x>
      <cdr:y>0.09204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A85AFB51-3DF8-8FE2-D4F2-A93FEED6901A}"/>
            </a:ext>
          </a:extLst>
        </cdr:cNvPr>
        <cdr:cNvSpPr txBox="1"/>
      </cdr:nvSpPr>
      <cdr:spPr>
        <a:xfrm xmlns:a="http://schemas.openxmlformats.org/drawingml/2006/main">
          <a:off x="16959451" y="486096"/>
          <a:ext cx="1571779" cy="4166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64293" tIns="64293" rIns="64293" bIns="64293" numCol="1" spcCol="38100" rtlCol="0" anchor="ctr">
          <a:norm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tr-TR" sz="3200" b="1" dirty="0">
              <a:solidFill>
                <a:srgbClr val="505150"/>
              </a:solidFill>
              <a:sym typeface="Helvetica"/>
            </a:rPr>
            <a:t>14</a:t>
          </a:r>
          <a:r>
            <a:rPr kumimoji="0" lang="tr-TR" sz="3200" b="1" i="0" u="none" strike="noStrike" cap="none" spc="0" normalizeH="0" baseline="0" dirty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rPr>
            <a:t>,</a:t>
          </a:r>
          <a:r>
            <a:rPr lang="tr-TR" sz="3200" b="1" dirty="0">
              <a:solidFill>
                <a:srgbClr val="505150"/>
              </a:solidFill>
              <a:sym typeface="Helvetica"/>
            </a:rPr>
            <a:t>598</a:t>
          </a:r>
          <a:endParaRPr kumimoji="0" lang="tr-TR" sz="3200" b="1" i="0" u="none" strike="noStrike" cap="none" spc="0" normalizeH="0" baseline="0" dirty="0">
            <a:ln>
              <a:noFill/>
            </a:ln>
            <a:solidFill>
              <a:srgbClr val="505150"/>
            </a:solidFill>
            <a:effectLst/>
            <a:uFillTx/>
            <a:latin typeface="+mn-lt"/>
            <a:ea typeface="+mn-ea"/>
            <a:cs typeface="+mn-cs"/>
            <a:sym typeface="Helvetica"/>
          </a:endParaRP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0.67394</cdr:x>
      <cdr:y>0.28901</cdr:y>
    </cdr:from>
    <cdr:to>
      <cdr:x>0.75175</cdr:x>
      <cdr:y>0.3337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C167AF90-38FB-0085-D2D6-68E359512A4E}"/>
            </a:ext>
          </a:extLst>
        </cdr:cNvPr>
        <cdr:cNvSpPr txBox="1"/>
      </cdr:nvSpPr>
      <cdr:spPr>
        <a:xfrm xmlns:a="http://schemas.openxmlformats.org/drawingml/2006/main">
          <a:off x="13610624" y="2696959"/>
          <a:ext cx="1571414" cy="41703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64293" tIns="64293" rIns="64293" bIns="64293" numCol="1" spcCol="38100" rtlCol="0" anchor="ctr">
          <a:norm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tr-TR" sz="3200" b="1" dirty="0">
              <a:solidFill>
                <a:srgbClr val="505150"/>
              </a:solidFill>
              <a:sym typeface="Helvetica"/>
            </a:rPr>
            <a:t>12,185</a:t>
          </a:r>
          <a:endParaRPr kumimoji="0" lang="tr-TR" sz="3200" b="1" i="0" u="none" strike="noStrike" cap="none" spc="0" normalizeH="0" baseline="0" dirty="0">
            <a:ln>
              <a:noFill/>
            </a:ln>
            <a:solidFill>
              <a:srgbClr val="505150"/>
            </a:solidFill>
            <a:effectLst/>
            <a:uFillTx/>
            <a:latin typeface="+mn-lt"/>
            <a:ea typeface="+mn-ea"/>
            <a:cs typeface="+mn-cs"/>
            <a:sym typeface="Helvetica"/>
          </a:endParaRPr>
        </a:p>
      </cdr:txBody>
    </cdr:sp>
  </cdr:relSizeAnchor>
  <cdr:relSizeAnchor xmlns:cdr="http://schemas.openxmlformats.org/drawingml/2006/chartDrawing">
    <cdr:from>
      <cdr:x>0.29612</cdr:x>
      <cdr:y>0.6512</cdr:y>
    </cdr:from>
    <cdr:to>
      <cdr:x>0.35383</cdr:x>
      <cdr:y>0.70149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060C4CCD-3EB0-DA3E-3492-E5F5583023A4}"/>
            </a:ext>
          </a:extLst>
        </cdr:cNvPr>
        <cdr:cNvSpPr txBox="1"/>
      </cdr:nvSpPr>
      <cdr:spPr>
        <a:xfrm xmlns:a="http://schemas.openxmlformats.org/drawingml/2006/main">
          <a:off x="5980205" y="6076823"/>
          <a:ext cx="1165484" cy="46929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64293" tIns="64293" rIns="64293" bIns="64293" numCol="1" spcCol="38100" rtlCol="0" anchor="ctr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tr-TR" sz="3200" b="1" dirty="0">
              <a:solidFill>
                <a:srgbClr val="505150"/>
              </a:solidFill>
              <a:sym typeface="Helvetica"/>
            </a:rPr>
            <a:t>3</a:t>
          </a:r>
          <a:r>
            <a:rPr kumimoji="0" lang="tr-TR" sz="3200" b="1" i="0" u="none" strike="noStrike" cap="none" spc="0" normalizeH="0" baseline="0" dirty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rPr>
            <a:t>,163</a:t>
          </a:r>
        </a:p>
      </cdr:txBody>
    </cdr:sp>
  </cdr:relSizeAnchor>
  <cdr:relSizeAnchor xmlns:cdr="http://schemas.openxmlformats.org/drawingml/2006/chartDrawing">
    <cdr:from>
      <cdr:x>0.09239</cdr:x>
      <cdr:y>0.72723</cdr:y>
    </cdr:from>
    <cdr:to>
      <cdr:x>0.15839</cdr:x>
      <cdr:y>0.75843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39B85213-3CF8-5F6B-279F-6035E7775413}"/>
            </a:ext>
          </a:extLst>
        </cdr:cNvPr>
        <cdr:cNvSpPr txBox="1"/>
      </cdr:nvSpPr>
      <cdr:spPr>
        <a:xfrm xmlns:a="http://schemas.openxmlformats.org/drawingml/2006/main">
          <a:off x="1865929" y="6786263"/>
          <a:ext cx="1332905" cy="2911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64293" tIns="64293" rIns="64293" bIns="64293" numCol="1" spcCol="38100" rtlCol="0" anchor="ctr">
          <a:norm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tr-TR" sz="3200" b="1" i="0" u="none" strike="noStrike" cap="none" spc="0" normalizeH="0" baseline="0" dirty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rPr>
            <a:t>1,575</a:t>
          </a:r>
        </a:p>
      </cdr:txBody>
    </cdr:sp>
  </cdr:relSizeAnchor>
  <cdr:relSizeAnchor xmlns:cdr="http://schemas.openxmlformats.org/drawingml/2006/chartDrawing">
    <cdr:from>
      <cdr:x>0.48463</cdr:x>
      <cdr:y>0.5013</cdr:y>
    </cdr:from>
    <cdr:to>
      <cdr:x>0.55943</cdr:x>
      <cdr:y>0.54084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B774962A-A297-443E-2355-4B8DF0292E33}"/>
            </a:ext>
          </a:extLst>
        </cdr:cNvPr>
        <cdr:cNvSpPr txBox="1"/>
      </cdr:nvSpPr>
      <cdr:spPr>
        <a:xfrm xmlns:a="http://schemas.openxmlformats.org/drawingml/2006/main">
          <a:off x="9787398" y="4677959"/>
          <a:ext cx="1510625" cy="3689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64293" tIns="64293" rIns="64293" bIns="64293" numCol="1" spcCol="38100" rtlCol="0" anchor="ctr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tr-TR" sz="3200" b="1" dirty="0">
              <a:solidFill>
                <a:srgbClr val="505150"/>
              </a:solidFill>
              <a:sym typeface="Helvetica"/>
            </a:rPr>
            <a:t>6,891</a:t>
          </a:r>
          <a:endParaRPr kumimoji="0" lang="tr-TR" sz="3200" b="1" i="0" u="none" strike="noStrike" cap="none" spc="0" normalizeH="0" baseline="0" dirty="0">
            <a:ln>
              <a:noFill/>
            </a:ln>
            <a:solidFill>
              <a:srgbClr val="505150"/>
            </a:solidFill>
            <a:effectLst/>
            <a:uFillTx/>
            <a:latin typeface="+mn-lt"/>
            <a:ea typeface="+mn-ea"/>
            <a:cs typeface="+mn-cs"/>
            <a:sym typeface="Helvetica"/>
          </a:endParaRPr>
        </a:p>
      </cdr:txBody>
    </cdr:sp>
  </cdr:relSizeAnchor>
  <cdr:relSizeAnchor xmlns:cdr="http://schemas.openxmlformats.org/drawingml/2006/chartDrawing">
    <cdr:from>
      <cdr:x>0.86363</cdr:x>
      <cdr:y>0.12589</cdr:y>
    </cdr:from>
    <cdr:to>
      <cdr:x>0.94144</cdr:x>
      <cdr:y>0.17058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43D79F80-43DE-8296-1FBC-8ADE641B8E97}"/>
            </a:ext>
          </a:extLst>
        </cdr:cNvPr>
        <cdr:cNvSpPr txBox="1"/>
      </cdr:nvSpPr>
      <cdr:spPr>
        <a:xfrm xmlns:a="http://schemas.openxmlformats.org/drawingml/2006/main">
          <a:off x="17441545" y="1174725"/>
          <a:ext cx="1571414" cy="41703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64293" tIns="64293" rIns="64293" bIns="64293" numCol="1" spcCol="38100" rtlCol="0" anchor="ctr">
          <a:norm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tr-TR" sz="3200" b="1" dirty="0">
              <a:solidFill>
                <a:srgbClr val="505150"/>
              </a:solidFill>
              <a:sym typeface="Helvetica"/>
            </a:rPr>
            <a:t>15,852</a:t>
          </a:r>
          <a:endParaRPr kumimoji="0" lang="tr-TR" sz="3200" b="1" i="0" u="none" strike="noStrike" cap="none" spc="0" normalizeH="0" baseline="0" dirty="0">
            <a:ln>
              <a:noFill/>
            </a:ln>
            <a:solidFill>
              <a:srgbClr val="505150"/>
            </a:solidFill>
            <a:effectLst/>
            <a:uFillTx/>
            <a:latin typeface="+mn-lt"/>
            <a:ea typeface="+mn-ea"/>
            <a:cs typeface="+mn-cs"/>
            <a:sym typeface="Helvetica"/>
          </a:endParaRP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0.40728</cdr:x>
      <cdr:y>0.10371</cdr:y>
    </cdr:to>
    <cdr:sp macro="" textlink="">
      <cdr:nvSpPr>
        <cdr:cNvPr id="4" name="Rectangle 1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0"/>
          <a:ext cx="7826990" cy="97446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vertOverflow="clip" wrap="square" lIns="66126" tIns="34441" rIns="66126" bIns="34441" anchor="t" upright="1"/>
        <a:lstStyle xmlns:a="http://schemas.openxmlformats.org/drawingml/2006/main"/>
        <a:p xmlns:a="http://schemas.openxmlformats.org/drawingml/2006/main">
          <a:pPr rtl="0"/>
          <a:r>
            <a:rPr lang="tr-TR" sz="3200" b="0" i="0" baseline="0" dirty="0" err="1">
              <a:effectLst/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Number</a:t>
          </a:r>
          <a:r>
            <a:rPr lang="tr-TR" sz="3200" b="0" i="0" dirty="0">
              <a:effectLst/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 of </a:t>
          </a:r>
          <a:r>
            <a:rPr lang="tr-TR" sz="3200" b="0" i="0" dirty="0" err="1">
              <a:effectLst/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Asset</a:t>
          </a:r>
          <a:r>
            <a:rPr lang="tr-TR" sz="3200" b="0" i="0" dirty="0">
              <a:effectLst/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 Management </a:t>
          </a:r>
          <a:r>
            <a:rPr lang="tr-TR" sz="3200" b="0" i="0" dirty="0" err="1">
              <a:effectLst/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Companies</a:t>
          </a:r>
          <a:endParaRPr lang="tr-TR" sz="3200" dirty="0">
            <a:effectLst/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0.0569</cdr:x>
      <cdr:y>0.11266</cdr:y>
    </cdr:from>
    <cdr:to>
      <cdr:x>0.18314</cdr:x>
      <cdr:y>0.17671</cdr:y>
    </cdr:to>
    <cdr:sp macro="" textlink="">
      <cdr:nvSpPr>
        <cdr:cNvPr id="2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61299" y="1115270"/>
          <a:ext cx="2576542" cy="6340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9,900</a:t>
          </a:r>
        </a:p>
      </cdr:txBody>
    </cdr:sp>
  </cdr:relSizeAnchor>
  <cdr:relSizeAnchor xmlns:cdr="http://schemas.openxmlformats.org/drawingml/2006/chartDrawing">
    <cdr:from>
      <cdr:x>0.24765</cdr:x>
      <cdr:y>0.17639</cdr:y>
    </cdr:from>
    <cdr:to>
      <cdr:x>0.37389</cdr:x>
      <cdr:y>0.24044</cdr:y>
    </cdr:to>
    <cdr:sp macro="" textlink="">
      <cdr:nvSpPr>
        <cdr:cNvPr id="9" name="Text Box 3">
          <a:extLst xmlns:a="http://schemas.openxmlformats.org/drawingml/2006/main">
            <a:ext uri="{FF2B5EF4-FFF2-40B4-BE49-F238E27FC236}">
              <a16:creationId xmlns:a16="http://schemas.microsoft.com/office/drawing/2014/main" id="{32CC10C2-17EB-4121-8897-9447FD955D67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54413" y="1746255"/>
          <a:ext cx="2576542" cy="6340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9,638</a:t>
          </a:r>
        </a:p>
      </cdr:txBody>
    </cdr:sp>
  </cdr:relSizeAnchor>
  <cdr:relSizeAnchor xmlns:cdr="http://schemas.openxmlformats.org/drawingml/2006/chartDrawing">
    <cdr:from>
      <cdr:x>0.43688</cdr:x>
      <cdr:y>0.14468</cdr:y>
    </cdr:from>
    <cdr:to>
      <cdr:x>0.56312</cdr:x>
      <cdr:y>0.20873</cdr:y>
    </cdr:to>
    <cdr:sp macro="" textlink="">
      <cdr:nvSpPr>
        <cdr:cNvPr id="7" name="Text Box 3">
          <a:extLst xmlns:a="http://schemas.openxmlformats.org/drawingml/2006/main">
            <a:ext uri="{FF2B5EF4-FFF2-40B4-BE49-F238E27FC236}">
              <a16:creationId xmlns:a16="http://schemas.microsoft.com/office/drawing/2014/main" id="{F09F7D96-A547-0465-031A-CE5DB8E760A7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916665" y="1432308"/>
          <a:ext cx="2576542" cy="6340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9,749</a:t>
          </a:r>
        </a:p>
      </cdr:txBody>
    </cdr:sp>
  </cdr:relSizeAnchor>
  <cdr:relSizeAnchor xmlns:cdr="http://schemas.openxmlformats.org/drawingml/2006/chartDrawing">
    <cdr:from>
      <cdr:x>0.63045</cdr:x>
      <cdr:y>0.22972</cdr:y>
    </cdr:from>
    <cdr:to>
      <cdr:x>0.75669</cdr:x>
      <cdr:y>0.29377</cdr:y>
    </cdr:to>
    <cdr:sp macro="" textlink="">
      <cdr:nvSpPr>
        <cdr:cNvPr id="3" name="Text Box 3">
          <a:extLst xmlns:a="http://schemas.openxmlformats.org/drawingml/2006/main">
            <a:ext uri="{FF2B5EF4-FFF2-40B4-BE49-F238E27FC236}">
              <a16:creationId xmlns:a16="http://schemas.microsoft.com/office/drawing/2014/main" id="{AAC34541-E107-175F-5391-7A2EC23D5A04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867366" y="2274108"/>
          <a:ext cx="2576542" cy="6340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9,403</a:t>
          </a:r>
        </a:p>
      </cdr:txBody>
    </cdr:sp>
  </cdr:relSizeAnchor>
  <cdr:relSizeAnchor xmlns:cdr="http://schemas.openxmlformats.org/drawingml/2006/chartDrawing">
    <cdr:from>
      <cdr:x>0.81987</cdr:x>
      <cdr:y>0.22848</cdr:y>
    </cdr:from>
    <cdr:to>
      <cdr:x>0.94611</cdr:x>
      <cdr:y>0.29253</cdr:y>
    </cdr:to>
    <cdr:sp macro="" textlink="">
      <cdr:nvSpPr>
        <cdr:cNvPr id="4" name="Text Box 3">
          <a:extLst xmlns:a="http://schemas.openxmlformats.org/drawingml/2006/main">
            <a:ext uri="{FF2B5EF4-FFF2-40B4-BE49-F238E27FC236}">
              <a16:creationId xmlns:a16="http://schemas.microsoft.com/office/drawing/2014/main" id="{A227EDF0-6328-097B-CBBE-0436A082C501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733421" y="2261846"/>
          <a:ext cx="2576542" cy="6340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9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9,361</a:t>
          </a:r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0.49951</cdr:x>
      <cdr:y>0.5039</cdr:y>
    </cdr:from>
    <cdr:to>
      <cdr:x>0.51726</cdr:x>
      <cdr:y>0.56747</cdr:y>
    </cdr:to>
    <cdr:sp macro="" textlink="">
      <cdr:nvSpPr>
        <cdr:cNvPr id="204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419278" y="1870227"/>
          <a:ext cx="121387" cy="23555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7432" rIns="36576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300" b="1" i="0" u="none" strike="noStrike" baseline="0">
              <a:solidFill>
                <a:srgbClr val="000000"/>
              </a:solidFill>
              <a:latin typeface="Times New Roman"/>
              <a:cs typeface="Times New Roman"/>
            </a:rPr>
            <a:t> </a:t>
          </a:r>
        </a:p>
      </cdr:txBody>
    </cdr:sp>
  </cdr:relSizeAnchor>
  <cdr:relSizeAnchor xmlns:cdr="http://schemas.openxmlformats.org/drawingml/2006/chartDrawing">
    <cdr:from>
      <cdr:x>0.18256</cdr:x>
      <cdr:y>0.13582</cdr:y>
    </cdr:from>
    <cdr:to>
      <cdr:x>0.28138</cdr:x>
      <cdr:y>0.20113</cdr:y>
    </cdr:to>
    <cdr:sp macro="" textlink="">
      <cdr:nvSpPr>
        <cdr:cNvPr id="8" name="Metin kutusu 1">
          <a:extLst xmlns:a="http://schemas.openxmlformats.org/drawingml/2006/main">
            <a:ext uri="{FF2B5EF4-FFF2-40B4-BE49-F238E27FC236}">
              <a16:creationId xmlns:a16="http://schemas.microsoft.com/office/drawing/2014/main" id="{993E959B-0582-48A8-A672-90E702654949}"/>
            </a:ext>
          </a:extLst>
        </cdr:cNvPr>
        <cdr:cNvSpPr txBox="1"/>
      </cdr:nvSpPr>
      <cdr:spPr>
        <a:xfrm xmlns:a="http://schemas.openxmlformats.org/drawingml/2006/main">
          <a:off x="3776423" y="1781018"/>
          <a:ext cx="2044186" cy="8563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</a:rPr>
            <a:t>6,771</a:t>
          </a:r>
        </a:p>
      </cdr:txBody>
    </cdr:sp>
  </cdr:relSizeAnchor>
  <cdr:relSizeAnchor xmlns:cdr="http://schemas.openxmlformats.org/drawingml/2006/chartDrawing">
    <cdr:from>
      <cdr:x>0.3405</cdr:x>
      <cdr:y>0.05209</cdr:y>
    </cdr:from>
    <cdr:to>
      <cdr:x>0.46416</cdr:x>
      <cdr:y>0.1172</cdr:y>
    </cdr:to>
    <cdr:sp macro="" textlink="">
      <cdr:nvSpPr>
        <cdr:cNvPr id="9" name="Metin kutusu 1">
          <a:extLst xmlns:a="http://schemas.openxmlformats.org/drawingml/2006/main">
            <a:ext uri="{FF2B5EF4-FFF2-40B4-BE49-F238E27FC236}">
              <a16:creationId xmlns:a16="http://schemas.microsoft.com/office/drawing/2014/main" id="{EC6F5CE8-F769-1F75-B495-DD24404B67BC}"/>
            </a:ext>
          </a:extLst>
        </cdr:cNvPr>
        <cdr:cNvSpPr txBox="1"/>
      </cdr:nvSpPr>
      <cdr:spPr>
        <a:xfrm xmlns:a="http://schemas.openxmlformats.org/drawingml/2006/main">
          <a:off x="7043596" y="682987"/>
          <a:ext cx="2558024" cy="8537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</a:rPr>
            <a:t>7,573</a:t>
          </a:r>
        </a:p>
      </cdr:txBody>
    </cdr:sp>
  </cdr:relSizeAnchor>
</c:userShapes>
</file>

<file path=ppt/drawings/drawing23.xml><?xml version="1.0" encoding="utf-8"?>
<c:userShapes xmlns:c="http://schemas.openxmlformats.org/drawingml/2006/chart">
  <cdr:relSizeAnchor xmlns:cdr="http://schemas.openxmlformats.org/drawingml/2006/chartDrawing">
    <cdr:from>
      <cdr:x>0.49951</cdr:x>
      <cdr:y>0.5039</cdr:y>
    </cdr:from>
    <cdr:to>
      <cdr:x>0.51726</cdr:x>
      <cdr:y>0.56747</cdr:y>
    </cdr:to>
    <cdr:sp macro="" textlink="">
      <cdr:nvSpPr>
        <cdr:cNvPr id="204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419278" y="1870227"/>
          <a:ext cx="121387" cy="23555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7432" rIns="36576" bIns="27432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300" b="1" i="0" u="none" strike="noStrike" baseline="0">
              <a:solidFill>
                <a:srgbClr val="000000"/>
              </a:solidFill>
              <a:latin typeface="Times New Roman"/>
              <a:cs typeface="Times New Roman"/>
            </a:rPr>
            <a:t> </a:t>
          </a:r>
        </a:p>
      </cdr:txBody>
    </cdr:sp>
  </cdr:relSizeAnchor>
  <cdr:relSizeAnchor xmlns:cdr="http://schemas.openxmlformats.org/drawingml/2006/chartDrawing">
    <cdr:from>
      <cdr:x>0.07385</cdr:x>
      <cdr:y>0.44497</cdr:y>
    </cdr:from>
    <cdr:to>
      <cdr:x>0.1991</cdr:x>
      <cdr:y>0.5</cdr:y>
    </cdr:to>
    <cdr:sp macro="" textlink="">
      <cdr:nvSpPr>
        <cdr:cNvPr id="2" name="Metin kutusu 1">
          <a:extLst xmlns:a="http://schemas.openxmlformats.org/drawingml/2006/main">
            <a:ext uri="{FF2B5EF4-FFF2-40B4-BE49-F238E27FC236}">
              <a16:creationId xmlns:a16="http://schemas.microsoft.com/office/drawing/2014/main" id="{B3C525A0-1757-4802-B477-60BBA94008C6}"/>
            </a:ext>
          </a:extLst>
        </cdr:cNvPr>
        <cdr:cNvSpPr txBox="1"/>
      </cdr:nvSpPr>
      <cdr:spPr>
        <a:xfrm xmlns:a="http://schemas.openxmlformats.org/drawingml/2006/main">
          <a:off x="1527731" y="4340708"/>
          <a:ext cx="2590921" cy="5368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tr-TR" sz="3200" b="1" dirty="0">
              <a:solidFill>
                <a:schemeClr val="tx1">
                  <a:lumMod val="50000"/>
                </a:schemeClr>
              </a:solidFill>
              <a:latin typeface="Helvetica" pitchFamily="2" charset="0"/>
              <a:ea typeface="Verdana" panose="020B0604030504040204" pitchFamily="34" charset="0"/>
            </a:rPr>
            <a:t>1,187</a:t>
          </a:r>
        </a:p>
      </cdr:txBody>
    </cdr:sp>
  </cdr:relSizeAnchor>
  <cdr:relSizeAnchor xmlns:cdr="http://schemas.openxmlformats.org/drawingml/2006/chartDrawing">
    <cdr:from>
      <cdr:x>0.26931</cdr:x>
      <cdr:y>0.36256</cdr:y>
    </cdr:from>
    <cdr:to>
      <cdr:x>0.38695</cdr:x>
      <cdr:y>0.42135</cdr:y>
    </cdr:to>
    <cdr:sp macro="" textlink="">
      <cdr:nvSpPr>
        <cdr:cNvPr id="8" name="Metin kutusu 1">
          <a:extLst xmlns:a="http://schemas.openxmlformats.org/drawingml/2006/main">
            <a:ext uri="{FF2B5EF4-FFF2-40B4-BE49-F238E27FC236}">
              <a16:creationId xmlns:a16="http://schemas.microsoft.com/office/drawing/2014/main" id="{A3A4BE7B-CC2F-EDE4-9890-9FE71FA1E6ED}"/>
            </a:ext>
          </a:extLst>
        </cdr:cNvPr>
        <cdr:cNvSpPr txBox="1"/>
      </cdr:nvSpPr>
      <cdr:spPr>
        <a:xfrm xmlns:a="http://schemas.openxmlformats.org/drawingml/2006/main">
          <a:off x="5570934" y="3536840"/>
          <a:ext cx="2433500" cy="573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tx1">
                  <a:lumMod val="50000"/>
                </a:schemeClr>
              </a:solidFill>
              <a:latin typeface="Helvetica" pitchFamily="2" charset="0"/>
              <a:ea typeface="Verdana" panose="020B0604030504040204" pitchFamily="34" charset="0"/>
            </a:rPr>
            <a:t>1,518</a:t>
          </a:r>
        </a:p>
      </cdr:txBody>
    </cdr:sp>
  </cdr:relSizeAnchor>
  <cdr:relSizeAnchor xmlns:cdr="http://schemas.openxmlformats.org/drawingml/2006/chartDrawing">
    <cdr:from>
      <cdr:x>0.45575</cdr:x>
      <cdr:y>0.25889</cdr:y>
    </cdr:from>
    <cdr:to>
      <cdr:x>0.57339</cdr:x>
      <cdr:y>0.31768</cdr:y>
    </cdr:to>
    <cdr:sp macro="" textlink="">
      <cdr:nvSpPr>
        <cdr:cNvPr id="3" name="Metin kutusu 1">
          <a:extLst xmlns:a="http://schemas.openxmlformats.org/drawingml/2006/main">
            <a:ext uri="{FF2B5EF4-FFF2-40B4-BE49-F238E27FC236}">
              <a16:creationId xmlns:a16="http://schemas.microsoft.com/office/drawing/2014/main" id="{23C3818A-AC12-A970-45AF-F14FD11998BD}"/>
            </a:ext>
          </a:extLst>
        </cdr:cNvPr>
        <cdr:cNvSpPr txBox="1"/>
      </cdr:nvSpPr>
      <cdr:spPr>
        <a:xfrm xmlns:a="http://schemas.openxmlformats.org/drawingml/2006/main">
          <a:off x="9427612" y="2525487"/>
          <a:ext cx="2433500" cy="573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tx1">
                  <a:lumMod val="50000"/>
                </a:schemeClr>
              </a:solidFill>
              <a:latin typeface="Helvetica" pitchFamily="2" charset="0"/>
              <a:ea typeface="Verdana" panose="020B0604030504040204" pitchFamily="34" charset="0"/>
            </a:rPr>
            <a:t>1,734</a:t>
          </a:r>
        </a:p>
      </cdr:txBody>
    </cdr:sp>
  </cdr:relSizeAnchor>
  <cdr:relSizeAnchor xmlns:cdr="http://schemas.openxmlformats.org/drawingml/2006/chartDrawing">
    <cdr:from>
      <cdr:x>0.64723</cdr:x>
      <cdr:y>0.15772</cdr:y>
    </cdr:from>
    <cdr:to>
      <cdr:x>0.76487</cdr:x>
      <cdr:y>0.21651</cdr:y>
    </cdr:to>
    <cdr:sp macro="" textlink="">
      <cdr:nvSpPr>
        <cdr:cNvPr id="6" name="Metin kutusu 1">
          <a:extLst xmlns:a="http://schemas.openxmlformats.org/drawingml/2006/main">
            <a:ext uri="{FF2B5EF4-FFF2-40B4-BE49-F238E27FC236}">
              <a16:creationId xmlns:a16="http://schemas.microsoft.com/office/drawing/2014/main" id="{57F4D2D0-C47D-D2D5-0510-75B24BC73FD7}"/>
            </a:ext>
          </a:extLst>
        </cdr:cNvPr>
        <cdr:cNvSpPr txBox="1"/>
      </cdr:nvSpPr>
      <cdr:spPr>
        <a:xfrm xmlns:a="http://schemas.openxmlformats.org/drawingml/2006/main">
          <a:off x="13388700" y="1538558"/>
          <a:ext cx="2433500" cy="573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tx1">
                  <a:lumMod val="50000"/>
                </a:schemeClr>
              </a:solidFill>
              <a:latin typeface="Helvetica" pitchFamily="2" charset="0"/>
              <a:ea typeface="Verdana" panose="020B0604030504040204" pitchFamily="34" charset="0"/>
            </a:rPr>
            <a:t>1,985</a:t>
          </a:r>
        </a:p>
      </cdr:txBody>
    </cdr:sp>
  </cdr:relSizeAnchor>
  <cdr:relSizeAnchor xmlns:cdr="http://schemas.openxmlformats.org/drawingml/2006/chartDrawing">
    <cdr:from>
      <cdr:x>0.83739</cdr:x>
      <cdr:y>0.08773</cdr:y>
    </cdr:from>
    <cdr:to>
      <cdr:x>0.95503</cdr:x>
      <cdr:y>0.14652</cdr:y>
    </cdr:to>
    <cdr:sp macro="" textlink="">
      <cdr:nvSpPr>
        <cdr:cNvPr id="5" name="Metin kutusu 1">
          <a:extLst xmlns:a="http://schemas.openxmlformats.org/drawingml/2006/main">
            <a:ext uri="{FF2B5EF4-FFF2-40B4-BE49-F238E27FC236}">
              <a16:creationId xmlns:a16="http://schemas.microsoft.com/office/drawing/2014/main" id="{D6A79AC3-E90B-A7EF-831F-1E7255AE84FB}"/>
            </a:ext>
          </a:extLst>
        </cdr:cNvPr>
        <cdr:cNvSpPr txBox="1"/>
      </cdr:nvSpPr>
      <cdr:spPr>
        <a:xfrm xmlns:a="http://schemas.openxmlformats.org/drawingml/2006/main">
          <a:off x="17322241" y="855849"/>
          <a:ext cx="2433501" cy="573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tx1">
                  <a:lumMod val="50000"/>
                </a:schemeClr>
              </a:solidFill>
              <a:latin typeface="Helvetica" pitchFamily="2" charset="0"/>
              <a:ea typeface="Verdana" panose="020B0604030504040204" pitchFamily="34" charset="0"/>
            </a:rPr>
            <a:t>2,052</a:t>
          </a:r>
        </a:p>
      </cdr:txBody>
    </cdr:sp>
  </cdr:relSizeAnchor>
</c:userShapes>
</file>

<file path=ppt/drawings/drawing24.xml><?xml version="1.0" encoding="utf-8"?>
<c:userShapes xmlns:c="http://schemas.openxmlformats.org/drawingml/2006/chart">
  <cdr:relSizeAnchor xmlns:cdr="http://schemas.openxmlformats.org/drawingml/2006/chartDrawing">
    <cdr:from>
      <cdr:x>0.79058</cdr:x>
      <cdr:y>0.28554</cdr:y>
    </cdr:from>
    <cdr:to>
      <cdr:x>0.79108</cdr:x>
      <cdr:y>0.91039</cdr:y>
    </cdr:to>
    <cdr:sp macro="" textlink="">
      <cdr:nvSpPr>
        <cdr:cNvPr id="2" name="Line">
          <a:extLst xmlns:a="http://schemas.openxmlformats.org/drawingml/2006/main">
            <a:ext uri="{FF2B5EF4-FFF2-40B4-BE49-F238E27FC236}">
              <a16:creationId xmlns:a16="http://schemas.microsoft.com/office/drawing/2014/main" id="{321E3B1E-C268-9003-B3B5-8C8E4D82C122}"/>
            </a:ext>
          </a:extLst>
        </cdr:cNvPr>
        <cdr:cNvSpPr/>
      </cdr:nvSpPr>
      <cdr:spPr>
        <a:xfrm xmlns:a="http://schemas.openxmlformats.org/drawingml/2006/main" flipH="1" flipV="1">
          <a:off x="15894328" y="2848011"/>
          <a:ext cx="10052" cy="6232260"/>
        </a:xfrm>
        <a:prstGeom xmlns:a="http://schemas.openxmlformats.org/drawingml/2006/main" prst="line">
          <a:avLst/>
        </a:prstGeom>
        <a:ln xmlns:a="http://schemas.openxmlformats.org/drawingml/2006/main" w="63500">
          <a:solidFill>
            <a:schemeClr val="accent1"/>
          </a:solidFill>
        </a:ln>
      </cdr:spPr>
      <cdr:txBody>
        <a:bodyPr xmlns:a="http://schemas.openxmlformats.org/drawingml/2006/main" lIns="64293" tIns="64293" rIns="64293" bIns="64293"/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1pPr>
          <a:lvl2pPr marL="4572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2pPr>
          <a:lvl3pPr marL="9144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3pPr>
          <a:lvl4pPr marL="13716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4pPr>
          <a:lvl5pPr marL="18288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5pPr>
          <a:lvl6pPr marL="22860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6pPr>
          <a:lvl7pPr marL="27432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7pPr>
          <a:lvl8pPr marL="32004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8pPr>
          <a:lvl9pPr marL="36576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9pPr>
        </a:lstStyle>
        <a:p xmlns:a="http://schemas.openxmlformats.org/drawingml/2006/main">
          <a:endParaRPr dirty="0"/>
        </a:p>
      </cdr:txBody>
    </cdr:sp>
  </cdr:relSizeAnchor>
</c:userShapes>
</file>

<file path=ppt/drawings/drawing25.xml><?xml version="1.0" encoding="utf-8"?>
<c:userShapes xmlns:c="http://schemas.openxmlformats.org/drawingml/2006/chart">
  <cdr:relSizeAnchor xmlns:cdr="http://schemas.openxmlformats.org/drawingml/2006/chartDrawing">
    <cdr:from>
      <cdr:x>0.05569</cdr:x>
      <cdr:y>0.72915</cdr:y>
    </cdr:from>
    <cdr:to>
      <cdr:x>0.15461</cdr:x>
      <cdr:y>0.79203</cdr:y>
    </cdr:to>
    <cdr:sp macro="" textlink="">
      <cdr:nvSpPr>
        <cdr:cNvPr id="10" name="Metin kutusu 1"/>
        <cdr:cNvSpPr txBox="1"/>
      </cdr:nvSpPr>
      <cdr:spPr>
        <a:xfrm xmlns:a="http://schemas.openxmlformats.org/drawingml/2006/main">
          <a:off x="1134419" y="7827853"/>
          <a:ext cx="2015074" cy="675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27.2</a:t>
          </a:r>
        </a:p>
      </cdr:txBody>
    </cdr:sp>
  </cdr:relSizeAnchor>
  <cdr:relSizeAnchor xmlns:cdr="http://schemas.openxmlformats.org/drawingml/2006/chartDrawing">
    <cdr:from>
      <cdr:x>0.43625</cdr:x>
      <cdr:y>0.42514</cdr:y>
    </cdr:from>
    <cdr:to>
      <cdr:x>0.54157</cdr:x>
      <cdr:y>0.47504</cdr:y>
    </cdr:to>
    <cdr:sp macro="" textlink="">
      <cdr:nvSpPr>
        <cdr:cNvPr id="7" name="Metin kutusu 1">
          <a:extLst xmlns:a="http://schemas.openxmlformats.org/drawingml/2006/main">
            <a:ext uri="{FF2B5EF4-FFF2-40B4-BE49-F238E27FC236}">
              <a16:creationId xmlns:a16="http://schemas.microsoft.com/office/drawing/2014/main" id="{74BAE77D-09B4-47D8-9E3E-427633901AAE}"/>
            </a:ext>
          </a:extLst>
        </cdr:cNvPr>
        <cdr:cNvSpPr txBox="1"/>
      </cdr:nvSpPr>
      <cdr:spPr>
        <a:xfrm xmlns:a="http://schemas.openxmlformats.org/drawingml/2006/main">
          <a:off x="8886781" y="4564085"/>
          <a:ext cx="2145446" cy="5358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88.3</a:t>
          </a:r>
        </a:p>
      </cdr:txBody>
    </cdr:sp>
  </cdr:relSizeAnchor>
  <cdr:relSizeAnchor xmlns:cdr="http://schemas.openxmlformats.org/drawingml/2006/chartDrawing">
    <cdr:from>
      <cdr:x>0.84134</cdr:x>
      <cdr:y>0.3302</cdr:y>
    </cdr:from>
    <cdr:to>
      <cdr:x>0.94666</cdr:x>
      <cdr:y>0.38011</cdr:y>
    </cdr:to>
    <cdr:sp macro="" textlink="">
      <cdr:nvSpPr>
        <cdr:cNvPr id="8" name="Metin kutusu 1">
          <a:extLst xmlns:a="http://schemas.openxmlformats.org/drawingml/2006/main">
            <a:ext uri="{FF2B5EF4-FFF2-40B4-BE49-F238E27FC236}">
              <a16:creationId xmlns:a16="http://schemas.microsoft.com/office/drawing/2014/main" id="{457EC559-B5BF-90BE-2C5F-DAB193609D0F}"/>
            </a:ext>
          </a:extLst>
        </cdr:cNvPr>
        <cdr:cNvSpPr txBox="1"/>
      </cdr:nvSpPr>
      <cdr:spPr>
        <a:xfrm xmlns:a="http://schemas.openxmlformats.org/drawingml/2006/main">
          <a:off x="5716570" y="1191855"/>
          <a:ext cx="715608" cy="1801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tr-TR" sz="10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0.25068</cdr:x>
      <cdr:y>0.54715</cdr:y>
    </cdr:from>
    <cdr:to>
      <cdr:x>0.356</cdr:x>
      <cdr:y>0.59706</cdr:y>
    </cdr:to>
    <cdr:sp macro="" textlink="">
      <cdr:nvSpPr>
        <cdr:cNvPr id="2" name="Metin kutusu 1">
          <a:extLst xmlns:a="http://schemas.openxmlformats.org/drawingml/2006/main">
            <a:ext uri="{FF2B5EF4-FFF2-40B4-BE49-F238E27FC236}">
              <a16:creationId xmlns:a16="http://schemas.microsoft.com/office/drawing/2014/main" id="{3D0D8732-144B-9B1C-9CC0-F6C1F58D26BD}"/>
            </a:ext>
          </a:extLst>
        </cdr:cNvPr>
        <cdr:cNvSpPr txBox="1"/>
      </cdr:nvSpPr>
      <cdr:spPr>
        <a:xfrm xmlns:a="http://schemas.openxmlformats.org/drawingml/2006/main">
          <a:off x="5106460" y="5873939"/>
          <a:ext cx="2145447" cy="5358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65.5</a:t>
          </a:r>
        </a:p>
      </cdr:txBody>
    </cdr:sp>
  </cdr:relSizeAnchor>
  <cdr:relSizeAnchor xmlns:cdr="http://schemas.openxmlformats.org/drawingml/2006/chartDrawing">
    <cdr:from>
      <cdr:x>0.78132</cdr:x>
      <cdr:y>0.14472</cdr:y>
    </cdr:from>
    <cdr:to>
      <cdr:x>0.78132</cdr:x>
      <cdr:y>0.91678</cdr:y>
    </cdr:to>
    <cdr:sp macro="" textlink="">
      <cdr:nvSpPr>
        <cdr:cNvPr id="3" name="Line">
          <a:extLst xmlns:a="http://schemas.openxmlformats.org/drawingml/2006/main">
            <a:ext uri="{FF2B5EF4-FFF2-40B4-BE49-F238E27FC236}">
              <a16:creationId xmlns:a16="http://schemas.microsoft.com/office/drawing/2014/main" id="{086D9F3A-5E2A-59FD-016C-30A1CC4035CF}"/>
            </a:ext>
          </a:extLst>
        </cdr:cNvPr>
        <cdr:cNvSpPr/>
      </cdr:nvSpPr>
      <cdr:spPr>
        <a:xfrm xmlns:a="http://schemas.openxmlformats.org/drawingml/2006/main" flipV="1">
          <a:off x="15916020" y="1553710"/>
          <a:ext cx="0" cy="8288538"/>
        </a:xfrm>
        <a:prstGeom xmlns:a="http://schemas.openxmlformats.org/drawingml/2006/main" prst="line">
          <a:avLst/>
        </a:prstGeom>
        <a:ln xmlns:a="http://schemas.openxmlformats.org/drawingml/2006/main" w="63500">
          <a:solidFill>
            <a:schemeClr val="accent1"/>
          </a:solidFill>
        </a:ln>
      </cdr:spPr>
      <cdr:txBody>
        <a:bodyPr xmlns:a="http://schemas.openxmlformats.org/drawingml/2006/main" lIns="64293" tIns="64293" rIns="64293" bIns="64293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/>
        </a:p>
      </cdr:txBody>
    </cdr:sp>
  </cdr:relSizeAnchor>
  <cdr:relSizeAnchor xmlns:cdr="http://schemas.openxmlformats.org/drawingml/2006/chartDrawing">
    <cdr:from>
      <cdr:x>0.83043</cdr:x>
      <cdr:y>0.37594</cdr:y>
    </cdr:from>
    <cdr:to>
      <cdr:x>0.92935</cdr:x>
      <cdr:y>0.43882</cdr:y>
    </cdr:to>
    <cdr:sp macro="" textlink="">
      <cdr:nvSpPr>
        <cdr:cNvPr id="4" name="Metin kutusu 1">
          <a:extLst xmlns:a="http://schemas.openxmlformats.org/drawingml/2006/main">
            <a:ext uri="{FF2B5EF4-FFF2-40B4-BE49-F238E27FC236}">
              <a16:creationId xmlns:a16="http://schemas.microsoft.com/office/drawing/2014/main" id="{DCC69D94-4D39-7B39-E902-40C07CA23252}"/>
            </a:ext>
          </a:extLst>
        </cdr:cNvPr>
        <cdr:cNvSpPr txBox="1"/>
      </cdr:nvSpPr>
      <cdr:spPr>
        <a:xfrm xmlns:a="http://schemas.openxmlformats.org/drawingml/2006/main">
          <a:off x="16916560" y="4035971"/>
          <a:ext cx="2015074" cy="675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98.5</a:t>
          </a:r>
        </a:p>
      </cdr:txBody>
    </cdr:sp>
  </cdr:relSizeAnchor>
  <cdr:relSizeAnchor xmlns:cdr="http://schemas.openxmlformats.org/drawingml/2006/chartDrawing">
    <cdr:from>
      <cdr:x>0.83043</cdr:x>
      <cdr:y>0.64798</cdr:y>
    </cdr:from>
    <cdr:to>
      <cdr:x>0.92935</cdr:x>
      <cdr:y>0.71086</cdr:y>
    </cdr:to>
    <cdr:sp macro="" textlink="">
      <cdr:nvSpPr>
        <cdr:cNvPr id="5" name="Metin kutusu 1">
          <a:extLst xmlns:a="http://schemas.openxmlformats.org/drawingml/2006/main">
            <a:ext uri="{FF2B5EF4-FFF2-40B4-BE49-F238E27FC236}">
              <a16:creationId xmlns:a16="http://schemas.microsoft.com/office/drawing/2014/main" id="{87761837-DE7F-4755-FF04-88F2EEFA3971}"/>
            </a:ext>
          </a:extLst>
        </cdr:cNvPr>
        <cdr:cNvSpPr txBox="1"/>
      </cdr:nvSpPr>
      <cdr:spPr>
        <a:xfrm xmlns:a="http://schemas.openxmlformats.org/drawingml/2006/main">
          <a:off x="16916561" y="6956416"/>
          <a:ext cx="2015073" cy="675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24.9</a:t>
          </a:r>
        </a:p>
      </cdr:txBody>
    </cdr:sp>
  </cdr:relSizeAnchor>
  <cdr:relSizeAnchor xmlns:cdr="http://schemas.openxmlformats.org/drawingml/2006/chartDrawing">
    <cdr:from>
      <cdr:x>0.64765</cdr:x>
      <cdr:y>0.12114</cdr:y>
    </cdr:from>
    <cdr:to>
      <cdr:x>0.72187</cdr:x>
      <cdr:y>0.20064</cdr:y>
    </cdr:to>
    <cdr:pic>
      <cdr:nvPicPr>
        <cdr:cNvPr id="11" name="chart">
          <a:extLst xmlns:a="http://schemas.openxmlformats.org/drawingml/2006/main">
            <a:ext uri="{FF2B5EF4-FFF2-40B4-BE49-F238E27FC236}">
              <a16:creationId xmlns:a16="http://schemas.microsoft.com/office/drawing/2014/main" id="{DAF974D9-1063-8757-FE93-96BE1173F4B7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3193135" y="1300480"/>
          <a:ext cx="1511939" cy="853514"/>
        </a:xfrm>
        <a:prstGeom xmlns:a="http://schemas.openxmlformats.org/drawingml/2006/main" prst="rect">
          <a:avLst/>
        </a:prstGeom>
      </cdr:spPr>
    </cdr:pic>
  </cdr:relSizeAnchor>
</c:userShapes>
</file>

<file path=ppt/drawings/drawing26.xml><?xml version="1.0" encoding="utf-8"?>
<c:userShapes xmlns:c="http://schemas.openxmlformats.org/drawingml/2006/chart">
  <cdr:relSizeAnchor xmlns:cdr="http://schemas.openxmlformats.org/drawingml/2006/chartDrawing">
    <cdr:from>
      <cdr:x>0.78546</cdr:x>
      <cdr:y>0.27738</cdr:y>
    </cdr:from>
    <cdr:to>
      <cdr:x>0.78594</cdr:x>
      <cdr:y>0.89572</cdr:y>
    </cdr:to>
    <cdr:sp macro="" textlink="">
      <cdr:nvSpPr>
        <cdr:cNvPr id="2" name="Line">
          <a:extLst xmlns:a="http://schemas.openxmlformats.org/drawingml/2006/main">
            <a:ext uri="{FF2B5EF4-FFF2-40B4-BE49-F238E27FC236}">
              <a16:creationId xmlns:a16="http://schemas.microsoft.com/office/drawing/2014/main" id="{321E3B1E-C268-9003-B3B5-8C8E4D82C122}"/>
            </a:ext>
          </a:extLst>
        </cdr:cNvPr>
        <cdr:cNvSpPr/>
      </cdr:nvSpPr>
      <cdr:spPr>
        <a:xfrm xmlns:a="http://schemas.openxmlformats.org/drawingml/2006/main" flipH="1" flipV="1">
          <a:off x="16374388" y="2795679"/>
          <a:ext cx="10052" cy="6232260"/>
        </a:xfrm>
        <a:prstGeom xmlns:a="http://schemas.openxmlformats.org/drawingml/2006/main" prst="line">
          <a:avLst/>
        </a:prstGeom>
        <a:ln xmlns:a="http://schemas.openxmlformats.org/drawingml/2006/main" w="63500">
          <a:solidFill>
            <a:schemeClr val="accent1"/>
          </a:solidFill>
        </a:ln>
      </cdr:spPr>
      <cdr:txBody>
        <a:bodyPr xmlns:a="http://schemas.openxmlformats.org/drawingml/2006/main" lIns="64293" tIns="64293" rIns="64293" bIns="64293"/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1pPr>
          <a:lvl2pPr marL="4572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2pPr>
          <a:lvl3pPr marL="9144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3pPr>
          <a:lvl4pPr marL="13716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4pPr>
          <a:lvl5pPr marL="18288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5pPr>
          <a:lvl6pPr marL="22860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6pPr>
          <a:lvl7pPr marL="27432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7pPr>
          <a:lvl8pPr marL="32004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8pPr>
          <a:lvl9pPr marL="36576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9pPr>
        </a:lstStyle>
        <a:p xmlns:a="http://schemas.openxmlformats.org/drawingml/2006/main">
          <a:endParaRPr dirty="0"/>
        </a:p>
      </cdr:txBody>
    </cdr:sp>
  </cdr:relSizeAnchor>
</c:userShapes>
</file>

<file path=ppt/drawings/drawing27.xml><?xml version="1.0" encoding="utf-8"?>
<c:userShapes xmlns:c="http://schemas.openxmlformats.org/drawingml/2006/chart">
  <cdr:relSizeAnchor xmlns:cdr="http://schemas.openxmlformats.org/drawingml/2006/chartDrawing">
    <cdr:from>
      <cdr:x>0.2525</cdr:x>
      <cdr:y>0.66623</cdr:y>
    </cdr:from>
    <cdr:to>
      <cdr:x>0.34041</cdr:x>
      <cdr:y>0.71737</cdr:y>
    </cdr:to>
    <cdr:sp macro="" textlink="">
      <cdr:nvSpPr>
        <cdr:cNvPr id="6" name="Metin kutusu 1"/>
        <cdr:cNvSpPr txBox="1"/>
      </cdr:nvSpPr>
      <cdr:spPr>
        <a:xfrm xmlns:a="http://schemas.openxmlformats.org/drawingml/2006/main">
          <a:off x="5110456" y="7152419"/>
          <a:ext cx="1779214" cy="5490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10,437</a:t>
          </a:r>
        </a:p>
      </cdr:txBody>
    </cdr:sp>
  </cdr:relSizeAnchor>
  <cdr:relSizeAnchor xmlns:cdr="http://schemas.openxmlformats.org/drawingml/2006/chartDrawing">
    <cdr:from>
      <cdr:x>0.07131</cdr:x>
      <cdr:y>0.7608</cdr:y>
    </cdr:from>
    <cdr:to>
      <cdr:x>0.152</cdr:x>
      <cdr:y>0.80023</cdr:y>
    </cdr:to>
    <cdr:sp macro="" textlink="">
      <cdr:nvSpPr>
        <cdr:cNvPr id="7" name="Metin kutusu 1">
          <a:extLst xmlns:a="http://schemas.openxmlformats.org/drawingml/2006/main">
            <a:ext uri="{FF2B5EF4-FFF2-40B4-BE49-F238E27FC236}">
              <a16:creationId xmlns:a16="http://schemas.microsoft.com/office/drawing/2014/main" id="{7F413705-C458-B251-295C-6C44C65923C7}"/>
            </a:ext>
          </a:extLst>
        </cdr:cNvPr>
        <cdr:cNvSpPr txBox="1"/>
      </cdr:nvSpPr>
      <cdr:spPr>
        <a:xfrm xmlns:a="http://schemas.openxmlformats.org/drawingml/2006/main">
          <a:off x="1443333" y="8167654"/>
          <a:ext cx="1633088" cy="4233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4,739</a:t>
          </a:r>
        </a:p>
      </cdr:txBody>
    </cdr:sp>
  </cdr:relSizeAnchor>
  <cdr:relSizeAnchor xmlns:cdr="http://schemas.openxmlformats.org/drawingml/2006/chartDrawing">
    <cdr:from>
      <cdr:x>0.4485</cdr:x>
      <cdr:y>0.5</cdr:y>
    </cdr:from>
    <cdr:to>
      <cdr:x>0.52919</cdr:x>
      <cdr:y>0.53943</cdr:y>
    </cdr:to>
    <cdr:sp macro="" textlink="">
      <cdr:nvSpPr>
        <cdr:cNvPr id="9" name="Metin kutusu 1">
          <a:extLst xmlns:a="http://schemas.openxmlformats.org/drawingml/2006/main">
            <a:ext uri="{FF2B5EF4-FFF2-40B4-BE49-F238E27FC236}">
              <a16:creationId xmlns:a16="http://schemas.microsoft.com/office/drawing/2014/main" id="{D1B0A6A5-C334-6A01-6DFE-230A60557F1B}"/>
            </a:ext>
          </a:extLst>
        </cdr:cNvPr>
        <cdr:cNvSpPr txBox="1"/>
      </cdr:nvSpPr>
      <cdr:spPr>
        <a:xfrm xmlns:a="http://schemas.openxmlformats.org/drawingml/2006/main">
          <a:off x="9077114" y="5367806"/>
          <a:ext cx="1633089" cy="4233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20,736</a:t>
          </a:r>
        </a:p>
      </cdr:txBody>
    </cdr:sp>
  </cdr:relSizeAnchor>
  <cdr:relSizeAnchor xmlns:cdr="http://schemas.openxmlformats.org/drawingml/2006/chartDrawing">
    <cdr:from>
      <cdr:x>0.63378</cdr:x>
      <cdr:y>0.17717</cdr:y>
    </cdr:from>
    <cdr:to>
      <cdr:x>0.71447</cdr:x>
      <cdr:y>0.2166</cdr:y>
    </cdr:to>
    <cdr:sp macro="" textlink="">
      <cdr:nvSpPr>
        <cdr:cNvPr id="4" name="Metin kutusu 1">
          <a:extLst xmlns:a="http://schemas.openxmlformats.org/drawingml/2006/main">
            <a:ext uri="{FF2B5EF4-FFF2-40B4-BE49-F238E27FC236}">
              <a16:creationId xmlns:a16="http://schemas.microsoft.com/office/drawing/2014/main" id="{3D977EE9-C735-1D48-B40E-2373099741B2}"/>
            </a:ext>
          </a:extLst>
        </cdr:cNvPr>
        <cdr:cNvSpPr txBox="1"/>
      </cdr:nvSpPr>
      <cdr:spPr>
        <a:xfrm xmlns:a="http://schemas.openxmlformats.org/drawingml/2006/main">
          <a:off x="12827077" y="1902004"/>
          <a:ext cx="1633089" cy="4233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34,006</a:t>
          </a:r>
        </a:p>
      </cdr:txBody>
    </cdr:sp>
  </cdr:relSizeAnchor>
  <cdr:relSizeAnchor xmlns:cdr="http://schemas.openxmlformats.org/drawingml/2006/chartDrawing">
    <cdr:from>
      <cdr:x>0.82736</cdr:x>
      <cdr:y>0.41112</cdr:y>
    </cdr:from>
    <cdr:to>
      <cdr:x>0.90805</cdr:x>
      <cdr:y>0.45055</cdr:y>
    </cdr:to>
    <cdr:sp macro="" textlink="">
      <cdr:nvSpPr>
        <cdr:cNvPr id="3" name="Metin kutusu 1">
          <a:extLst xmlns:a="http://schemas.openxmlformats.org/drawingml/2006/main">
            <a:ext uri="{FF2B5EF4-FFF2-40B4-BE49-F238E27FC236}">
              <a16:creationId xmlns:a16="http://schemas.microsoft.com/office/drawing/2014/main" id="{08386325-FBD3-B487-26C2-7563D163CE0B}"/>
            </a:ext>
          </a:extLst>
        </cdr:cNvPr>
        <cdr:cNvSpPr txBox="1"/>
      </cdr:nvSpPr>
      <cdr:spPr>
        <a:xfrm xmlns:a="http://schemas.openxmlformats.org/drawingml/2006/main">
          <a:off x="16745060" y="4413595"/>
          <a:ext cx="1633088" cy="4233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25,514</a:t>
          </a:r>
        </a:p>
      </cdr:txBody>
    </cdr:sp>
  </cdr:relSizeAnchor>
  <cdr:relSizeAnchor xmlns:cdr="http://schemas.openxmlformats.org/drawingml/2006/chartDrawing">
    <cdr:from>
      <cdr:x>0.76684</cdr:x>
      <cdr:y>0.34552</cdr:y>
    </cdr:from>
    <cdr:to>
      <cdr:x>0.76733</cdr:x>
      <cdr:y>0.92604</cdr:y>
    </cdr:to>
    <cdr:sp macro="" textlink="">
      <cdr:nvSpPr>
        <cdr:cNvPr id="5" name="Line">
          <a:extLst xmlns:a="http://schemas.openxmlformats.org/drawingml/2006/main">
            <a:ext uri="{FF2B5EF4-FFF2-40B4-BE49-F238E27FC236}">
              <a16:creationId xmlns:a16="http://schemas.microsoft.com/office/drawing/2014/main" id="{5E0B3FBE-8ACA-6C5A-F73C-9F21F7E78153}"/>
            </a:ext>
          </a:extLst>
        </cdr:cNvPr>
        <cdr:cNvSpPr/>
      </cdr:nvSpPr>
      <cdr:spPr>
        <a:xfrm xmlns:a="http://schemas.openxmlformats.org/drawingml/2006/main" flipH="1" flipV="1">
          <a:off x="15520050" y="3709342"/>
          <a:ext cx="10052" cy="6232260"/>
        </a:xfrm>
        <a:prstGeom xmlns:a="http://schemas.openxmlformats.org/drawingml/2006/main" prst="line">
          <a:avLst/>
        </a:prstGeom>
        <a:ln xmlns:a="http://schemas.openxmlformats.org/drawingml/2006/main" w="63500">
          <a:solidFill>
            <a:schemeClr val="accent1"/>
          </a:solidFill>
        </a:ln>
      </cdr:spPr>
      <cdr:txBody>
        <a:bodyPr xmlns:a="http://schemas.openxmlformats.org/drawingml/2006/main" lIns="64293" tIns="64293" rIns="64293" bIns="64293"/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1pPr>
          <a:lvl2pPr marL="4572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2pPr>
          <a:lvl3pPr marL="9144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3pPr>
          <a:lvl4pPr marL="13716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4pPr>
          <a:lvl5pPr marL="18288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5pPr>
          <a:lvl6pPr marL="22860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6pPr>
          <a:lvl7pPr marL="27432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7pPr>
          <a:lvl8pPr marL="32004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8pPr>
          <a:lvl9pPr marL="3657600" marR="0" indent="0" algn="l" defTabSz="642937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1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defRPr>
          </a:lvl9pPr>
        </a:lstStyle>
        <a:p xmlns:a="http://schemas.openxmlformats.org/drawingml/2006/main">
          <a:endParaRPr dirty="0"/>
        </a:p>
      </cdr:txBody>
    </cdr:sp>
  </cdr:relSizeAnchor>
</c:userShapes>
</file>

<file path=ppt/drawings/drawing28.xml><?xml version="1.0" encoding="utf-8"?>
<c:userShapes xmlns:c="http://schemas.openxmlformats.org/drawingml/2006/chart"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5861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558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58617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422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586179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495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586180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300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586181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333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58618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486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586183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430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558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422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495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5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300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6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333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7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486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8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430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558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1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422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4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495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5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300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6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333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7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486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8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430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558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2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422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22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495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23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300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24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333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25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486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27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430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558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422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495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21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300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26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333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3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486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33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430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3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558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3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422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36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495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37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300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38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333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39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486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0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430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558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422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495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4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300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5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333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6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486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7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430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558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9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422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50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495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51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300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52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333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53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486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54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430</a:t>
          </a:r>
        </a:p>
      </cdr:txBody>
    </cdr:sp>
  </cdr:relSizeAnchor>
  <cdr:relSizeAnchor xmlns:cdr="http://schemas.openxmlformats.org/drawingml/2006/chartDrawing">
    <cdr:from>
      <cdr:x>0.36054</cdr:x>
      <cdr:y>0.34821</cdr:y>
    </cdr:from>
    <cdr:to>
      <cdr:x>0.46779</cdr:x>
      <cdr:y>0.42192</cdr:y>
    </cdr:to>
    <cdr:sp macro="" textlink="">
      <cdr:nvSpPr>
        <cdr:cNvPr id="57" name="Text Box 1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58036" y="3758167"/>
          <a:ext cx="2426775" cy="79553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33</a:t>
          </a: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,722</a:t>
          </a:r>
        </a:p>
      </cdr:txBody>
    </cdr:sp>
  </cdr:relSizeAnchor>
  <cdr:relSizeAnchor xmlns:cdr="http://schemas.openxmlformats.org/drawingml/2006/chartDrawing">
    <cdr:from>
      <cdr:x>0.52116</cdr:x>
      <cdr:y>0.1159</cdr:y>
    </cdr:from>
    <cdr:to>
      <cdr:x>0.62841</cdr:x>
      <cdr:y>0.18011</cdr:y>
    </cdr:to>
    <cdr:sp macro="" textlink="">
      <cdr:nvSpPr>
        <cdr:cNvPr id="62" name="Text Box 1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792383" y="1250854"/>
          <a:ext cx="2426775" cy="69300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49,268</a:t>
          </a:r>
          <a:endParaRPr lang="tr-TR" sz="3200" b="1" i="0" u="none" strike="noStrike" baseline="0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0.03192</cdr:x>
      <cdr:y>0.63401</cdr:y>
    </cdr:from>
    <cdr:to>
      <cdr:x>0.13917</cdr:x>
      <cdr:y>0.68853</cdr:y>
    </cdr:to>
    <cdr:sp macro="" textlink="">
      <cdr:nvSpPr>
        <cdr:cNvPr id="64" name="Text Box 13">
          <a:extLst xmlns:a="http://schemas.openxmlformats.org/drawingml/2006/main">
            <a:ext uri="{FF2B5EF4-FFF2-40B4-BE49-F238E27FC236}">
              <a16:creationId xmlns:a16="http://schemas.microsoft.com/office/drawing/2014/main" id="{22F58BD0-CC9D-42DB-8193-DCE409247311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22155" y="6842747"/>
          <a:ext cx="2426775" cy="58842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15</a:t>
          </a: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,755</a:t>
          </a:r>
        </a:p>
      </cdr:txBody>
    </cdr:sp>
  </cdr:relSizeAnchor>
  <cdr:relSizeAnchor xmlns:cdr="http://schemas.openxmlformats.org/drawingml/2006/chartDrawing">
    <cdr:from>
      <cdr:x>0.19361</cdr:x>
      <cdr:y>0.49529</cdr:y>
    </cdr:from>
    <cdr:to>
      <cdr:x>0.30087</cdr:x>
      <cdr:y>0.54981</cdr:y>
    </cdr:to>
    <cdr:sp macro="" textlink="">
      <cdr:nvSpPr>
        <cdr:cNvPr id="65" name="Text Box 13">
          <a:extLst xmlns:a="http://schemas.openxmlformats.org/drawingml/2006/main">
            <a:ext uri="{FF2B5EF4-FFF2-40B4-BE49-F238E27FC236}">
              <a16:creationId xmlns:a16="http://schemas.microsoft.com/office/drawing/2014/main" id="{42B5302B-753D-40CA-9F0D-043A43123756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380955" y="5345596"/>
          <a:ext cx="2427001" cy="58842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25</a:t>
          </a:r>
          <a:r>
            <a:rPr lang="tr-TR" sz="3200" b="1" i="0" u="none" strike="noStrike" baseline="0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,182</a:t>
          </a:r>
        </a:p>
      </cdr:txBody>
    </cdr:sp>
  </cdr:relSizeAnchor>
  <cdr:relSizeAnchor xmlns:cdr="http://schemas.openxmlformats.org/drawingml/2006/chartDrawing">
    <cdr:from>
      <cdr:x>0.68159</cdr:x>
      <cdr:y>0</cdr:y>
    </cdr:from>
    <cdr:to>
      <cdr:x>0.78884</cdr:x>
      <cdr:y>0.06421</cdr:y>
    </cdr:to>
    <cdr:sp macro="" textlink="">
      <cdr:nvSpPr>
        <cdr:cNvPr id="28" name="Text Box 13">
          <a:extLst xmlns:a="http://schemas.openxmlformats.org/drawingml/2006/main">
            <a:ext uri="{FF2B5EF4-FFF2-40B4-BE49-F238E27FC236}">
              <a16:creationId xmlns:a16="http://schemas.microsoft.com/office/drawing/2014/main" id="{10B1F26A-7816-C125-2354-8C1107A60D75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422632" y="0"/>
          <a:ext cx="2426775" cy="69300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56,696</a:t>
          </a:r>
          <a:endParaRPr lang="tr-TR" sz="3200" b="1" i="0" u="none" strike="noStrike" baseline="0" dirty="0">
            <a:solidFill>
              <a:schemeClr val="bg2">
                <a:lumMod val="75000"/>
              </a:schemeClr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</c:userShapes>
</file>

<file path=ppt/drawings/drawing29.xml><?xml version="1.0" encoding="utf-8"?>
<c:userShapes xmlns:c="http://schemas.openxmlformats.org/drawingml/2006/chart">
  <cdr:relSizeAnchor xmlns:cdr="http://schemas.openxmlformats.org/drawingml/2006/chartDrawing">
    <cdr:from>
      <cdr:x>0.00693</cdr:x>
      <cdr:y>0.20938</cdr:y>
    </cdr:from>
    <cdr:to>
      <cdr:x>0.00693</cdr:x>
      <cdr:y>0.20938</cdr:y>
    </cdr:to>
    <cdr:sp macro="" textlink="">
      <cdr:nvSpPr>
        <cdr:cNvPr id="147148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8295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100" b="1" i="0" u="none" strike="noStrike" baseline="0">
              <a:solidFill>
                <a:srgbClr val="000000"/>
              </a:solidFill>
              <a:latin typeface="Tahoma"/>
              <a:cs typeface="Tahoma"/>
            </a:rPr>
            <a:t>558</a:t>
          </a:r>
        </a:p>
      </cdr:txBody>
    </cdr:sp>
  </cdr:relSizeAnchor>
  <cdr:relSizeAnchor xmlns:cdr="http://schemas.openxmlformats.org/drawingml/2006/chartDrawing">
    <cdr:from>
      <cdr:x>0.00693</cdr:x>
      <cdr:y>0.20938</cdr:y>
    </cdr:from>
    <cdr:to>
      <cdr:x>0.00693</cdr:x>
      <cdr:y>0.20938</cdr:y>
    </cdr:to>
    <cdr:sp macro="" textlink="">
      <cdr:nvSpPr>
        <cdr:cNvPr id="147149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8295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100" b="1" i="0" u="none" strike="noStrike" baseline="0">
              <a:solidFill>
                <a:srgbClr val="000000"/>
              </a:solidFill>
              <a:latin typeface="Tahoma"/>
              <a:cs typeface="Tahoma"/>
            </a:rPr>
            <a:t>422</a:t>
          </a:r>
        </a:p>
      </cdr:txBody>
    </cdr:sp>
  </cdr:relSizeAnchor>
  <cdr:relSizeAnchor xmlns:cdr="http://schemas.openxmlformats.org/drawingml/2006/chartDrawing">
    <cdr:from>
      <cdr:x>0.00693</cdr:x>
      <cdr:y>0.20938</cdr:y>
    </cdr:from>
    <cdr:to>
      <cdr:x>0.00693</cdr:x>
      <cdr:y>0.20938</cdr:y>
    </cdr:to>
    <cdr:sp macro="" textlink="">
      <cdr:nvSpPr>
        <cdr:cNvPr id="147149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8295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100" b="1" i="0" u="none" strike="noStrike" baseline="0">
              <a:solidFill>
                <a:srgbClr val="000000"/>
              </a:solidFill>
              <a:latin typeface="Tahoma"/>
              <a:cs typeface="Tahoma"/>
            </a:rPr>
            <a:t>495</a:t>
          </a:r>
        </a:p>
      </cdr:txBody>
    </cdr:sp>
  </cdr:relSizeAnchor>
  <cdr:relSizeAnchor xmlns:cdr="http://schemas.openxmlformats.org/drawingml/2006/chartDrawing">
    <cdr:from>
      <cdr:x>0.00693</cdr:x>
      <cdr:y>0.20938</cdr:y>
    </cdr:from>
    <cdr:to>
      <cdr:x>0.00693</cdr:x>
      <cdr:y>0.20938</cdr:y>
    </cdr:to>
    <cdr:sp macro="" textlink="">
      <cdr:nvSpPr>
        <cdr:cNvPr id="1471492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8295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00" b="1" i="0" u="none" strike="noStrike" baseline="0">
              <a:solidFill>
                <a:srgbClr val="000000"/>
              </a:solidFill>
              <a:latin typeface="Tahoma"/>
              <a:cs typeface="Tahoma"/>
            </a:rPr>
            <a:t>300</a:t>
          </a:r>
        </a:p>
      </cdr:txBody>
    </cdr:sp>
  </cdr:relSizeAnchor>
  <cdr:relSizeAnchor xmlns:cdr="http://schemas.openxmlformats.org/drawingml/2006/chartDrawing">
    <cdr:from>
      <cdr:x>0.00693</cdr:x>
      <cdr:y>0.20938</cdr:y>
    </cdr:from>
    <cdr:to>
      <cdr:x>0.00693</cdr:x>
      <cdr:y>0.20938</cdr:y>
    </cdr:to>
    <cdr:sp macro="" textlink="">
      <cdr:nvSpPr>
        <cdr:cNvPr id="1471493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8295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00" b="1" i="0" u="none" strike="noStrike" baseline="0">
              <a:solidFill>
                <a:srgbClr val="000000"/>
              </a:solidFill>
              <a:latin typeface="Tahoma"/>
              <a:cs typeface="Tahoma"/>
            </a:rPr>
            <a:t>333</a:t>
          </a:r>
        </a:p>
      </cdr:txBody>
    </cdr:sp>
  </cdr:relSizeAnchor>
  <cdr:relSizeAnchor xmlns:cdr="http://schemas.openxmlformats.org/drawingml/2006/chartDrawing">
    <cdr:from>
      <cdr:x>0.00693</cdr:x>
      <cdr:y>0.20938</cdr:y>
    </cdr:from>
    <cdr:to>
      <cdr:x>0.00693</cdr:x>
      <cdr:y>0.20938</cdr:y>
    </cdr:to>
    <cdr:sp macro="" textlink="">
      <cdr:nvSpPr>
        <cdr:cNvPr id="1471494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8295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00" b="1" i="0" u="none" strike="noStrike" baseline="0">
              <a:solidFill>
                <a:srgbClr val="000000"/>
              </a:solidFill>
              <a:latin typeface="Tahoma"/>
              <a:cs typeface="Tahoma"/>
            </a:rPr>
            <a:t>486</a:t>
          </a:r>
        </a:p>
      </cdr:txBody>
    </cdr:sp>
  </cdr:relSizeAnchor>
  <cdr:relSizeAnchor xmlns:cdr="http://schemas.openxmlformats.org/drawingml/2006/chartDrawing">
    <cdr:from>
      <cdr:x>0.00693</cdr:x>
      <cdr:y>0.20938</cdr:y>
    </cdr:from>
    <cdr:to>
      <cdr:x>0.00693</cdr:x>
      <cdr:y>0.20938</cdr:y>
    </cdr:to>
    <cdr:sp macro="" textlink="">
      <cdr:nvSpPr>
        <cdr:cNvPr id="1471495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8295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00" b="1" i="0" u="none" strike="noStrike" baseline="0">
              <a:solidFill>
                <a:srgbClr val="000000"/>
              </a:solidFill>
              <a:latin typeface="Tahoma"/>
              <a:cs typeface="Tahoma"/>
            </a:rPr>
            <a:t>430</a:t>
          </a:r>
        </a:p>
      </cdr:txBody>
    </cdr:sp>
  </cdr:relSizeAnchor>
  <cdr:relSizeAnchor xmlns:cdr="http://schemas.openxmlformats.org/drawingml/2006/chartDrawing">
    <cdr:from>
      <cdr:x>0.2524</cdr:x>
      <cdr:y>0.36971</cdr:y>
    </cdr:from>
    <cdr:to>
      <cdr:x>0.35693</cdr:x>
      <cdr:y>0.42404</cdr:y>
    </cdr:to>
    <cdr:sp macro="" textlink="">
      <cdr:nvSpPr>
        <cdr:cNvPr id="14" name="Text Box 1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990462" y="3739410"/>
          <a:ext cx="2066790" cy="5495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rgbClr val="000000"/>
              </a:solidFill>
              <a:ea typeface="Verdana" panose="020B0604030504040204" pitchFamily="34" charset="0"/>
              <a:cs typeface="Verdana" panose="020B0604030504040204" pitchFamily="34" charset="0"/>
            </a:rPr>
            <a:t>10,043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5861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558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58617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422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586179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495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586180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300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586181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333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58618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486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586183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430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558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422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495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5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300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6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333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7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486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8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430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558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1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422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9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495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2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300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6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333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7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486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8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430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1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558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2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422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22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495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23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300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24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333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25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486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27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430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2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558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2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422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28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495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29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300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30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333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32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486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33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430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3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558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3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422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36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495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37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300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38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333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39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486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0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430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558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422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3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495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4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300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5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333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6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486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7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430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558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49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422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50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36576" tIns="22860" rIns="36576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1050" b="1" i="0" u="none" strike="noStrike" baseline="0">
              <a:solidFill>
                <a:srgbClr val="000000"/>
              </a:solidFill>
              <a:latin typeface="Tahoma"/>
              <a:cs typeface="Tahoma"/>
            </a:rPr>
            <a:t>495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51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300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52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333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53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486</a:t>
          </a:r>
        </a:p>
      </cdr:txBody>
    </cdr:sp>
  </cdr:relSizeAnchor>
  <cdr:relSizeAnchor xmlns:cdr="http://schemas.openxmlformats.org/drawingml/2006/chartDrawing">
    <cdr:from>
      <cdr:x>0.00689</cdr:x>
      <cdr:y>0.20607</cdr:y>
    </cdr:from>
    <cdr:to>
      <cdr:x>0.00689</cdr:x>
      <cdr:y>0.20607</cdr:y>
    </cdr:to>
    <cdr:sp macro="" textlink="">
      <cdr:nvSpPr>
        <cdr:cNvPr id="54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800" y="737286"/>
          <a:ext cx="0" cy="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950" b="1" i="0" u="none" strike="noStrike" baseline="0">
              <a:solidFill>
                <a:srgbClr val="000000"/>
              </a:solidFill>
              <a:latin typeface="Tahoma"/>
              <a:cs typeface="Tahoma"/>
            </a:rPr>
            <a:t>430</a:t>
          </a:r>
        </a:p>
      </cdr:txBody>
    </cdr:sp>
  </cdr:relSizeAnchor>
  <cdr:relSizeAnchor xmlns:cdr="http://schemas.openxmlformats.org/drawingml/2006/chartDrawing">
    <cdr:from>
      <cdr:x>0.44444</cdr:x>
      <cdr:y>0.20289</cdr:y>
    </cdr:from>
    <cdr:to>
      <cdr:x>0.53271</cdr:x>
      <cdr:y>0.26056</cdr:y>
    </cdr:to>
    <cdr:sp macro="" textlink="">
      <cdr:nvSpPr>
        <cdr:cNvPr id="56" name="Text 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787597" y="2052126"/>
          <a:ext cx="1745294" cy="5833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rgbClr val="000000"/>
              </a:solidFill>
              <a:ea typeface="Verdana" panose="020B0604030504040204" pitchFamily="34" charset="0"/>
              <a:cs typeface="Verdana" panose="020B0604030504040204" pitchFamily="34" charset="0"/>
            </a:rPr>
            <a:t>13,423</a:t>
          </a:r>
        </a:p>
      </cdr:txBody>
    </cdr:sp>
  </cdr:relSizeAnchor>
  <cdr:relSizeAnchor xmlns:cdr="http://schemas.openxmlformats.org/drawingml/2006/chartDrawing">
    <cdr:from>
      <cdr:x>0.61765</cdr:x>
      <cdr:y>0</cdr:y>
    </cdr:from>
    <cdr:to>
      <cdr:x>0.72491</cdr:x>
      <cdr:y>0.07372</cdr:y>
    </cdr:to>
    <cdr:sp macro="" textlink="">
      <cdr:nvSpPr>
        <cdr:cNvPr id="57" name="Text Box 1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212248" y="0"/>
          <a:ext cx="2120768" cy="7456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rgbClr val="000000"/>
              </a:solidFill>
              <a:ea typeface="Verdana" panose="020B0604030504040204" pitchFamily="34" charset="0"/>
              <a:cs typeface="Verdana" panose="020B0604030504040204" pitchFamily="34" charset="0"/>
            </a:rPr>
            <a:t>17</a:t>
          </a:r>
          <a:r>
            <a:rPr lang="tr-TR" sz="3200" b="1" i="0" u="none" strike="noStrike" baseline="0" dirty="0">
              <a:solidFill>
                <a:srgbClr val="000000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rPr>
            <a:t>,535</a:t>
          </a:r>
        </a:p>
      </cdr:txBody>
    </cdr:sp>
  </cdr:relSizeAnchor>
  <cdr:relSizeAnchor xmlns:cdr="http://schemas.openxmlformats.org/drawingml/2006/chartDrawing">
    <cdr:from>
      <cdr:x>0.05752</cdr:x>
      <cdr:y>0.54626</cdr:y>
    </cdr:from>
    <cdr:to>
      <cdr:x>0.16477</cdr:x>
      <cdr:y>0.61998</cdr:y>
    </cdr:to>
    <cdr:sp macro="" textlink="">
      <cdr:nvSpPr>
        <cdr:cNvPr id="74" name="Text Box 1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37330" y="5525138"/>
          <a:ext cx="2120570" cy="7456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rgbClr val="000000"/>
              </a:solidFill>
              <a:ea typeface="Verdana" panose="020B0604030504040204" pitchFamily="34" charset="0"/>
              <a:cs typeface="Verdana" panose="020B0604030504040204" pitchFamily="34" charset="0"/>
            </a:rPr>
            <a:t>6,208</a:t>
          </a:r>
        </a:p>
      </cdr:txBody>
    </cdr:sp>
  </cdr:relSizeAnchor>
  <cdr:relSizeAnchor xmlns:cdr="http://schemas.openxmlformats.org/drawingml/2006/chartDrawing">
    <cdr:from>
      <cdr:x>0.81535</cdr:x>
      <cdr:y>0</cdr:y>
    </cdr:from>
    <cdr:to>
      <cdr:x>0.92261</cdr:x>
      <cdr:y>0.07372</cdr:y>
    </cdr:to>
    <cdr:sp macro="" textlink="">
      <cdr:nvSpPr>
        <cdr:cNvPr id="13" name="Text Box 13">
          <a:extLst xmlns:a="http://schemas.openxmlformats.org/drawingml/2006/main">
            <a:ext uri="{FF2B5EF4-FFF2-40B4-BE49-F238E27FC236}">
              <a16:creationId xmlns:a16="http://schemas.microsoft.com/office/drawing/2014/main" id="{E3FC2C17-2821-5642-C53F-BB77BB8F9D78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121201" y="-2161986"/>
          <a:ext cx="2120768" cy="7456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000000" mc:Ignorable="a14" a14:legacySpreadsheetColorIndex="64"/>
              </a:solidFill>
            </a14:hiddenFill>
          </a:ext>
          <a:ext uri="{91240B29-F687-4F45-9708-019B960494DF}">
            <a14:hiddenLine xmlns:a14="http://schemas.microsoft.com/office/drawing/2010/main" w="1">
              <a:solidFill>
                <a:srgbClr xmlns:mc="http://schemas.openxmlformats.org/markup-compatibility/2006" val="FFFFFF" mc:Ignorable="a14" a14:legacySpreadsheetColorIndex="65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cdr:spPr>
      <cdr:txBody>
        <a:bodyPr xmlns:a="http://schemas.openxmlformats.org/drawingml/2006/main" wrap="square" lIns="27432" tIns="22860" rIns="27432" bIns="22860" anchor="ctr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000"/>
          </a:pPr>
          <a:r>
            <a:rPr lang="tr-TR" sz="3200" b="1" dirty="0">
              <a:solidFill>
                <a:srgbClr val="000000"/>
              </a:solidFill>
              <a:ea typeface="Verdana" panose="020B0604030504040204" pitchFamily="34" charset="0"/>
              <a:cs typeface="Verdana" panose="020B0604030504040204" pitchFamily="34" charset="0"/>
            </a:rPr>
            <a:t>17,675</a:t>
          </a:r>
          <a:endParaRPr lang="tr-TR" sz="3200" b="1" i="0" u="none" strike="noStrike" baseline="0" dirty="0">
            <a:solidFill>
              <a:srgbClr val="000000"/>
            </a:solidFill>
            <a:latin typeface="+mn-lt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</c:userShapes>
</file>

<file path=ppt/drawings/drawing30.xml><?xml version="1.0" encoding="utf-8"?>
<c:userShapes xmlns:c="http://schemas.openxmlformats.org/drawingml/2006/chart">
  <cdr:relSizeAnchor xmlns:cdr="http://schemas.openxmlformats.org/drawingml/2006/chartDrawing">
    <cdr:from>
      <cdr:x>0</cdr:x>
      <cdr:y>0.01037</cdr:y>
    </cdr:from>
    <cdr:to>
      <cdr:x>0.14025</cdr:x>
      <cdr:y>0.06607</cdr:y>
    </cdr:to>
    <cdr:sp macro="" textlink="">
      <cdr:nvSpPr>
        <cdr:cNvPr id="6" name="Metin kutusu 1"/>
        <cdr:cNvSpPr txBox="1"/>
      </cdr:nvSpPr>
      <cdr:spPr>
        <a:xfrm xmlns:a="http://schemas.openxmlformats.org/drawingml/2006/main">
          <a:off x="0" y="38283"/>
          <a:ext cx="956098" cy="205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t"/>
        <a:lstStyle xmlns:a="http://schemas.openxmlformats.org/drawingml/2006/main"/>
        <a:p xmlns:a="http://schemas.openxmlformats.org/drawingml/2006/main">
          <a:pPr algn="l"/>
          <a:r>
            <a:rPr lang="tr-TR" sz="3200" dirty="0" err="1">
              <a:solidFill>
                <a:srgbClr val="0070C0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MCap</a:t>
          </a:r>
          <a:endParaRPr lang="en-GB" sz="3200" dirty="0">
            <a:solidFill>
              <a:srgbClr val="0070C0"/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0.85249</cdr:x>
      <cdr:y>3.98182E-5</cdr:y>
    </cdr:from>
    <cdr:to>
      <cdr:x>0.99721</cdr:x>
      <cdr:y>0.05058</cdr:y>
    </cdr:to>
    <cdr:sp macro="" textlink="">
      <cdr:nvSpPr>
        <cdr:cNvPr id="7" name="Metin kutusu 1"/>
        <cdr:cNvSpPr txBox="1"/>
      </cdr:nvSpPr>
      <cdr:spPr>
        <a:xfrm xmlns:a="http://schemas.openxmlformats.org/drawingml/2006/main">
          <a:off x="5811478" y="147"/>
          <a:ext cx="986570" cy="1865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tr-TR" sz="3200" dirty="0" err="1">
              <a:solidFill>
                <a:srgbClr val="0070C0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Trading</a:t>
          </a:r>
          <a:r>
            <a:rPr lang="tr-TR" sz="3200" dirty="0">
              <a:solidFill>
                <a:srgbClr val="0070C0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 </a:t>
          </a:r>
          <a:r>
            <a:rPr lang="tr-TR" sz="3200" dirty="0" err="1">
              <a:solidFill>
                <a:srgbClr val="0070C0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Vol</a:t>
          </a:r>
          <a:r>
            <a:rPr lang="tr-TR" sz="3200" dirty="0">
              <a:solidFill>
                <a:srgbClr val="0070C0"/>
              </a:solidFill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rPr>
            <a:t>.</a:t>
          </a:r>
          <a:endParaRPr lang="en-GB" sz="3200" dirty="0">
            <a:solidFill>
              <a:srgbClr val="0070C0"/>
            </a:solidFill>
            <a:latin typeface="Helvetica" pitchFamily="2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" name="Shape 46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defTabSz="642937" latinLnBrk="0">
      <a:defRPr sz="1600">
        <a:latin typeface="+mn-lt"/>
        <a:ea typeface="+mn-ea"/>
        <a:cs typeface="+mn-cs"/>
        <a:sym typeface="Helvetica"/>
      </a:defRPr>
    </a:lvl1pPr>
    <a:lvl2pPr indent="228600" defTabSz="642937" latinLnBrk="0">
      <a:defRPr sz="1600">
        <a:latin typeface="+mn-lt"/>
        <a:ea typeface="+mn-ea"/>
        <a:cs typeface="+mn-cs"/>
        <a:sym typeface="Helvetica"/>
      </a:defRPr>
    </a:lvl2pPr>
    <a:lvl3pPr indent="457200" defTabSz="642937" latinLnBrk="0">
      <a:defRPr sz="1600">
        <a:latin typeface="+mn-lt"/>
        <a:ea typeface="+mn-ea"/>
        <a:cs typeface="+mn-cs"/>
        <a:sym typeface="Helvetica"/>
      </a:defRPr>
    </a:lvl3pPr>
    <a:lvl4pPr indent="685800" defTabSz="642937" latinLnBrk="0">
      <a:defRPr sz="1600">
        <a:latin typeface="+mn-lt"/>
        <a:ea typeface="+mn-ea"/>
        <a:cs typeface="+mn-cs"/>
        <a:sym typeface="Helvetica"/>
      </a:defRPr>
    </a:lvl4pPr>
    <a:lvl5pPr indent="914400" defTabSz="642937" latinLnBrk="0">
      <a:defRPr sz="1600">
        <a:latin typeface="+mn-lt"/>
        <a:ea typeface="+mn-ea"/>
        <a:cs typeface="+mn-cs"/>
        <a:sym typeface="Helvetica"/>
      </a:defRPr>
    </a:lvl5pPr>
    <a:lvl6pPr indent="1143000" defTabSz="642937" latinLnBrk="0">
      <a:defRPr sz="1600">
        <a:latin typeface="+mn-lt"/>
        <a:ea typeface="+mn-ea"/>
        <a:cs typeface="+mn-cs"/>
        <a:sym typeface="Helvetica"/>
      </a:defRPr>
    </a:lvl6pPr>
    <a:lvl7pPr indent="1371600" defTabSz="642937" latinLnBrk="0">
      <a:defRPr sz="1600">
        <a:latin typeface="+mn-lt"/>
        <a:ea typeface="+mn-ea"/>
        <a:cs typeface="+mn-cs"/>
        <a:sym typeface="Helvetica"/>
      </a:defRPr>
    </a:lvl7pPr>
    <a:lvl8pPr indent="1600200" defTabSz="642937" latinLnBrk="0">
      <a:defRPr sz="1600">
        <a:latin typeface="+mn-lt"/>
        <a:ea typeface="+mn-ea"/>
        <a:cs typeface="+mn-cs"/>
        <a:sym typeface="Helvetica"/>
      </a:defRPr>
    </a:lvl8pPr>
    <a:lvl9pPr indent="1828800" defTabSz="642937" latinLnBrk="0">
      <a:defRPr sz="1600">
        <a:latin typeface="+mn-lt"/>
        <a:ea typeface="+mn-ea"/>
        <a:cs typeface="+mn-cs"/>
        <a:sym typeface="Helvetica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3201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043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6089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5332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2080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3063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6778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5298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8625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93130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95430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19005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89280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4261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80728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21242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9990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04220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98631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00126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37333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20593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84870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22431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30774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20756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8586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83063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58077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23206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07312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04449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40698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539263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335245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642196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3716215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98699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174599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371084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283897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379358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68462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17773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014470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228671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810651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625590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474371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856367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09966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991756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215714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390379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956634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981455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004299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921675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913214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654575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554611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741009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143074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370516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15986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79880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49174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334231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741473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617020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225388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674513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23150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294761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533361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784670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223857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923895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932957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721175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57956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55782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949111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895889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652227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1530390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2714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TSPB Genel Kurul Toplantısı 2022.001.jpeg" descr="TSPB Genel Kurul Toplantısı 2022.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mage" descr="Image"/>
          <p:cNvPicPr>
            <a:picLocks noChangeAspect="1"/>
          </p:cNvPicPr>
          <p:nvPr/>
        </p:nvPicPr>
        <p:blipFill>
          <a:blip r:embed="rId3"/>
          <a:srcRect r="65941"/>
          <a:stretch>
            <a:fillRect/>
          </a:stretch>
        </p:blipFill>
        <p:spPr>
          <a:xfrm>
            <a:off x="676660" y="9573196"/>
            <a:ext cx="5823395" cy="3587126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Section Header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TSPB Genel Kurul Toplantısı 2022.001.jpeg" descr="TSPB Genel Kurul Toplantısı 2022.001.jpeg"/>
          <p:cNvPicPr>
            <a:picLocks noChangeAspect="1"/>
          </p:cNvPicPr>
          <p:nvPr/>
        </p:nvPicPr>
        <p:blipFill>
          <a:blip r:embed="rId2">
            <a:alphaModFix amt="34897"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Image" descr="Image"/>
          <p:cNvPicPr>
            <a:picLocks noChangeAspect="1"/>
          </p:cNvPicPr>
          <p:nvPr/>
        </p:nvPicPr>
        <p:blipFill>
          <a:blip r:embed="rId3"/>
          <a:srcRect r="65941"/>
          <a:stretch>
            <a:fillRect/>
          </a:stretch>
        </p:blipFill>
        <p:spPr>
          <a:xfrm>
            <a:off x="22683818" y="104255"/>
            <a:ext cx="1590197" cy="979538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TSPB Genel Kurul Toplantısı 2022.001.jpeg" descr="TSPB Genel Kurul Toplantısı 2022.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810892" y="12503025"/>
            <a:ext cx="367309" cy="36988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SPB Genel Kurul Toplantısı 2022.001.jpeg" descr="TSPB Genel Kurul Toplantısı 2022.001.jpeg"/>
          <p:cNvPicPr>
            <a:picLocks noChangeAspect="1"/>
          </p:cNvPicPr>
          <p:nvPr/>
        </p:nvPicPr>
        <p:blipFill>
          <a:blip r:embed="rId6">
            <a:alphaModFix amt="67637"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" descr="Image"/>
          <p:cNvPicPr>
            <a:picLocks noChangeAspect="1"/>
          </p:cNvPicPr>
          <p:nvPr/>
        </p:nvPicPr>
        <p:blipFill>
          <a:blip r:embed="rId7"/>
          <a:srcRect r="65941"/>
          <a:stretch>
            <a:fillRect/>
          </a:stretch>
        </p:blipFill>
        <p:spPr>
          <a:xfrm>
            <a:off x="22683818" y="104255"/>
            <a:ext cx="1590197" cy="97953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3833812" y="750093"/>
            <a:ext cx="17144999" cy="843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200400"/>
            <a:ext cx="16459200" cy="1051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4020799" y="12344399"/>
            <a:ext cx="4267201" cy="736601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lvl1pPr algn="ctr">
              <a:defRPr sz="16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med"/>
  <p:hf hdr="0" ftr="0" dt="0"/>
  <p:txStyles>
    <p:titleStyle>
      <a:lvl1pPr marL="0" marR="0" indent="0" algn="l" defTabSz="6429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1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l" defTabSz="6429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1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l" defTabSz="6429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1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l" defTabSz="6429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1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l" defTabSz="6429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1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l" defTabSz="6429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1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l" defTabSz="6429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1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l" defTabSz="6429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1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l" defTabSz="6429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1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"/>
        </a:defRPr>
      </a:lvl9pPr>
    </p:titleStyle>
    <p:bodyStyle>
      <a:lvl1pPr marL="762000" marR="0" indent="-762000" algn="l" defTabSz="642937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Pct val="100000"/>
        <a:buFontTx/>
        <a:buAutoNum type="arabicPeriod"/>
        <a:tabLst/>
        <a:defRPr sz="2400" b="0" i="0" u="none" strike="noStrike" cap="none" spc="0" baseline="0">
          <a:solidFill>
            <a:srgbClr val="7B7D7B"/>
          </a:solidFill>
          <a:uFillTx/>
          <a:latin typeface="+mn-lt"/>
          <a:ea typeface="+mn-ea"/>
          <a:cs typeface="+mn-cs"/>
          <a:sym typeface="Helvetica"/>
        </a:defRPr>
      </a:lvl1pPr>
      <a:lvl2pPr marL="1219200" marR="0" indent="-762000" algn="l" defTabSz="642937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Pct val="100000"/>
        <a:buFontTx/>
        <a:buAutoNum type="arabicPeriod"/>
        <a:tabLst/>
        <a:defRPr sz="2400" b="0" i="0" u="none" strike="noStrike" cap="none" spc="0" baseline="0">
          <a:solidFill>
            <a:srgbClr val="7B7D7B"/>
          </a:solidFill>
          <a:uFillTx/>
          <a:latin typeface="+mn-lt"/>
          <a:ea typeface="+mn-ea"/>
          <a:cs typeface="+mn-cs"/>
          <a:sym typeface="Helvetica"/>
        </a:defRPr>
      </a:lvl2pPr>
      <a:lvl3pPr marL="1600200" marR="0" indent="-685800" algn="l" defTabSz="642937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Pct val="100000"/>
        <a:buFontTx/>
        <a:buAutoNum type="arabicPeriod"/>
        <a:tabLst/>
        <a:defRPr sz="2400" b="0" i="0" u="none" strike="noStrike" cap="none" spc="0" baseline="0">
          <a:solidFill>
            <a:srgbClr val="7B7D7B"/>
          </a:solidFill>
          <a:uFillTx/>
          <a:latin typeface="+mn-lt"/>
          <a:ea typeface="+mn-ea"/>
          <a:cs typeface="+mn-cs"/>
          <a:sym typeface="Helvetica"/>
        </a:defRPr>
      </a:lvl3pPr>
      <a:lvl4pPr marL="2057400" marR="0" indent="-685800" algn="l" defTabSz="642937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Pct val="100000"/>
        <a:buFontTx/>
        <a:buAutoNum type="arabicPeriod"/>
        <a:tabLst/>
        <a:defRPr sz="2400" b="0" i="0" u="none" strike="noStrike" cap="none" spc="0" baseline="0">
          <a:solidFill>
            <a:srgbClr val="7B7D7B"/>
          </a:solidFill>
          <a:uFillTx/>
          <a:latin typeface="+mn-lt"/>
          <a:ea typeface="+mn-ea"/>
          <a:cs typeface="+mn-cs"/>
          <a:sym typeface="Helvetica"/>
        </a:defRPr>
      </a:lvl4pPr>
      <a:lvl5pPr marL="2514600" marR="0" indent="-685800" algn="l" defTabSz="642937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Pct val="100000"/>
        <a:buFontTx/>
        <a:buAutoNum type="arabicPeriod"/>
        <a:tabLst/>
        <a:defRPr sz="2400" b="0" i="0" u="none" strike="noStrike" cap="none" spc="0" baseline="0">
          <a:solidFill>
            <a:srgbClr val="7B7D7B"/>
          </a:solidFill>
          <a:uFillTx/>
          <a:latin typeface="+mn-lt"/>
          <a:ea typeface="+mn-ea"/>
          <a:cs typeface="+mn-cs"/>
          <a:sym typeface="Helvetica"/>
        </a:defRPr>
      </a:lvl5pPr>
      <a:lvl6pPr marL="2560320" marR="0" indent="-274320" algn="l" defTabSz="642937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7B7D7B"/>
          </a:solidFill>
          <a:uFillTx/>
          <a:latin typeface="+mn-lt"/>
          <a:ea typeface="+mn-ea"/>
          <a:cs typeface="+mn-cs"/>
          <a:sym typeface="Helvetica"/>
        </a:defRPr>
      </a:lvl6pPr>
      <a:lvl7pPr marL="3017520" marR="0" indent="-274320" algn="l" defTabSz="642937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7B7D7B"/>
          </a:solidFill>
          <a:uFillTx/>
          <a:latin typeface="+mn-lt"/>
          <a:ea typeface="+mn-ea"/>
          <a:cs typeface="+mn-cs"/>
          <a:sym typeface="Helvetica"/>
        </a:defRPr>
      </a:lvl7pPr>
      <a:lvl8pPr marL="3474720" marR="0" indent="-274320" algn="l" defTabSz="642937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7B7D7B"/>
          </a:solidFill>
          <a:uFillTx/>
          <a:latin typeface="+mn-lt"/>
          <a:ea typeface="+mn-ea"/>
          <a:cs typeface="+mn-cs"/>
          <a:sym typeface="Helvetica"/>
        </a:defRPr>
      </a:lvl8pPr>
      <a:lvl9pPr marL="3931920" marR="0" indent="-274320" algn="l" defTabSz="642937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2"/>
        </a:buClr>
        <a:buSzPct val="100000"/>
        <a:buFontTx/>
        <a:buChar char="•"/>
        <a:tabLst/>
        <a:defRPr sz="2400" b="0" i="0" u="none" strike="noStrike" cap="none" spc="0" baseline="0">
          <a:solidFill>
            <a:srgbClr val="7B7D7B"/>
          </a:solidFill>
          <a:uFillTx/>
          <a:latin typeface="+mn-lt"/>
          <a:ea typeface="+mn-ea"/>
          <a:cs typeface="+mn-cs"/>
          <a:sym typeface="Helvetica"/>
        </a:defRPr>
      </a:lvl9pPr>
    </p:bodyStyle>
    <p:otherStyle>
      <a:lvl1pPr marL="0" marR="0" indent="0" algn="ctr" defTabSz="6429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457200" algn="ctr" defTabSz="6429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914400" algn="ctr" defTabSz="6429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1371600" algn="ctr" defTabSz="6429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1828800" algn="ctr" defTabSz="6429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2286000" algn="ctr" defTabSz="6429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2743200" algn="ctr" defTabSz="6429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3200400" algn="ctr" defTabSz="6429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3657600" algn="ctr" defTabSz="64293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9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0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6" descr="Picture 46"/>
          <p:cNvPicPr>
            <a:picLocks/>
          </p:cNvPicPr>
          <p:nvPr/>
        </p:nvPicPr>
        <p:blipFill>
          <a:blip r:embed="rId3"/>
          <a:srcRect l="18957" t="8019" r="70916" b="3969"/>
          <a:stretch>
            <a:fillRect/>
          </a:stretch>
        </p:blipFill>
        <p:spPr>
          <a:xfrm rot="16200000" flipH="1">
            <a:off x="6776811" y="-5204266"/>
            <a:ext cx="1772773" cy="1641990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B21D1E99-790D-4879-2B47-CD9C9AA361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012"/>
            <a:ext cx="24384000" cy="13716000"/>
          </a:xfrm>
          <a:prstGeom prst="rect">
            <a:avLst/>
          </a:prstGeom>
        </p:spPr>
      </p:pic>
      <p:sp>
        <p:nvSpPr>
          <p:cNvPr id="4" name="TÜRKİYE SERMAYE PİYASALARI">
            <a:extLst>
              <a:ext uri="{FF2B5EF4-FFF2-40B4-BE49-F238E27FC236}">
                <a16:creationId xmlns:a16="http://schemas.microsoft.com/office/drawing/2014/main" id="{55F8D600-C2F2-A4BF-53E4-233B3B65365D}"/>
              </a:ext>
            </a:extLst>
          </p:cNvPr>
          <p:cNvSpPr txBox="1"/>
          <p:nvPr/>
        </p:nvSpPr>
        <p:spPr>
          <a:xfrm>
            <a:off x="586037" y="1230658"/>
            <a:ext cx="14154324" cy="1195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Autofit/>
          </a:bodyPr>
          <a:lstStyle>
            <a:lvl1pPr defTabSz="457200">
              <a:lnSpc>
                <a:spcPts val="15500"/>
              </a:lnSpc>
              <a:defRPr sz="7000" b="1">
                <a:solidFill>
                  <a:srgbClr val="FFFFFF"/>
                </a:solidFill>
              </a:defRPr>
            </a:lvl1pPr>
          </a:lstStyle>
          <a:p>
            <a:r>
              <a:rPr lang="en-US" sz="5400" dirty="0"/>
              <a:t>TURKISH CAPITAL MARKETS</a:t>
            </a:r>
          </a:p>
        </p:txBody>
      </p:sp>
      <p:sp>
        <p:nvSpPr>
          <p:cNvPr id="5" name="TEMMUZ 2022 RAPORU">
            <a:extLst>
              <a:ext uri="{FF2B5EF4-FFF2-40B4-BE49-F238E27FC236}">
                <a16:creationId xmlns:a16="http://schemas.microsoft.com/office/drawing/2014/main" id="{40D02342-7343-31B6-1C87-06645CDE3321}"/>
              </a:ext>
            </a:extLst>
          </p:cNvPr>
          <p:cNvSpPr txBox="1"/>
          <p:nvPr/>
        </p:nvSpPr>
        <p:spPr>
          <a:xfrm>
            <a:off x="586037" y="2849086"/>
            <a:ext cx="8567484" cy="1042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Autofit/>
          </a:bodyPr>
          <a:lstStyle>
            <a:lvl1pPr defTabSz="457200">
              <a:lnSpc>
                <a:spcPts val="14300"/>
              </a:lnSpc>
              <a:defRPr sz="6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tr-TR" sz="5400" dirty="0"/>
              <a:t>OCTOBER 2026</a:t>
            </a:r>
            <a:endParaRPr sz="54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61764 [Converted]-01.jpg" descr="61764 [Converted]-01.jpg"/>
          <p:cNvPicPr>
            <a:picLocks noChangeAspect="1"/>
          </p:cNvPicPr>
          <p:nvPr/>
        </p:nvPicPr>
        <p:blipFill>
          <a:blip r:embed="rId3"/>
          <a:srcRect l="394"/>
          <a:stretch>
            <a:fillRect/>
          </a:stretch>
        </p:blipFill>
        <p:spPr>
          <a:xfrm>
            <a:off x="-198" y="-27231"/>
            <a:ext cx="24384198" cy="13770462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Türkiye Sermaye Piyasaları Birliği"/>
          <p:cNvSpPr txBox="1"/>
          <p:nvPr/>
        </p:nvSpPr>
        <p:spPr>
          <a:xfrm>
            <a:off x="5056238" y="5019255"/>
            <a:ext cx="8506049" cy="750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Autofit/>
          </a:bodyPr>
          <a:lstStyle>
            <a:lvl1pPr>
              <a:spcBef>
                <a:spcPts val="600"/>
              </a:spcBef>
              <a:defRPr sz="4100" b="1" i="1">
                <a:solidFill>
                  <a:srgbClr val="FFFFFF"/>
                </a:solidFill>
              </a:defRPr>
            </a:lvl1pPr>
          </a:lstStyle>
          <a:p>
            <a:pPr>
              <a:lnSpc>
                <a:spcPct val="110000"/>
              </a:lnSpc>
            </a:pPr>
            <a:r>
              <a:rPr lang="en-GB" dirty="0"/>
              <a:t>Structure of the Turkish </a:t>
            </a:r>
            <a:r>
              <a:rPr lang="tr-TR" dirty="0"/>
              <a:t>Financial </a:t>
            </a:r>
            <a:r>
              <a:rPr lang="tr-TR" dirty="0" err="1"/>
              <a:t>Markets</a:t>
            </a:r>
            <a:endParaRPr lang="en-GB" dirty="0"/>
          </a:p>
        </p:txBody>
      </p:sp>
      <p:sp>
        <p:nvSpPr>
          <p:cNvPr id="54" name="Türkiye Sermaye Piyasaları"/>
          <p:cNvSpPr txBox="1"/>
          <p:nvPr/>
        </p:nvSpPr>
        <p:spPr>
          <a:xfrm>
            <a:off x="5056238" y="5994615"/>
            <a:ext cx="6885980" cy="75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 lnSpcReduction="10000"/>
          </a:bodyPr>
          <a:lstStyle>
            <a:lvl1pPr>
              <a:spcBef>
                <a:spcPts val="600"/>
              </a:spcBef>
              <a:defRPr sz="4100" b="1" i="1">
                <a:solidFill>
                  <a:srgbClr val="FFFFFF"/>
                </a:solidFill>
              </a:defRPr>
            </a:lvl1pPr>
          </a:lstStyle>
          <a:p>
            <a:r>
              <a:rPr lang="tr-TR" dirty="0" err="1"/>
              <a:t>Turkish</a:t>
            </a:r>
            <a:r>
              <a:rPr lang="tr-TR" dirty="0"/>
              <a:t> </a:t>
            </a:r>
            <a:r>
              <a:rPr lang="tr-TR" dirty="0" err="1"/>
              <a:t>Capital</a:t>
            </a:r>
            <a:r>
              <a:rPr lang="tr-TR" dirty="0"/>
              <a:t> </a:t>
            </a:r>
            <a:r>
              <a:rPr lang="tr-TR" dirty="0" err="1"/>
              <a:t>Markets</a:t>
            </a:r>
            <a:r>
              <a:rPr lang="tr-TR" dirty="0"/>
              <a:t> </a:t>
            </a:r>
            <a:r>
              <a:rPr lang="tr-TR" dirty="0" err="1"/>
              <a:t>Association</a:t>
            </a:r>
            <a:endParaRPr dirty="0"/>
          </a:p>
        </p:txBody>
      </p:sp>
      <p:sp>
        <p:nvSpPr>
          <p:cNvPr id="55" name="Yatırım Kuruluşları"/>
          <p:cNvSpPr txBox="1"/>
          <p:nvPr/>
        </p:nvSpPr>
        <p:spPr>
          <a:xfrm>
            <a:off x="5056238" y="6970236"/>
            <a:ext cx="4771399" cy="750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 lnSpcReduction="10000"/>
          </a:bodyPr>
          <a:lstStyle>
            <a:lvl1pPr>
              <a:spcBef>
                <a:spcPts val="600"/>
              </a:spcBef>
              <a:defRPr sz="4100" b="1" i="1">
                <a:solidFill>
                  <a:srgbClr val="FFFFFF"/>
                </a:solidFill>
              </a:defRPr>
            </a:lvl1pPr>
          </a:lstStyle>
          <a:p>
            <a:r>
              <a:rPr lang="tr-TR" dirty="0" err="1"/>
              <a:t>Turkish</a:t>
            </a:r>
            <a:r>
              <a:rPr lang="tr-TR" dirty="0"/>
              <a:t> </a:t>
            </a:r>
            <a:r>
              <a:rPr lang="tr-TR" dirty="0" err="1"/>
              <a:t>Capital</a:t>
            </a:r>
            <a:r>
              <a:rPr lang="tr-TR" dirty="0"/>
              <a:t> </a:t>
            </a:r>
            <a:r>
              <a:rPr lang="tr-TR" dirty="0" err="1"/>
              <a:t>Markets</a:t>
            </a:r>
            <a:endParaRPr dirty="0"/>
          </a:p>
        </p:txBody>
      </p:sp>
      <p:sp>
        <p:nvSpPr>
          <p:cNvPr id="56" name="Yatırımcı Profili"/>
          <p:cNvSpPr txBox="1"/>
          <p:nvPr/>
        </p:nvSpPr>
        <p:spPr>
          <a:xfrm>
            <a:off x="5056238" y="7945856"/>
            <a:ext cx="3932381" cy="750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 lnSpcReduction="10000"/>
          </a:bodyPr>
          <a:lstStyle>
            <a:lvl1pPr>
              <a:spcBef>
                <a:spcPts val="600"/>
              </a:spcBef>
              <a:defRPr sz="4100" b="1" i="1">
                <a:solidFill>
                  <a:srgbClr val="FFFFFF"/>
                </a:solidFill>
              </a:defRPr>
            </a:lvl1pPr>
          </a:lstStyle>
          <a:p>
            <a:r>
              <a:rPr lang="tr-TR" dirty="0" err="1"/>
              <a:t>Investment</a:t>
            </a:r>
            <a:r>
              <a:rPr lang="tr-TR" dirty="0"/>
              <a:t> </a:t>
            </a:r>
            <a:r>
              <a:rPr lang="tr-TR" dirty="0" err="1"/>
              <a:t>Institutions</a:t>
            </a:r>
            <a:endParaRPr dirty="0"/>
          </a:p>
        </p:txBody>
      </p:sp>
      <p:sp>
        <p:nvSpPr>
          <p:cNvPr id="57" name="Line"/>
          <p:cNvSpPr/>
          <p:nvPr/>
        </p:nvSpPr>
        <p:spPr>
          <a:xfrm flipV="1">
            <a:off x="4439453" y="581809"/>
            <a:ext cx="1" cy="1785541"/>
          </a:xfrm>
          <a:prstGeom prst="line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defRPr sz="3200" b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58" name="İÇİNDEKİLER"/>
          <p:cNvSpPr txBox="1"/>
          <p:nvPr/>
        </p:nvSpPr>
        <p:spPr>
          <a:xfrm>
            <a:off x="4918730" y="1229985"/>
            <a:ext cx="5740109" cy="1182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spcBef>
                <a:spcPts val="600"/>
              </a:spcBef>
              <a:defRPr sz="6900" b="1">
                <a:solidFill>
                  <a:srgbClr val="FFFFFF"/>
                </a:solidFill>
              </a:defRPr>
            </a:lvl1pPr>
          </a:lstStyle>
          <a:p>
            <a:r>
              <a:rPr lang="tr-TR" dirty="0"/>
              <a:t>CONTENTS</a:t>
            </a:r>
            <a:endParaRPr dirty="0"/>
          </a:p>
        </p:txBody>
      </p:sp>
      <p:sp>
        <p:nvSpPr>
          <p:cNvPr id="59" name="3"/>
          <p:cNvSpPr txBox="1"/>
          <p:nvPr/>
        </p:nvSpPr>
        <p:spPr>
          <a:xfrm>
            <a:off x="3188913" y="5019255"/>
            <a:ext cx="799177" cy="750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 anchor="ctr">
            <a:normAutofit lnSpcReduction="10000"/>
          </a:bodyPr>
          <a:lstStyle>
            <a:lvl1pPr algn="r">
              <a:spcBef>
                <a:spcPts val="600"/>
              </a:spcBef>
              <a:defRPr sz="4100" b="1" i="1">
                <a:solidFill>
                  <a:schemeClr val="accent3">
                    <a:satOff val="-2498"/>
                    <a:lumOff val="25392"/>
                  </a:schemeClr>
                </a:solidFill>
              </a:defRPr>
            </a:lvl1pPr>
          </a:lstStyle>
          <a:p>
            <a:r>
              <a:t>3</a:t>
            </a:r>
          </a:p>
        </p:txBody>
      </p:sp>
      <p:sp>
        <p:nvSpPr>
          <p:cNvPr id="60" name="11"/>
          <p:cNvSpPr txBox="1"/>
          <p:nvPr/>
        </p:nvSpPr>
        <p:spPr>
          <a:xfrm>
            <a:off x="3188913" y="5994615"/>
            <a:ext cx="799177" cy="75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 anchor="ctr">
            <a:normAutofit lnSpcReduction="10000"/>
          </a:bodyPr>
          <a:lstStyle>
            <a:lvl1pPr algn="r">
              <a:spcBef>
                <a:spcPts val="600"/>
              </a:spcBef>
              <a:defRPr sz="4100" b="1" i="1">
                <a:solidFill>
                  <a:schemeClr val="accent3">
                    <a:satOff val="-2498"/>
                    <a:lumOff val="25392"/>
                  </a:schemeClr>
                </a:solidFill>
              </a:defRPr>
            </a:lvl1pPr>
          </a:lstStyle>
          <a:p>
            <a:r>
              <a:rPr dirty="0"/>
              <a:t>1</a:t>
            </a:r>
            <a:r>
              <a:rPr lang="tr-TR" dirty="0"/>
              <a:t>5</a:t>
            </a:r>
            <a:endParaRPr dirty="0"/>
          </a:p>
        </p:txBody>
      </p:sp>
      <p:sp>
        <p:nvSpPr>
          <p:cNvPr id="61" name="36"/>
          <p:cNvSpPr txBox="1"/>
          <p:nvPr/>
        </p:nvSpPr>
        <p:spPr>
          <a:xfrm>
            <a:off x="3188913" y="6970236"/>
            <a:ext cx="799177" cy="750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 anchor="ctr">
            <a:normAutofit lnSpcReduction="10000"/>
          </a:bodyPr>
          <a:lstStyle>
            <a:lvl1pPr algn="r">
              <a:spcBef>
                <a:spcPts val="600"/>
              </a:spcBef>
              <a:defRPr sz="4100" b="1" i="1">
                <a:solidFill>
                  <a:schemeClr val="accent3">
                    <a:satOff val="-2498"/>
                    <a:lumOff val="25392"/>
                  </a:schemeClr>
                </a:solidFill>
              </a:defRPr>
            </a:lvl1pPr>
          </a:lstStyle>
          <a:p>
            <a:r>
              <a:rPr lang="tr-TR" dirty="0"/>
              <a:t>23</a:t>
            </a:r>
            <a:endParaRPr dirty="0"/>
          </a:p>
        </p:txBody>
      </p:sp>
      <p:sp>
        <p:nvSpPr>
          <p:cNvPr id="62" name="59"/>
          <p:cNvSpPr txBox="1"/>
          <p:nvPr/>
        </p:nvSpPr>
        <p:spPr>
          <a:xfrm>
            <a:off x="3188913" y="7945856"/>
            <a:ext cx="799177" cy="750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 anchor="ctr">
            <a:normAutofit lnSpcReduction="10000"/>
          </a:bodyPr>
          <a:lstStyle>
            <a:lvl1pPr algn="r">
              <a:spcBef>
                <a:spcPts val="600"/>
              </a:spcBef>
              <a:defRPr sz="4100" b="1" i="1">
                <a:solidFill>
                  <a:schemeClr val="accent3">
                    <a:satOff val="-2498"/>
                    <a:lumOff val="25392"/>
                  </a:schemeClr>
                </a:solidFill>
              </a:defRPr>
            </a:lvl1pPr>
          </a:lstStyle>
          <a:p>
            <a:r>
              <a:rPr lang="tr-TR" dirty="0"/>
              <a:t>48</a:t>
            </a:r>
            <a:endParaRPr dirty="0"/>
          </a:p>
        </p:txBody>
      </p:sp>
      <p:sp>
        <p:nvSpPr>
          <p:cNvPr id="2" name="Yatırımcı Profili">
            <a:extLst>
              <a:ext uri="{FF2B5EF4-FFF2-40B4-BE49-F238E27FC236}">
                <a16:creationId xmlns:a16="http://schemas.microsoft.com/office/drawing/2014/main" id="{C0C48A34-FE27-14D6-D5A9-CED09A2B9F09}"/>
              </a:ext>
            </a:extLst>
          </p:cNvPr>
          <p:cNvSpPr txBox="1"/>
          <p:nvPr/>
        </p:nvSpPr>
        <p:spPr>
          <a:xfrm>
            <a:off x="5056238" y="8870813"/>
            <a:ext cx="3932381" cy="750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 lnSpcReduction="10000"/>
          </a:bodyPr>
          <a:lstStyle>
            <a:lvl1pPr>
              <a:spcBef>
                <a:spcPts val="600"/>
              </a:spcBef>
              <a:defRPr sz="4100" b="1" i="1">
                <a:solidFill>
                  <a:srgbClr val="FFFFFF"/>
                </a:solidFill>
              </a:defRPr>
            </a:lvl1pPr>
          </a:lstStyle>
          <a:p>
            <a:r>
              <a:rPr lang="tr-TR" dirty="0"/>
              <a:t>Investor Profile</a:t>
            </a:r>
            <a:endParaRPr dirty="0"/>
          </a:p>
        </p:txBody>
      </p:sp>
      <p:sp>
        <p:nvSpPr>
          <p:cNvPr id="3" name="59">
            <a:extLst>
              <a:ext uri="{FF2B5EF4-FFF2-40B4-BE49-F238E27FC236}">
                <a16:creationId xmlns:a16="http://schemas.microsoft.com/office/drawing/2014/main" id="{4560EDA9-36E3-3482-AD86-23318E216379}"/>
              </a:ext>
            </a:extLst>
          </p:cNvPr>
          <p:cNvSpPr txBox="1"/>
          <p:nvPr/>
        </p:nvSpPr>
        <p:spPr>
          <a:xfrm>
            <a:off x="3188912" y="8893301"/>
            <a:ext cx="799177" cy="750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 anchor="ctr">
            <a:normAutofit lnSpcReduction="10000"/>
          </a:bodyPr>
          <a:lstStyle>
            <a:lvl1pPr algn="r">
              <a:spcBef>
                <a:spcPts val="600"/>
              </a:spcBef>
              <a:defRPr sz="4100" b="1" i="1">
                <a:solidFill>
                  <a:schemeClr val="accent3">
                    <a:satOff val="-2498"/>
                    <a:lumOff val="25392"/>
                  </a:schemeClr>
                </a:solidFill>
              </a:defRPr>
            </a:lvl1pPr>
          </a:lstStyle>
          <a:p>
            <a:r>
              <a:rPr lang="tr-TR" dirty="0"/>
              <a:t>71</a:t>
            </a:r>
            <a:endParaRPr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B57E0B21-5B5E-531A-CF5C-DF7A659707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76" y="290654"/>
            <a:ext cx="3391499" cy="21715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575B92E-1806-F78B-2D64-FC4F493A4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TÜRKİYE SERMAYE PİYASALARI BİRLİĞİ">
            <a:extLst>
              <a:ext uri="{FF2B5EF4-FFF2-40B4-BE49-F238E27FC236}">
                <a16:creationId xmlns:a16="http://schemas.microsoft.com/office/drawing/2014/main" id="{5F4016CF-09F2-B61E-14FE-5D1E80E16010}"/>
              </a:ext>
            </a:extLst>
          </p:cNvPr>
          <p:cNvSpPr txBox="1"/>
          <p:nvPr/>
        </p:nvSpPr>
        <p:spPr>
          <a:xfrm>
            <a:off x="586037" y="1230658"/>
            <a:ext cx="17660839" cy="1195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Autofit/>
          </a:bodyPr>
          <a:lstStyle>
            <a:lvl1pPr defTabSz="457200">
              <a:lnSpc>
                <a:spcPts val="15500"/>
              </a:lnSpc>
              <a:defRPr sz="7000" b="1">
                <a:solidFill>
                  <a:srgbClr val="FFFFFF"/>
                </a:solidFill>
              </a:defRPr>
            </a:lvl1pPr>
          </a:lstStyle>
          <a:p>
            <a:r>
              <a:rPr lang="tr-TR" sz="5400" dirty="0"/>
              <a:t>STRUCTURE OF THE TURKISH CAPITAL MARKETS</a:t>
            </a:r>
            <a:endParaRPr sz="54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119377C3-2173-C45F-7B71-A9D78EA6A82E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4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7EC9564C-1844-FEDE-6C83-9317EF5AC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C47715-9F7F-D284-DD4C-080F3C782F9A}"/>
              </a:ext>
            </a:extLst>
          </p:cNvPr>
          <p:cNvSpPr txBox="1"/>
          <p:nvPr/>
        </p:nvSpPr>
        <p:spPr>
          <a:xfrm>
            <a:off x="1078314" y="2063548"/>
            <a:ext cx="22080624" cy="96487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700" dirty="0">
                <a:solidFill>
                  <a:srgbClr val="00A7E1"/>
                </a:solidFill>
              </a:rPr>
              <a:t>1982:</a:t>
            </a:r>
            <a:r>
              <a:rPr lang="tr-TR" sz="2700" dirty="0">
                <a:solidFill>
                  <a:srgbClr val="00A7E1"/>
                </a:solidFill>
              </a:rPr>
              <a:t> </a:t>
            </a:r>
            <a:r>
              <a:rPr lang="en-GB" sz="2700" dirty="0"/>
              <a:t>Capital Markets Board established</a:t>
            </a:r>
            <a:r>
              <a:rPr lang="tr-TR" sz="2700" dirty="0"/>
              <a:t>.</a:t>
            </a:r>
          </a:p>
          <a:p>
            <a:pPr marL="0" indent="0">
              <a:buNone/>
            </a:pPr>
            <a:endParaRPr lang="en-GB" sz="2700" dirty="0"/>
          </a:p>
          <a:p>
            <a:pPr marL="0" indent="0">
              <a:buNone/>
            </a:pPr>
            <a:r>
              <a:rPr lang="en-GB" sz="2700" dirty="0">
                <a:solidFill>
                  <a:srgbClr val="00A7E1"/>
                </a:solidFill>
              </a:rPr>
              <a:t>1985:</a:t>
            </a:r>
            <a:r>
              <a:rPr lang="tr-TR" sz="2700" dirty="0">
                <a:solidFill>
                  <a:srgbClr val="00A7E1"/>
                </a:solidFill>
              </a:rPr>
              <a:t> </a:t>
            </a:r>
            <a:r>
              <a:rPr lang="en-GB" sz="2700" dirty="0"/>
              <a:t>Istanbul Stock Exchange (ISE) established</a:t>
            </a:r>
            <a:r>
              <a:rPr lang="tr-TR" sz="2700" dirty="0"/>
              <a:t>.</a:t>
            </a:r>
          </a:p>
          <a:p>
            <a:pPr marL="0" indent="0">
              <a:buNone/>
            </a:pPr>
            <a:r>
              <a:rPr lang="en-GB" sz="2700" dirty="0"/>
              <a:t> </a:t>
            </a:r>
          </a:p>
          <a:p>
            <a:pPr marL="0" indent="0">
              <a:buNone/>
            </a:pPr>
            <a:r>
              <a:rPr lang="en-GB" sz="2700" dirty="0">
                <a:solidFill>
                  <a:srgbClr val="00A7E1"/>
                </a:solidFill>
              </a:rPr>
              <a:t>1992:</a:t>
            </a:r>
            <a:r>
              <a:rPr lang="tr-TR" sz="2700" dirty="0">
                <a:solidFill>
                  <a:srgbClr val="00A7E1"/>
                </a:solidFill>
              </a:rPr>
              <a:t> </a:t>
            </a:r>
            <a:r>
              <a:rPr lang="en-GB" sz="2700" dirty="0" err="1"/>
              <a:t>Takasbank</a:t>
            </a:r>
            <a:r>
              <a:rPr lang="en-GB" sz="2700" dirty="0"/>
              <a:t> (Settlement &amp; Custody Bank) established</a:t>
            </a:r>
            <a:r>
              <a:rPr lang="tr-TR" sz="2700" dirty="0"/>
              <a:t>.</a:t>
            </a:r>
          </a:p>
          <a:p>
            <a:pPr marL="0" indent="0">
              <a:buNone/>
            </a:pPr>
            <a:r>
              <a:rPr lang="en-GB" sz="2700" dirty="0"/>
              <a:t> </a:t>
            </a:r>
          </a:p>
          <a:p>
            <a:pPr marL="0" indent="0">
              <a:buNone/>
            </a:pPr>
            <a:r>
              <a:rPr lang="en-GB" sz="2700" dirty="0">
                <a:solidFill>
                  <a:srgbClr val="00A7E1"/>
                </a:solidFill>
              </a:rPr>
              <a:t>1995:</a:t>
            </a:r>
            <a:r>
              <a:rPr lang="tr-TR" sz="2700" dirty="0">
                <a:solidFill>
                  <a:srgbClr val="00A7E1"/>
                </a:solidFill>
              </a:rPr>
              <a:t> </a:t>
            </a:r>
            <a:r>
              <a:rPr lang="en-GB" sz="2700" dirty="0"/>
              <a:t>Istanbul Gold Exchange (IGE) established</a:t>
            </a:r>
            <a:r>
              <a:rPr lang="tr-TR" sz="2700" dirty="0"/>
              <a:t>.</a:t>
            </a:r>
          </a:p>
          <a:p>
            <a:pPr marL="0" indent="0">
              <a:buNone/>
            </a:pPr>
            <a:endParaRPr lang="en-GB" sz="2700" dirty="0"/>
          </a:p>
          <a:p>
            <a:pPr marL="0" indent="0">
              <a:buNone/>
            </a:pPr>
            <a:r>
              <a:rPr lang="en-GB" sz="2700" dirty="0">
                <a:solidFill>
                  <a:srgbClr val="00A7E1"/>
                </a:solidFill>
              </a:rPr>
              <a:t>1997:</a:t>
            </a:r>
            <a:r>
              <a:rPr lang="tr-TR" sz="2700" dirty="0">
                <a:solidFill>
                  <a:srgbClr val="00A7E1"/>
                </a:solidFill>
              </a:rPr>
              <a:t> </a:t>
            </a:r>
            <a:r>
              <a:rPr lang="en-GB" sz="2700" dirty="0"/>
              <a:t>Banks are forbidden to trade equities</a:t>
            </a:r>
            <a:r>
              <a:rPr lang="tr-TR" sz="2700" dirty="0"/>
              <a:t>.</a:t>
            </a:r>
            <a:r>
              <a:rPr lang="en-GB" sz="2700" dirty="0"/>
              <a:t> </a:t>
            </a:r>
            <a:endParaRPr lang="tr-TR" sz="2700" dirty="0"/>
          </a:p>
          <a:p>
            <a:pPr marL="0" indent="0">
              <a:buNone/>
            </a:pPr>
            <a:endParaRPr lang="en-GB" sz="2700" dirty="0"/>
          </a:p>
          <a:p>
            <a:pPr marL="0" indent="0">
              <a:buNone/>
            </a:pPr>
            <a:r>
              <a:rPr lang="en-GB" sz="2700" dirty="0">
                <a:solidFill>
                  <a:srgbClr val="00A7E1"/>
                </a:solidFill>
              </a:rPr>
              <a:t>2001:</a:t>
            </a:r>
            <a:r>
              <a:rPr lang="tr-TR" sz="2700" dirty="0">
                <a:solidFill>
                  <a:srgbClr val="00A7E1"/>
                </a:solidFill>
              </a:rPr>
              <a:t> </a:t>
            </a:r>
            <a:r>
              <a:rPr lang="en-GB" sz="2700" dirty="0"/>
              <a:t>Association of Capital Markets Intermediary Institutions of Turkey</a:t>
            </a:r>
            <a:r>
              <a:rPr lang="tr-TR" sz="2700" dirty="0"/>
              <a:t> </a:t>
            </a:r>
            <a:r>
              <a:rPr lang="en-GB" sz="2700" dirty="0"/>
              <a:t>established</a:t>
            </a:r>
            <a:r>
              <a:rPr lang="tr-TR" sz="2700" dirty="0"/>
              <a:t>.</a:t>
            </a:r>
            <a:r>
              <a:rPr lang="en-GB" sz="2700" dirty="0"/>
              <a:t> </a:t>
            </a:r>
          </a:p>
          <a:p>
            <a:pPr marL="0" indent="0">
              <a:buNone/>
            </a:pPr>
            <a:r>
              <a:rPr lang="tr-TR" sz="2700" dirty="0"/>
              <a:t>	   CSD of Türkiye (MKK) </a:t>
            </a:r>
            <a:r>
              <a:rPr lang="en-GB" sz="2700" dirty="0"/>
              <a:t>established, Investors' Protection Fund</a:t>
            </a:r>
            <a:r>
              <a:rPr lang="tr-TR" sz="2700" dirty="0"/>
              <a:t> </a:t>
            </a:r>
            <a:r>
              <a:rPr lang="en-GB" sz="2700" dirty="0"/>
              <a:t>established</a:t>
            </a:r>
            <a:r>
              <a:rPr lang="tr-TR" sz="2700" dirty="0"/>
              <a:t>.</a:t>
            </a:r>
          </a:p>
          <a:p>
            <a:pPr marL="0" indent="0">
              <a:buNone/>
            </a:pPr>
            <a:r>
              <a:rPr lang="en-GB" sz="2700" dirty="0"/>
              <a:t> </a:t>
            </a:r>
          </a:p>
          <a:p>
            <a:pPr marL="0" indent="0">
              <a:buNone/>
            </a:pPr>
            <a:r>
              <a:rPr lang="en-GB" sz="2700" dirty="0">
                <a:solidFill>
                  <a:srgbClr val="00A7E1"/>
                </a:solidFill>
              </a:rPr>
              <a:t>2002:</a:t>
            </a:r>
            <a:r>
              <a:rPr lang="tr-TR" sz="2700" dirty="0">
                <a:solidFill>
                  <a:srgbClr val="00A7E1"/>
                </a:solidFill>
              </a:rPr>
              <a:t> </a:t>
            </a:r>
            <a:r>
              <a:rPr lang="en-GB" sz="2700" dirty="0"/>
              <a:t>Private pension system introduced</a:t>
            </a:r>
            <a:r>
              <a:rPr lang="tr-TR" sz="2700" dirty="0"/>
              <a:t>.</a:t>
            </a:r>
          </a:p>
          <a:p>
            <a:pPr marL="0" indent="0">
              <a:buNone/>
            </a:pPr>
            <a:r>
              <a:rPr lang="en-GB" sz="2700" dirty="0"/>
              <a:t> </a:t>
            </a:r>
          </a:p>
          <a:p>
            <a:pPr marL="0" indent="0">
              <a:buNone/>
            </a:pPr>
            <a:r>
              <a:rPr lang="en-GB" sz="2700" dirty="0">
                <a:solidFill>
                  <a:srgbClr val="00A7E1"/>
                </a:solidFill>
              </a:rPr>
              <a:t>2005:</a:t>
            </a:r>
            <a:r>
              <a:rPr lang="tr-TR" sz="2700" dirty="0">
                <a:solidFill>
                  <a:srgbClr val="00A7E1"/>
                </a:solidFill>
              </a:rPr>
              <a:t> </a:t>
            </a:r>
            <a:r>
              <a:rPr lang="en-GB" sz="2700" dirty="0"/>
              <a:t>IFRS adopted for financial intermediaries and listed companies,</a:t>
            </a:r>
          </a:p>
          <a:p>
            <a:pPr marL="0" indent="0">
              <a:buNone/>
            </a:pPr>
            <a:r>
              <a:rPr lang="en-GB" sz="2700" dirty="0"/>
              <a:t>	</a:t>
            </a:r>
            <a:r>
              <a:rPr lang="tr-TR" sz="2700" dirty="0"/>
              <a:t>   </a:t>
            </a:r>
            <a:r>
              <a:rPr lang="en-GB" sz="2700" dirty="0"/>
              <a:t>Turkish Derivatives Exchange (</a:t>
            </a:r>
            <a:r>
              <a:rPr lang="en-GB" sz="2700" dirty="0" err="1"/>
              <a:t>TurkDex</a:t>
            </a:r>
            <a:r>
              <a:rPr lang="en-GB" sz="2700" dirty="0"/>
              <a:t>) established</a:t>
            </a:r>
            <a:r>
              <a:rPr lang="tr-TR" sz="2700" dirty="0"/>
              <a:t>.</a:t>
            </a:r>
            <a:r>
              <a:rPr lang="en-GB" sz="2700" dirty="0"/>
              <a:t> </a:t>
            </a:r>
          </a:p>
          <a:p>
            <a:pPr marL="0" indent="0">
              <a:buNone/>
            </a:pPr>
            <a:r>
              <a:rPr lang="en-GB" sz="2700" dirty="0"/>
              <a:t>	</a:t>
            </a:r>
            <a:r>
              <a:rPr lang="tr-TR" sz="2700" dirty="0"/>
              <a:t>   </a:t>
            </a:r>
            <a:r>
              <a:rPr lang="en-GB" sz="2700" dirty="0"/>
              <a:t>Dematerialization of equities completed</a:t>
            </a:r>
            <a:r>
              <a:rPr lang="tr-TR" sz="2700" dirty="0"/>
              <a:t>.</a:t>
            </a:r>
          </a:p>
          <a:p>
            <a:pPr marL="0" indent="0">
              <a:buNone/>
            </a:pPr>
            <a:endParaRPr lang="en-GB" sz="2700" dirty="0"/>
          </a:p>
          <a:p>
            <a:pPr marL="0" indent="0">
              <a:buNone/>
            </a:pPr>
            <a:r>
              <a:rPr lang="en-GB" sz="2700" dirty="0">
                <a:solidFill>
                  <a:srgbClr val="00A7E1"/>
                </a:solidFill>
              </a:rPr>
              <a:t>2006:</a:t>
            </a:r>
            <a:r>
              <a:rPr lang="tr-TR" sz="2700" dirty="0">
                <a:solidFill>
                  <a:srgbClr val="00A7E1"/>
                </a:solidFill>
              </a:rPr>
              <a:t> </a:t>
            </a:r>
            <a:r>
              <a:rPr lang="en-GB" sz="2700" dirty="0"/>
              <a:t>Dematerialization of corporate bonds &amp; mutual funds completed</a:t>
            </a:r>
            <a:r>
              <a:rPr lang="tr-TR" sz="2700" dirty="0"/>
              <a:t>.</a:t>
            </a:r>
          </a:p>
          <a:p>
            <a:pPr marL="0" indent="0">
              <a:buNone/>
            </a:pPr>
            <a:endParaRPr lang="en-GB" sz="2700" dirty="0"/>
          </a:p>
          <a:p>
            <a:pPr marL="0" indent="0">
              <a:buNone/>
            </a:pPr>
            <a:r>
              <a:rPr lang="en-GB" sz="2700" dirty="0">
                <a:solidFill>
                  <a:srgbClr val="00A7E1"/>
                </a:solidFill>
              </a:rPr>
              <a:t>2009:</a:t>
            </a:r>
            <a:r>
              <a:rPr lang="tr-TR" sz="2700" dirty="0">
                <a:solidFill>
                  <a:srgbClr val="00A7E1"/>
                </a:solidFill>
              </a:rPr>
              <a:t>  </a:t>
            </a:r>
            <a:r>
              <a:rPr lang="en-GB" sz="2700" dirty="0"/>
              <a:t>Automated Disclosure Platform introduced</a:t>
            </a:r>
            <a:r>
              <a:rPr lang="tr-TR" sz="2700" dirty="0"/>
              <a:t>.</a:t>
            </a:r>
            <a:endParaRPr lang="en-GB" sz="2700" dirty="0"/>
          </a:p>
          <a:p>
            <a:pPr marL="0" indent="0">
              <a:buNone/>
            </a:pPr>
            <a:r>
              <a:rPr lang="en-GB" sz="2700" dirty="0"/>
              <a:t>	</a:t>
            </a:r>
            <a:r>
              <a:rPr lang="tr-TR" sz="2700" dirty="0"/>
              <a:t>    </a:t>
            </a:r>
            <a:r>
              <a:rPr lang="en-GB" sz="2700" dirty="0"/>
              <a:t>Istanbul International Financial Centre strategy announced</a:t>
            </a:r>
            <a:r>
              <a:rPr lang="tr-TR" sz="2700" dirty="0"/>
              <a:t>.</a:t>
            </a:r>
            <a:endParaRPr lang="en-GB" sz="2700" dirty="0"/>
          </a:p>
        </p:txBody>
      </p:sp>
      <p:sp>
        <p:nvSpPr>
          <p:cNvPr id="10" name="KISACA Türkİye Sermaye PİyaSALARI BİRLİĞİ">
            <a:extLst>
              <a:ext uri="{FF2B5EF4-FFF2-40B4-BE49-F238E27FC236}">
                <a16:creationId xmlns:a16="http://schemas.microsoft.com/office/drawing/2014/main" id="{D88764C5-AE07-5765-C09D-D0DB87AF7B87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/>
              <a:t>CAPITAL MARKETS BACKGROUND</a:t>
            </a:r>
            <a:endParaRPr dirty="0"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4D003D7F-D863-2751-A381-D0DFB28485DF}"/>
              </a:ext>
            </a:extLst>
          </p:cNvPr>
          <p:cNvSpPr/>
          <p:nvPr/>
        </p:nvSpPr>
        <p:spPr>
          <a:xfrm>
            <a:off x="-32572" y="593998"/>
            <a:ext cx="349422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5ABF1142-2C84-2E2D-D4C5-794B98DAFA19}"/>
              </a:ext>
            </a:extLst>
          </p:cNvPr>
          <p:cNvSpPr/>
          <p:nvPr/>
        </p:nvSpPr>
        <p:spPr>
          <a:xfrm>
            <a:off x="-32572" y="1532430"/>
            <a:ext cx="72171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AD7DC25-C02B-E6A6-8E0E-C559BD9757DC}"/>
              </a:ext>
            </a:extLst>
          </p:cNvPr>
          <p:cNvSpPr/>
          <p:nvPr/>
        </p:nvSpPr>
        <p:spPr>
          <a:xfrm>
            <a:off x="11905934" y="12639029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6BC3AB04-ACD4-8852-2365-A4001286AA72}"/>
              </a:ext>
            </a:extLst>
          </p:cNvPr>
          <p:cNvSpPr txBox="1">
            <a:spLocks/>
          </p:cNvSpPr>
          <p:nvPr/>
        </p:nvSpPr>
        <p:spPr>
          <a:xfrm>
            <a:off x="12138103" y="12772293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4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2696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FCB525D0-329E-ADFD-D2F6-BAF608C1F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5255C2-60CC-1671-6196-19E7A4D6DA31}"/>
              </a:ext>
            </a:extLst>
          </p:cNvPr>
          <p:cNvSpPr txBox="1"/>
          <p:nvPr/>
        </p:nvSpPr>
        <p:spPr>
          <a:xfrm>
            <a:off x="681643" y="1337216"/>
            <a:ext cx="22261483" cy="135575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>
              <a:buNone/>
            </a:pPr>
            <a:endParaRPr lang="en-GB" sz="2500" dirty="0">
              <a:solidFill>
                <a:srgbClr val="00A7E1"/>
              </a:solidFill>
            </a:endParaRPr>
          </a:p>
          <a:p>
            <a:pPr marL="982663" indent="-982663">
              <a:buNone/>
            </a:pPr>
            <a:r>
              <a:rPr lang="en-GB" sz="2500" dirty="0">
                <a:solidFill>
                  <a:srgbClr val="00A7E1"/>
                </a:solidFill>
              </a:rPr>
              <a:t>2011: </a:t>
            </a:r>
            <a:r>
              <a:rPr lang="en-GB" sz="2500" dirty="0"/>
              <a:t>Forex regulation passed.</a:t>
            </a:r>
          </a:p>
          <a:p>
            <a:pPr marL="982663" indent="-982663">
              <a:buNone/>
            </a:pPr>
            <a:endParaRPr lang="en-GB" sz="2500" dirty="0"/>
          </a:p>
          <a:p>
            <a:pPr marL="982663" indent="-982663">
              <a:buNone/>
            </a:pPr>
            <a:r>
              <a:rPr lang="en-GB" sz="2500" dirty="0">
                <a:solidFill>
                  <a:srgbClr val="00A7E1"/>
                </a:solidFill>
              </a:rPr>
              <a:t>2012: </a:t>
            </a:r>
            <a:r>
              <a:rPr lang="en-GB" sz="2500" dirty="0"/>
              <a:t>New Capital Markets Law passed.</a:t>
            </a:r>
          </a:p>
          <a:p>
            <a:pPr marL="982663" indent="-982663">
              <a:buNone/>
            </a:pPr>
            <a:r>
              <a:rPr lang="tr-TR" sz="2500" dirty="0"/>
              <a:t>          </a:t>
            </a:r>
            <a:r>
              <a:rPr lang="en-GB" sz="2500" dirty="0"/>
              <a:t>ISE demutualised and merged with Istanbul Gold Exchange under </a:t>
            </a:r>
            <a:r>
              <a:rPr lang="en-GB" sz="2500" dirty="0" err="1"/>
              <a:t>Borsa</a:t>
            </a:r>
            <a:r>
              <a:rPr lang="en-GB" sz="2500" dirty="0"/>
              <a:t> Istanbul.</a:t>
            </a:r>
            <a:endParaRPr lang="tr-TR" sz="2500" dirty="0"/>
          </a:p>
          <a:p>
            <a:pPr marL="982663" indent="-982663">
              <a:buNone/>
            </a:pPr>
            <a:endParaRPr lang="tr-TR" sz="2500" dirty="0"/>
          </a:p>
          <a:p>
            <a:pPr marL="982663" indent="-982663">
              <a:buNone/>
            </a:pPr>
            <a:r>
              <a:rPr lang="en-GB" sz="2500" dirty="0">
                <a:solidFill>
                  <a:srgbClr val="00A7E1"/>
                </a:solidFill>
              </a:rPr>
              <a:t>2013: </a:t>
            </a:r>
            <a:r>
              <a:rPr lang="en-GB" sz="2500" dirty="0" err="1"/>
              <a:t>Borsa</a:t>
            </a:r>
            <a:r>
              <a:rPr lang="en-GB" sz="2500" dirty="0"/>
              <a:t> Istanbul announced strategic partnership with Nasdaq, </a:t>
            </a:r>
            <a:r>
              <a:rPr lang="en-GB" sz="2500" dirty="0" err="1"/>
              <a:t>Borsa</a:t>
            </a:r>
            <a:r>
              <a:rPr lang="en-GB" sz="2500" dirty="0"/>
              <a:t> Istanbul and </a:t>
            </a:r>
            <a:r>
              <a:rPr lang="en-GB" sz="2500" dirty="0" err="1"/>
              <a:t>TurkDex</a:t>
            </a:r>
            <a:r>
              <a:rPr lang="en-GB" sz="2500" dirty="0"/>
              <a:t> merged.</a:t>
            </a:r>
          </a:p>
          <a:p>
            <a:pPr marL="982663" indent="-982663">
              <a:buNone/>
            </a:pPr>
            <a:endParaRPr lang="en-GB" sz="2500" dirty="0"/>
          </a:p>
          <a:p>
            <a:pPr marL="982663" indent="-982663">
              <a:buNone/>
            </a:pPr>
            <a:r>
              <a:rPr lang="en-GB" sz="2500" dirty="0">
                <a:solidFill>
                  <a:srgbClr val="00A7E1"/>
                </a:solidFill>
              </a:rPr>
              <a:t>2014: </a:t>
            </a:r>
            <a:r>
              <a:rPr lang="en-GB" sz="2500" dirty="0"/>
              <a:t>The structure of the Association has changed and the membership base was expanded to cover asset management companies and investments</a:t>
            </a:r>
            <a:r>
              <a:rPr lang="en-GB" sz="2500" dirty="0">
                <a:solidFill>
                  <a:srgbClr val="00A7E1"/>
                </a:solidFill>
              </a:rPr>
              <a:t> </a:t>
            </a:r>
            <a:r>
              <a:rPr lang="en-GB" sz="2500" dirty="0"/>
              <a:t>trusts, in addition to brokerage firms and</a:t>
            </a:r>
            <a:r>
              <a:rPr lang="tr-TR" sz="2500" dirty="0"/>
              <a:t> </a:t>
            </a:r>
            <a:r>
              <a:rPr lang="en-GB" sz="2500" dirty="0"/>
              <a:t>banks</a:t>
            </a:r>
            <a:r>
              <a:rPr lang="tr-TR" sz="2500" dirty="0"/>
              <a:t>.</a:t>
            </a:r>
            <a:r>
              <a:rPr lang="en-GB" sz="2500" dirty="0"/>
              <a:t> The name of the Association was revised to Turkish Capital Markets Association.</a:t>
            </a:r>
          </a:p>
          <a:p>
            <a:pPr marL="982663" indent="-982663">
              <a:buNone/>
            </a:pPr>
            <a:endParaRPr lang="en-GB" sz="2500" dirty="0">
              <a:solidFill>
                <a:srgbClr val="00A7E1"/>
              </a:solidFill>
            </a:endParaRPr>
          </a:p>
          <a:p>
            <a:pPr marL="982663" indent="-982663">
              <a:buNone/>
            </a:pPr>
            <a:r>
              <a:rPr lang="en-GB" sz="2500" dirty="0">
                <a:solidFill>
                  <a:srgbClr val="00A7E1"/>
                </a:solidFill>
              </a:rPr>
              <a:t>2015: </a:t>
            </a:r>
            <a:r>
              <a:rPr lang="en-GB" sz="2500" dirty="0" err="1"/>
              <a:t>Takasbank</a:t>
            </a:r>
            <a:r>
              <a:rPr lang="en-GB" sz="2500" dirty="0"/>
              <a:t> introduced the Electronic Fund Distribution Platform TEFAS.</a:t>
            </a:r>
          </a:p>
          <a:p>
            <a:pPr marL="982663" indent="-982663">
              <a:buNone/>
            </a:pPr>
            <a:r>
              <a:rPr lang="en-GB" sz="2500" dirty="0"/>
              <a:t>          </a:t>
            </a:r>
            <a:r>
              <a:rPr lang="en-GB" sz="2500" dirty="0" err="1"/>
              <a:t>Borsa</a:t>
            </a:r>
            <a:r>
              <a:rPr lang="en-GB" sz="2500" dirty="0"/>
              <a:t> Istanbul introduced new trading platform BISTECH.</a:t>
            </a:r>
            <a:endParaRPr lang="tr-TR" sz="2500" dirty="0"/>
          </a:p>
          <a:p>
            <a:pPr marL="982663" indent="-982663">
              <a:buNone/>
            </a:pPr>
            <a:r>
              <a:rPr lang="tr-TR" sz="2500" dirty="0"/>
              <a:t>          </a:t>
            </a:r>
            <a:endParaRPr lang="en-GB" sz="2500" dirty="0"/>
          </a:p>
          <a:p>
            <a:pPr marL="982663" indent="-982663">
              <a:buNone/>
            </a:pPr>
            <a:r>
              <a:rPr lang="en-GB" sz="2500" dirty="0">
                <a:solidFill>
                  <a:srgbClr val="00A7E1"/>
                </a:solidFill>
              </a:rPr>
              <a:t>2016: </a:t>
            </a:r>
            <a:r>
              <a:rPr lang="en-GB" sz="2500" dirty="0"/>
              <a:t>TCMA arbitration committees established.</a:t>
            </a:r>
          </a:p>
          <a:p>
            <a:pPr marL="982663" indent="-982663">
              <a:buNone/>
            </a:pPr>
            <a:r>
              <a:rPr lang="tr-TR" sz="2500" dirty="0"/>
              <a:t>          </a:t>
            </a:r>
            <a:r>
              <a:rPr lang="en-GB" sz="2500" dirty="0"/>
              <a:t>Turkey Wealth Fund established.</a:t>
            </a:r>
          </a:p>
          <a:p>
            <a:pPr marL="982663" indent="-982663">
              <a:buNone/>
            </a:pPr>
            <a:endParaRPr lang="en-GB" sz="2500" dirty="0"/>
          </a:p>
          <a:p>
            <a:pPr marL="982663" indent="-982663">
              <a:buNone/>
            </a:pPr>
            <a:r>
              <a:rPr lang="en-GB" sz="2500" dirty="0">
                <a:solidFill>
                  <a:srgbClr val="00A7E1"/>
                </a:solidFill>
              </a:rPr>
              <a:t>2017: </a:t>
            </a:r>
            <a:r>
              <a:rPr lang="en-GB" sz="2500" dirty="0"/>
              <a:t>Auto-</a:t>
            </a:r>
            <a:r>
              <a:rPr lang="en-GB" sz="2500" dirty="0" err="1"/>
              <a:t>enrollment</a:t>
            </a:r>
            <a:r>
              <a:rPr lang="en-GB" sz="2500" dirty="0"/>
              <a:t> in the private pension system introduced. </a:t>
            </a:r>
          </a:p>
          <a:p>
            <a:pPr marL="982663" indent="-982663">
              <a:buNone/>
            </a:pPr>
            <a:endParaRPr lang="en-GB" sz="2500" dirty="0"/>
          </a:p>
          <a:p>
            <a:pPr marL="982663" indent="-982663">
              <a:buNone/>
            </a:pPr>
            <a:r>
              <a:rPr lang="en-GB" sz="2500" dirty="0">
                <a:solidFill>
                  <a:srgbClr val="00A7E1"/>
                </a:solidFill>
              </a:rPr>
              <a:t>2018: </a:t>
            </a:r>
            <a:r>
              <a:rPr lang="en-GB" sz="2500" dirty="0"/>
              <a:t>Presidential Finance Office established. </a:t>
            </a:r>
          </a:p>
          <a:p>
            <a:pPr marL="982663" indent="-982663">
              <a:buNone/>
            </a:pPr>
            <a:endParaRPr lang="en-GB" sz="2500" dirty="0"/>
          </a:p>
          <a:p>
            <a:pPr marL="982663" indent="-982663">
              <a:buNone/>
            </a:pPr>
            <a:r>
              <a:rPr lang="en-GB" sz="2500" dirty="0">
                <a:solidFill>
                  <a:srgbClr val="00A7E1"/>
                </a:solidFill>
              </a:rPr>
              <a:t>2019: </a:t>
            </a:r>
            <a:r>
              <a:rPr lang="en-GB" sz="2500" dirty="0"/>
              <a:t>TURIB- e-Warehouse Market started to operate.</a:t>
            </a:r>
          </a:p>
          <a:p>
            <a:pPr marL="982663" indent="-982663">
              <a:buNone/>
            </a:pPr>
            <a:r>
              <a:rPr lang="en-GB" sz="2500" dirty="0"/>
              <a:t>          Equity based crowdfunding regulations introduced.</a:t>
            </a:r>
            <a:endParaRPr lang="tr-TR" sz="2500" dirty="0"/>
          </a:p>
          <a:p>
            <a:pPr marL="982663" indent="-982663">
              <a:buNone/>
            </a:pPr>
            <a:endParaRPr lang="tr-TR" sz="2500" dirty="0"/>
          </a:p>
          <a:p>
            <a:pPr marL="982663" indent="-982663">
              <a:buNone/>
            </a:pPr>
            <a:r>
              <a:rPr lang="en-GB" sz="2500" dirty="0">
                <a:solidFill>
                  <a:srgbClr val="00A7E1"/>
                </a:solidFill>
              </a:rPr>
              <a:t>2021: </a:t>
            </a:r>
            <a:r>
              <a:rPr lang="en-GB" sz="2500" dirty="0" err="1"/>
              <a:t>Takasbank</a:t>
            </a:r>
            <a:r>
              <a:rPr lang="en-GB" sz="2500" dirty="0"/>
              <a:t> launched the private pension fund  trading platform BEFAS.</a:t>
            </a:r>
          </a:p>
          <a:p>
            <a:pPr marL="982663" indent="-982663">
              <a:buNone/>
            </a:pPr>
            <a:r>
              <a:rPr lang="en-GB" sz="2500" dirty="0"/>
              <a:t>          New crowdfunding regulations introduced.</a:t>
            </a:r>
            <a:endParaRPr lang="tr-TR" sz="2500" dirty="0"/>
          </a:p>
          <a:p>
            <a:pPr marL="982663" indent="-982663">
              <a:buNone/>
            </a:pPr>
            <a:endParaRPr lang="tr-TR" sz="2500" dirty="0"/>
          </a:p>
          <a:p>
            <a:pPr marL="982663" indent="-982663"/>
            <a:r>
              <a:rPr lang="en-GB" sz="2500" dirty="0">
                <a:solidFill>
                  <a:srgbClr val="00A7E1"/>
                </a:solidFill>
              </a:rPr>
              <a:t>2022: </a:t>
            </a:r>
            <a:r>
              <a:rPr lang="en-GB" sz="2500" dirty="0">
                <a:solidFill>
                  <a:srgbClr val="2D2D2D"/>
                </a:solidFill>
              </a:rPr>
              <a:t>Guidelines on green and sustainable debt instruments and lease certificates released</a:t>
            </a:r>
            <a:r>
              <a:rPr lang="tr-TR" sz="2500" dirty="0">
                <a:solidFill>
                  <a:srgbClr val="2D2D2D"/>
                </a:solidFill>
              </a:rPr>
              <a:t>.</a:t>
            </a:r>
          </a:p>
          <a:p>
            <a:pPr marL="982663" indent="-982663"/>
            <a:endParaRPr lang="tr-TR" sz="2500" dirty="0">
              <a:solidFill>
                <a:srgbClr val="2D2D2D"/>
              </a:solidFill>
            </a:endParaRPr>
          </a:p>
          <a:p>
            <a:pPr marL="982663" indent="-982663"/>
            <a:r>
              <a:rPr lang="tr-TR" sz="2500" dirty="0">
                <a:solidFill>
                  <a:srgbClr val="00A7E1"/>
                </a:solidFill>
              </a:rPr>
              <a:t>2023: </a:t>
            </a:r>
            <a:r>
              <a:rPr lang="tr-TR" sz="2500" dirty="0">
                <a:solidFill>
                  <a:srgbClr val="2D2D2D"/>
                </a:solidFill>
              </a:rPr>
              <a:t>Turkey Sustainability Reporting Standards </a:t>
            </a:r>
            <a:r>
              <a:rPr lang="en-GB" sz="2500" dirty="0">
                <a:solidFill>
                  <a:srgbClr val="2D2D2D"/>
                </a:solidFill>
              </a:rPr>
              <a:t>released</a:t>
            </a:r>
            <a:r>
              <a:rPr lang="tr-TR" sz="2500" dirty="0">
                <a:solidFill>
                  <a:srgbClr val="2D2D2D"/>
                </a:solidFill>
              </a:rPr>
              <a:t>.</a:t>
            </a:r>
            <a:r>
              <a:rPr lang="en-GB" sz="2500" dirty="0">
                <a:solidFill>
                  <a:srgbClr val="2D2D2D"/>
                </a:solidFill>
              </a:rPr>
              <a:t> </a:t>
            </a:r>
            <a:endParaRPr lang="tr-TR" sz="2500" dirty="0">
              <a:solidFill>
                <a:srgbClr val="2D2D2D"/>
              </a:solidFill>
            </a:endParaRPr>
          </a:p>
          <a:p>
            <a:pPr marL="982663" indent="-982663"/>
            <a:endParaRPr lang="tr-TR" sz="2500" dirty="0">
              <a:solidFill>
                <a:srgbClr val="2D2D2D"/>
              </a:solidFill>
            </a:endParaRPr>
          </a:p>
          <a:p>
            <a:pPr marL="982663" indent="-982663"/>
            <a:r>
              <a:rPr lang="tr-TR" sz="2500" dirty="0">
                <a:solidFill>
                  <a:srgbClr val="00A7E1"/>
                </a:solidFill>
              </a:rPr>
              <a:t>2026: </a:t>
            </a:r>
            <a:r>
              <a:rPr lang="en-US" sz="2500" dirty="0">
                <a:solidFill>
                  <a:srgbClr val="2D2D2D"/>
                </a:solidFill>
              </a:rPr>
              <a:t>Crypto-asset service providers and crowdfunding platforms will become members of the Association.</a:t>
            </a:r>
            <a:endParaRPr lang="tr-TR" sz="2500" dirty="0">
              <a:solidFill>
                <a:srgbClr val="2D2D2D"/>
              </a:solidFill>
            </a:endParaRPr>
          </a:p>
          <a:p>
            <a:pPr marL="982663" indent="-982663"/>
            <a:endParaRPr lang="en-GB" sz="2500" dirty="0">
              <a:solidFill>
                <a:srgbClr val="2D2D2D"/>
              </a:solidFill>
            </a:endParaRPr>
          </a:p>
          <a:p>
            <a:pPr marL="982663" indent="-982663">
              <a:buNone/>
            </a:pPr>
            <a:endParaRPr lang="en-GB" sz="2500" dirty="0"/>
          </a:p>
        </p:txBody>
      </p:sp>
      <p:sp>
        <p:nvSpPr>
          <p:cNvPr id="6" name="KISACA Türkİye Sermaye PİyaSALARI BİRLİĞİ">
            <a:extLst>
              <a:ext uri="{FF2B5EF4-FFF2-40B4-BE49-F238E27FC236}">
                <a16:creationId xmlns:a16="http://schemas.microsoft.com/office/drawing/2014/main" id="{F2B203ED-EC86-1C51-C628-41AB0690ECD5}"/>
              </a:ext>
            </a:extLst>
          </p:cNvPr>
          <p:cNvSpPr txBox="1"/>
          <p:nvPr/>
        </p:nvSpPr>
        <p:spPr>
          <a:xfrm>
            <a:off x="0" y="326824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/>
              <a:t>CAPITAL MARKETS BACKGROUND</a:t>
            </a:r>
            <a:endParaRPr dirty="0"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909AE0C6-1370-17DD-15B2-D29981D16799}"/>
              </a:ext>
            </a:extLst>
          </p:cNvPr>
          <p:cNvSpPr/>
          <p:nvPr/>
        </p:nvSpPr>
        <p:spPr>
          <a:xfrm>
            <a:off x="0" y="289198"/>
            <a:ext cx="349422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641E3F2E-4AAA-5128-70E0-3AD5BDF7E2B0}"/>
              </a:ext>
            </a:extLst>
          </p:cNvPr>
          <p:cNvSpPr/>
          <p:nvPr/>
        </p:nvSpPr>
        <p:spPr>
          <a:xfrm>
            <a:off x="-32572" y="1093762"/>
            <a:ext cx="72171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F309C7-00C1-5B72-01D0-3842B8720E24}"/>
              </a:ext>
            </a:extLst>
          </p:cNvPr>
          <p:cNvSpPr/>
          <p:nvPr/>
        </p:nvSpPr>
        <p:spPr>
          <a:xfrm>
            <a:off x="11966135" y="12383571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A254646-E484-67DB-6C02-B36F8C83AC6D}"/>
              </a:ext>
            </a:extLst>
          </p:cNvPr>
          <p:cNvSpPr txBox="1">
            <a:spLocks/>
          </p:cNvSpPr>
          <p:nvPr/>
        </p:nvSpPr>
        <p:spPr>
          <a:xfrm>
            <a:off x="12206746" y="12516835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5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91535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FCB525D0-329E-ADFD-D2F6-BAF608C1F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1" y="0"/>
            <a:ext cx="24384000" cy="13716000"/>
          </a:xfrm>
          <a:prstGeom prst="rect">
            <a:avLst/>
          </a:prstGeom>
        </p:spPr>
      </p:pic>
      <p:sp>
        <p:nvSpPr>
          <p:cNvPr id="7" name="Line">
            <a:extLst>
              <a:ext uri="{FF2B5EF4-FFF2-40B4-BE49-F238E27FC236}">
                <a16:creationId xmlns:a16="http://schemas.microsoft.com/office/drawing/2014/main" id="{909AE0C6-1370-17DD-15B2-D29981D16799}"/>
              </a:ext>
            </a:extLst>
          </p:cNvPr>
          <p:cNvSpPr/>
          <p:nvPr/>
        </p:nvSpPr>
        <p:spPr>
          <a:xfrm>
            <a:off x="-32572" y="593998"/>
            <a:ext cx="349422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641E3F2E-4AAA-5128-70E0-3AD5BDF7E2B0}"/>
              </a:ext>
            </a:extLst>
          </p:cNvPr>
          <p:cNvSpPr/>
          <p:nvPr/>
        </p:nvSpPr>
        <p:spPr>
          <a:xfrm>
            <a:off x="-32572" y="1532430"/>
            <a:ext cx="72171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F309C7-00C1-5B72-01D0-3842B8720E24}"/>
              </a:ext>
            </a:extLst>
          </p:cNvPr>
          <p:cNvSpPr/>
          <p:nvPr/>
        </p:nvSpPr>
        <p:spPr>
          <a:xfrm>
            <a:off x="11966135" y="12751870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A254646-E484-67DB-6C02-B36F8C83AC6D}"/>
              </a:ext>
            </a:extLst>
          </p:cNvPr>
          <p:cNvSpPr txBox="1">
            <a:spLocks/>
          </p:cNvSpPr>
          <p:nvPr/>
        </p:nvSpPr>
        <p:spPr>
          <a:xfrm>
            <a:off x="12192000" y="12899686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6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KISACA Türkİye Sermaye PİyaSALARI BİRLİĞİ">
            <a:extLst>
              <a:ext uri="{FF2B5EF4-FFF2-40B4-BE49-F238E27FC236}">
                <a16:creationId xmlns:a16="http://schemas.microsoft.com/office/drawing/2014/main" id="{52920F6D-C68A-395C-45BE-4214A31CAE8D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Regulatory Structure of the Financial Markets</a:t>
            </a:r>
            <a:endParaRPr dirty="0"/>
          </a:p>
        </p:txBody>
      </p:sp>
      <p:sp>
        <p:nvSpPr>
          <p:cNvPr id="3" name="Yuvarlatılmış Dikdörtgen 845">
            <a:extLst>
              <a:ext uri="{FF2B5EF4-FFF2-40B4-BE49-F238E27FC236}">
                <a16:creationId xmlns:a16="http://schemas.microsoft.com/office/drawing/2014/main" id="{8A2EE882-2B7F-43BA-9487-BE230250BAE6}"/>
              </a:ext>
            </a:extLst>
          </p:cNvPr>
          <p:cNvSpPr/>
          <p:nvPr/>
        </p:nvSpPr>
        <p:spPr>
          <a:xfrm>
            <a:off x="8129319" y="3048868"/>
            <a:ext cx="4213363" cy="73112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txBody>
          <a:bodyPr wrap="square" lIns="27432" tIns="18288" rIns="27432" bIns="18288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defRPr sz="1000"/>
            </a:pPr>
            <a:r>
              <a:rPr lang="tr-TR" sz="2000" b="1" i="0" u="none" strike="noStrike" baseline="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Capital Markets</a:t>
            </a:r>
          </a:p>
        </p:txBody>
      </p:sp>
      <p:sp>
        <p:nvSpPr>
          <p:cNvPr id="6" name="Yuvarlatılmış Dikdörtgen 846">
            <a:extLst>
              <a:ext uri="{FF2B5EF4-FFF2-40B4-BE49-F238E27FC236}">
                <a16:creationId xmlns:a16="http://schemas.microsoft.com/office/drawing/2014/main" id="{12F57A79-59F6-4566-807C-D373A06E8E37}"/>
              </a:ext>
            </a:extLst>
          </p:cNvPr>
          <p:cNvSpPr/>
          <p:nvPr/>
        </p:nvSpPr>
        <p:spPr>
          <a:xfrm>
            <a:off x="12669981" y="3064452"/>
            <a:ext cx="4249882" cy="72260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txBody>
          <a:bodyPr wrap="square" lIns="27432" tIns="18288" rIns="27432" bIns="18288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defRPr sz="1000"/>
            </a:pPr>
            <a:r>
              <a:rPr lang="tr-TR" sz="2000" b="1" i="0" u="none" strike="noStrike" baseline="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Insurance</a:t>
            </a:r>
          </a:p>
        </p:txBody>
      </p:sp>
      <p:sp>
        <p:nvSpPr>
          <p:cNvPr id="11" name="Yuvarlatılmış Dikdörtgen 847">
            <a:extLst>
              <a:ext uri="{FF2B5EF4-FFF2-40B4-BE49-F238E27FC236}">
                <a16:creationId xmlns:a16="http://schemas.microsoft.com/office/drawing/2014/main" id="{765D1507-BF25-42CD-9427-65372310BB38}"/>
              </a:ext>
            </a:extLst>
          </p:cNvPr>
          <p:cNvSpPr/>
          <p:nvPr/>
        </p:nvSpPr>
        <p:spPr>
          <a:xfrm>
            <a:off x="2944090" y="3938192"/>
            <a:ext cx="4831774" cy="122392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txBody>
          <a:bodyPr wrap="square" lIns="27432" tIns="18288" rIns="27432" bIns="18288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defRPr sz="1000"/>
            </a:pPr>
            <a:r>
              <a:rPr lang="tr-TR" sz="2000" b="1" i="0" u="none" strike="noStrike" baseline="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Banking Regulation and Supervision Agency (BRSA)</a:t>
            </a:r>
          </a:p>
        </p:txBody>
      </p:sp>
      <p:sp>
        <p:nvSpPr>
          <p:cNvPr id="12" name="Yuvarlatılmış Dikdörtgen 851">
            <a:extLst>
              <a:ext uri="{FF2B5EF4-FFF2-40B4-BE49-F238E27FC236}">
                <a16:creationId xmlns:a16="http://schemas.microsoft.com/office/drawing/2014/main" id="{070F06B3-69A3-48F0-9FF1-9C53148170B3}"/>
              </a:ext>
            </a:extLst>
          </p:cNvPr>
          <p:cNvSpPr/>
          <p:nvPr/>
        </p:nvSpPr>
        <p:spPr>
          <a:xfrm>
            <a:off x="12662136" y="3977630"/>
            <a:ext cx="4292363" cy="118449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txBody>
          <a:bodyPr wrap="square" lIns="27432" tIns="18288" rIns="27432" bIns="18288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tr-TR" sz="2000" b="1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Tahoma"/>
            </a:endParaRPr>
          </a:p>
          <a:p>
            <a:pPr algn="ctr"/>
            <a:r>
              <a:rPr lang="tr-TR" sz="2000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Insurance &amp; Private Pension Regulation and Supervision Agency</a:t>
            </a:r>
          </a:p>
          <a:p>
            <a:pPr algn="ctr"/>
            <a:endParaRPr lang="tr-TR" sz="2000" b="1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Tahoma"/>
            </a:endParaRPr>
          </a:p>
        </p:txBody>
      </p:sp>
      <p:grpSp>
        <p:nvGrpSpPr>
          <p:cNvPr id="13" name="Grup 223">
            <a:extLst>
              <a:ext uri="{FF2B5EF4-FFF2-40B4-BE49-F238E27FC236}">
                <a16:creationId xmlns:a16="http://schemas.microsoft.com/office/drawing/2014/main" id="{7F3B1AB3-0AFE-4A4A-9B78-376A739038E4}"/>
              </a:ext>
            </a:extLst>
          </p:cNvPr>
          <p:cNvGrpSpPr/>
          <p:nvPr/>
        </p:nvGrpSpPr>
        <p:grpSpPr>
          <a:xfrm>
            <a:off x="3011629" y="5361021"/>
            <a:ext cx="4759031" cy="4988069"/>
            <a:chOff x="90057" y="2095069"/>
            <a:chExt cx="4687681" cy="5466148"/>
          </a:xfrm>
        </p:grpSpPr>
        <p:sp>
          <p:nvSpPr>
            <p:cNvPr id="27" name="Dikdörtgen 224">
              <a:extLst>
                <a:ext uri="{FF2B5EF4-FFF2-40B4-BE49-F238E27FC236}">
                  <a16:creationId xmlns:a16="http://schemas.microsoft.com/office/drawing/2014/main" id="{F8B9B1FD-033D-4055-A554-45B9AF64C60C}"/>
                </a:ext>
              </a:extLst>
            </p:cNvPr>
            <p:cNvSpPr/>
            <p:nvPr/>
          </p:nvSpPr>
          <p:spPr>
            <a:xfrm>
              <a:off x="108531" y="2095069"/>
              <a:ext cx="4669203" cy="18793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tr-TR" sz="2000" dirty="0">
                  <a:solidFill>
                    <a:srgbClr val="FFFFFF"/>
                  </a:solidFill>
                  <a:effectLst/>
                  <a:latin typeface="Tahoma" pitchFamily="34" charset="0"/>
                  <a:ea typeface="+mn-ea"/>
                  <a:cs typeface="Tahoma" pitchFamily="34" charset="0"/>
                </a:rPr>
                <a:t>-</a:t>
              </a:r>
              <a:r>
                <a:rPr lang="tr-TR" sz="200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Banks’ Association of</a:t>
              </a:r>
              <a:r>
                <a:rPr lang="tr-TR" sz="200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 Türkiye</a:t>
              </a:r>
              <a:endParaRPr lang="tr-TR" sz="200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itchFamily="34" charset="0"/>
              </a:endParaRPr>
            </a:p>
            <a:p>
              <a:r>
                <a:rPr lang="tr-TR" sz="200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-Participation Banks’ Association of Turkey</a:t>
              </a:r>
            </a:p>
            <a:p>
              <a:r>
                <a:rPr lang="tr-TR" sz="200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</a:t>
              </a:r>
              <a:r>
                <a:rPr lang="tr-TR" sz="2000" i="0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 panose="020B0604030504040204" pitchFamily="34" charset="0"/>
                </a:rPr>
                <a:t>Association of Financial Institutions</a:t>
              </a:r>
            </a:p>
          </p:txBody>
        </p:sp>
        <p:sp>
          <p:nvSpPr>
            <p:cNvPr id="28" name="Dikdörtgen 225">
              <a:extLst>
                <a:ext uri="{FF2B5EF4-FFF2-40B4-BE49-F238E27FC236}">
                  <a16:creationId xmlns:a16="http://schemas.microsoft.com/office/drawing/2014/main" id="{E3837BAC-04FE-4C14-8403-5ED1C9D41C9C}"/>
                </a:ext>
              </a:extLst>
            </p:cNvPr>
            <p:cNvSpPr/>
            <p:nvPr/>
          </p:nvSpPr>
          <p:spPr>
            <a:xfrm>
              <a:off x="90057" y="3875627"/>
              <a:ext cx="4687681" cy="368559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tr-TR" sz="200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-Banks</a:t>
              </a:r>
            </a:p>
            <a:p>
              <a:r>
                <a:rPr lang="tr-TR" sz="200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-Participation Banks</a:t>
              </a:r>
            </a:p>
            <a:p>
              <a:r>
                <a:rPr lang="tr-TR" sz="200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-Savings Deposit </a:t>
              </a:r>
              <a:r>
                <a:rPr lang="tr-TR" sz="200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Insurance Fund</a:t>
              </a:r>
              <a:br>
                <a:rPr lang="tr-TR" sz="200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</a:br>
              <a:r>
                <a:rPr lang="tr-TR" sz="200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-Leasing Companies</a:t>
              </a:r>
              <a:endParaRPr lang="tr-TR" sz="200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itchFamily="34" charset="0"/>
              </a:endParaRPr>
            </a:p>
            <a:p>
              <a:r>
                <a:rPr lang="tr-TR" sz="200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-Factoring Companies</a:t>
              </a:r>
              <a:endParaRPr lang="tr-TR" sz="200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itchFamily="34" charset="0"/>
              </a:endParaRPr>
            </a:p>
            <a:p>
              <a:r>
                <a:rPr lang="tr-TR" sz="200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-Consumer Finance Companies</a:t>
              </a:r>
              <a:endParaRPr lang="tr-TR" sz="200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itchFamily="34" charset="0"/>
              </a:endParaRPr>
            </a:p>
            <a:p>
              <a:r>
                <a:rPr lang="tr-TR" sz="200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-NPL Management Companies</a:t>
              </a:r>
            </a:p>
            <a:p>
              <a:r>
                <a:rPr lang="tr-TR" sz="200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-Rating, Audit Firms</a:t>
              </a:r>
            </a:p>
            <a:p>
              <a:r>
                <a:rPr lang="tr-TR" sz="200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-Financial Holding Companies</a:t>
              </a:r>
            </a:p>
            <a:p>
              <a:pPr algn="l"/>
              <a:endParaRPr lang="tr-TR" sz="2000" dirty="0">
                <a:latin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4" name="Grup 226">
            <a:extLst>
              <a:ext uri="{FF2B5EF4-FFF2-40B4-BE49-F238E27FC236}">
                <a16:creationId xmlns:a16="http://schemas.microsoft.com/office/drawing/2014/main" id="{21F53A30-16DB-40D2-8809-A2716083A187}"/>
              </a:ext>
            </a:extLst>
          </p:cNvPr>
          <p:cNvGrpSpPr/>
          <p:nvPr/>
        </p:nvGrpSpPr>
        <p:grpSpPr>
          <a:xfrm>
            <a:off x="8076974" y="5361020"/>
            <a:ext cx="4416390" cy="5979697"/>
            <a:chOff x="5124464" y="2076410"/>
            <a:chExt cx="4251320" cy="3474986"/>
          </a:xfrm>
        </p:grpSpPr>
        <p:sp>
          <p:nvSpPr>
            <p:cNvPr id="25" name="Dikdörtgen 227">
              <a:extLst>
                <a:ext uri="{FF2B5EF4-FFF2-40B4-BE49-F238E27FC236}">
                  <a16:creationId xmlns:a16="http://schemas.microsoft.com/office/drawing/2014/main" id="{6E8E9608-55BA-4370-9257-AB45FC7F787A}"/>
                </a:ext>
              </a:extLst>
            </p:cNvPr>
            <p:cNvSpPr/>
            <p:nvPr/>
          </p:nvSpPr>
          <p:spPr>
            <a:xfrm>
              <a:off x="5132829" y="2076410"/>
              <a:ext cx="4242955" cy="95530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rtl="0" eaLnBrk="1" fontAlgn="auto" latinLnBrk="0" hangingPunct="1"/>
              <a:r>
                <a:rPr lang="tr-TR" sz="2000" b="0" baseline="0" dirty="0">
                  <a:solidFill>
                    <a:srgbClr val="FFFFFF"/>
                  </a:solidFill>
                  <a:effectLst/>
                  <a:latin typeface="Tahoma" pitchFamily="34" charset="0"/>
                  <a:ea typeface="+mn-ea"/>
                  <a:cs typeface="Tahoma" pitchFamily="34" charset="0"/>
                </a:rPr>
                <a:t>-</a:t>
              </a:r>
              <a:r>
                <a:rPr lang="tr-TR" sz="2000" b="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Turkish Capital Markets Association</a:t>
              </a:r>
            </a:p>
            <a:p>
              <a:pPr rtl="0" eaLnBrk="1" fontAlgn="auto" latinLnBrk="0" hangingPunct="1"/>
              <a:r>
                <a:rPr lang="tr-TR" sz="2000" b="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-Borsa Istanbul</a:t>
              </a:r>
            </a:p>
            <a:p>
              <a:pPr rtl="0" eaLnBrk="1" fontAlgn="auto" latinLnBrk="0" hangingPunct="1"/>
              <a:r>
                <a:rPr lang="tr-TR" sz="2000" b="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-Turkish Appraisers Association  </a:t>
              </a:r>
            </a:p>
            <a:p>
              <a:pPr eaLnBrk="1" fontAlgn="auto" latinLnBrk="0" hangingPunct="1"/>
              <a:endParaRPr lang="tr-TR" sz="2000" b="0" baseline="0" dirty="0">
                <a:solidFill>
                  <a:schemeClr val="lt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itchFamily="34" charset="0"/>
              </a:endParaRPr>
            </a:p>
            <a:p>
              <a:pPr algn="l"/>
              <a:endParaRPr lang="tr-TR" sz="2000" dirty="0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26" name="Dikdörtgen 228">
              <a:extLst>
                <a:ext uri="{FF2B5EF4-FFF2-40B4-BE49-F238E27FC236}">
                  <a16:creationId xmlns:a16="http://schemas.microsoft.com/office/drawing/2014/main" id="{EA8D58CA-BFD1-4B38-9091-73A750F8188D}"/>
                </a:ext>
              </a:extLst>
            </p:cNvPr>
            <p:cNvSpPr/>
            <p:nvPr/>
          </p:nvSpPr>
          <p:spPr>
            <a:xfrm>
              <a:off x="5124464" y="3033125"/>
              <a:ext cx="4242954" cy="251827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tr-TR" sz="2000" b="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-Banks</a:t>
              </a:r>
              <a:endParaRPr lang="tr-TR" sz="200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itchFamily="34" charset="0"/>
              </a:endParaRPr>
            </a:p>
            <a:p>
              <a:pPr eaLnBrk="1" fontAlgn="auto" latinLnBrk="0" hangingPunct="1"/>
              <a:r>
                <a:rPr lang="tr-TR" sz="2000" b="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-Brokerage Firms</a:t>
              </a:r>
              <a:endParaRPr lang="tr-TR" sz="200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itchFamily="34" charset="0"/>
              </a:endParaRPr>
            </a:p>
            <a:p>
              <a:pPr marL="0" indent="0" eaLnBrk="1" fontAlgn="auto" latinLnBrk="0" hangingPunct="1"/>
              <a:r>
                <a:rPr lang="tr-TR" sz="2000" b="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-Asset Management Firms</a:t>
              </a:r>
            </a:p>
            <a:p>
              <a:pPr marL="0" indent="0" eaLnBrk="1" fontAlgn="auto" latinLnBrk="0" hangingPunct="1"/>
              <a:r>
                <a:rPr lang="tr-TR" sz="2000" b="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-Investment Trusts</a:t>
              </a:r>
            </a:p>
            <a:p>
              <a:pPr eaLnBrk="1" fontAlgn="auto" latinLnBrk="0" hangingPunct="1"/>
              <a:r>
                <a:rPr lang="tr-TR" sz="2000" b="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-CSD of Türkiye</a:t>
              </a:r>
            </a:p>
            <a:p>
              <a:pPr eaLnBrk="1" fontAlgn="auto" latinLnBrk="0" hangingPunct="1"/>
              <a:r>
                <a:rPr lang="tr-TR" sz="2000" b="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-Settlement and Custody Bank</a:t>
              </a:r>
            </a:p>
            <a:p>
              <a:pPr marL="0" marR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r-TR" sz="2000" b="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</a:t>
              </a:r>
              <a:r>
                <a:rPr lang="en-GB" sz="2000" b="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Capital Markets Licensing and Training Agency</a:t>
              </a:r>
              <a:endParaRPr lang="tr-TR" sz="2000" b="0" baseline="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itchFamily="34" charset="0"/>
              </a:endParaRPr>
            </a:p>
            <a:p>
              <a:pPr eaLnBrk="1" fontAlgn="auto" latinLnBrk="0" hangingPunct="1"/>
              <a:r>
                <a:rPr lang="tr-TR" sz="2000" b="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-Investor Compensation Center</a:t>
              </a:r>
            </a:p>
            <a:p>
              <a:pPr eaLnBrk="1" fontAlgn="auto" latinLnBrk="0" hangingPunct="1"/>
              <a:r>
                <a:rPr lang="tr-TR" sz="2000" b="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-Public and Listed Companies</a:t>
              </a:r>
              <a:endParaRPr lang="tr-TR" sz="200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itchFamily="34" charset="0"/>
              </a:endParaRPr>
            </a:p>
            <a:p>
              <a:r>
                <a:rPr lang="tr-TR" sz="2000" b="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-Rating, Appraisal, Audit Firms</a:t>
              </a:r>
            </a:p>
            <a:p>
              <a:r>
                <a:rPr lang="tr-TR" sz="2000" b="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</a:t>
              </a:r>
              <a:r>
                <a:rPr lang="tr-TR" sz="2000" b="0" baseline="0" dirty="0" err="1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Crowdfunding</a:t>
              </a:r>
              <a:r>
                <a:rPr lang="tr-TR" sz="2000" b="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 </a:t>
              </a:r>
              <a:r>
                <a:rPr lang="tr-TR" sz="2000" b="0" baseline="0" dirty="0" err="1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Platforms</a:t>
              </a:r>
              <a:endParaRPr lang="tr-TR" sz="2000" b="0" baseline="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itchFamily="34" charset="0"/>
              </a:endParaRPr>
            </a:p>
            <a:p>
              <a:r>
                <a:rPr lang="tr-TR" sz="2000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</a:t>
              </a:r>
              <a:r>
                <a:rPr lang="tr-TR" sz="2000" dirty="0" err="1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Crypto</a:t>
              </a:r>
              <a:r>
                <a:rPr lang="tr-TR" sz="2000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 </a:t>
              </a:r>
              <a:r>
                <a:rPr lang="tr-TR" sz="2000" dirty="0" err="1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Asset</a:t>
              </a:r>
              <a:r>
                <a:rPr lang="tr-TR" sz="2000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 </a:t>
              </a:r>
              <a:r>
                <a:rPr lang="tr-TR" sz="2000" dirty="0" err="1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Transaction</a:t>
              </a:r>
              <a:r>
                <a:rPr lang="tr-TR" sz="2000" dirty="0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 </a:t>
              </a:r>
              <a:r>
                <a:rPr lang="tr-TR" sz="2000" dirty="0" err="1">
                  <a:solidFill>
                    <a:srgbClr val="FFFFFF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Platforms</a:t>
              </a:r>
              <a:endParaRPr lang="tr-TR" sz="200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itchFamily="34" charset="0"/>
              </a:endParaRPr>
            </a:p>
          </p:txBody>
        </p:sp>
      </p:grpSp>
      <p:grpSp>
        <p:nvGrpSpPr>
          <p:cNvPr id="15" name="Grup 229">
            <a:extLst>
              <a:ext uri="{FF2B5EF4-FFF2-40B4-BE49-F238E27FC236}">
                <a16:creationId xmlns:a16="http://schemas.microsoft.com/office/drawing/2014/main" id="{9BDB8095-B054-4CB1-8D3D-E1E710B6789E}"/>
              </a:ext>
            </a:extLst>
          </p:cNvPr>
          <p:cNvGrpSpPr/>
          <p:nvPr/>
        </p:nvGrpSpPr>
        <p:grpSpPr>
          <a:xfrm>
            <a:off x="12677771" y="5352696"/>
            <a:ext cx="4362455" cy="2411990"/>
            <a:chOff x="9717223" y="2183395"/>
            <a:chExt cx="4234399" cy="3042133"/>
          </a:xfrm>
        </p:grpSpPr>
        <p:sp>
          <p:nvSpPr>
            <p:cNvPr id="23" name="Dikdörtgen 230">
              <a:extLst>
                <a:ext uri="{FF2B5EF4-FFF2-40B4-BE49-F238E27FC236}">
                  <a16:creationId xmlns:a16="http://schemas.microsoft.com/office/drawing/2014/main" id="{407D883E-9C33-49D6-BABF-427C128C5F4C}"/>
                </a:ext>
              </a:extLst>
            </p:cNvPr>
            <p:cNvSpPr/>
            <p:nvPr/>
          </p:nvSpPr>
          <p:spPr>
            <a:xfrm>
              <a:off x="9717223" y="2183395"/>
              <a:ext cx="4233356" cy="1496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tr-TR" sz="2000" dirty="0">
                  <a:solidFill>
                    <a:srgbClr val="FFFFFF"/>
                  </a:solidFill>
                  <a:effectLst/>
                  <a:latin typeface="Tahoma" pitchFamily="34" charset="0"/>
                  <a:ea typeface="+mn-ea"/>
                  <a:cs typeface="Tahoma" pitchFamily="34" charset="0"/>
                </a:rPr>
                <a:t>-</a:t>
              </a:r>
              <a:r>
                <a:rPr lang="tr-TR" sz="200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Insurance Association of Turkey</a:t>
              </a:r>
            </a:p>
            <a:p>
              <a:r>
                <a:rPr lang="tr-TR" sz="200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-Pension</a:t>
              </a:r>
              <a:r>
                <a:rPr lang="tr-TR" sz="200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 Monitoring Center</a:t>
              </a:r>
              <a:endParaRPr lang="tr-TR" sz="200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itchFamily="34" charset="0"/>
              </a:endParaRPr>
            </a:p>
            <a:p>
              <a:pPr algn="l"/>
              <a:endParaRPr lang="tr-TR" sz="2000" dirty="0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24" name="Dikdörtgen 231">
              <a:extLst>
                <a:ext uri="{FF2B5EF4-FFF2-40B4-BE49-F238E27FC236}">
                  <a16:creationId xmlns:a16="http://schemas.microsoft.com/office/drawing/2014/main" id="{3FB6FF6E-947D-43A8-80E7-F3DAD107D04C}"/>
                </a:ext>
              </a:extLst>
            </p:cNvPr>
            <p:cNvSpPr/>
            <p:nvPr/>
          </p:nvSpPr>
          <p:spPr>
            <a:xfrm>
              <a:off x="9717225" y="3680287"/>
              <a:ext cx="4234397" cy="154524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tr-TR" sz="200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-Insurance</a:t>
              </a:r>
              <a:r>
                <a:rPr lang="tr-TR" sz="200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 Companies</a:t>
              </a:r>
              <a:endParaRPr lang="tr-TR" sz="200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itchFamily="34" charset="0"/>
              </a:endParaRPr>
            </a:p>
            <a:p>
              <a:r>
                <a:rPr lang="tr-TR" sz="200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-Pension Companies</a:t>
              </a:r>
            </a:p>
            <a:p>
              <a:r>
                <a:rPr lang="tr-TR" sz="200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-Pension Funds</a:t>
              </a:r>
            </a:p>
          </p:txBody>
        </p:sp>
      </p:grpSp>
      <p:sp>
        <p:nvSpPr>
          <p:cNvPr id="16" name="Yuvarlatılmış Dikdörtgen 844">
            <a:extLst>
              <a:ext uri="{FF2B5EF4-FFF2-40B4-BE49-F238E27FC236}">
                <a16:creationId xmlns:a16="http://schemas.microsoft.com/office/drawing/2014/main" id="{531DFBE3-BC09-4004-A801-1BCE81121423}"/>
              </a:ext>
            </a:extLst>
          </p:cNvPr>
          <p:cNvSpPr/>
          <p:nvPr/>
        </p:nvSpPr>
        <p:spPr>
          <a:xfrm>
            <a:off x="2985220" y="3048868"/>
            <a:ext cx="4652097" cy="738188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txBody>
          <a:bodyPr wrap="square" lIns="27432" tIns="18288" rIns="27432" bIns="18288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defRPr sz="1000"/>
            </a:pPr>
            <a:r>
              <a:rPr lang="tr-TR" sz="2000" b="1" i="0" u="none" strike="noStrike" baseline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Banking</a:t>
            </a:r>
          </a:p>
        </p:txBody>
      </p:sp>
      <p:sp>
        <p:nvSpPr>
          <p:cNvPr id="17" name="Yuvarlatılmış Dikdörtgen 849">
            <a:extLst>
              <a:ext uri="{FF2B5EF4-FFF2-40B4-BE49-F238E27FC236}">
                <a16:creationId xmlns:a16="http://schemas.microsoft.com/office/drawing/2014/main" id="{C75EA30A-F45F-4D6B-AB56-395F05DD2CD3}"/>
              </a:ext>
            </a:extLst>
          </p:cNvPr>
          <p:cNvSpPr/>
          <p:nvPr/>
        </p:nvSpPr>
        <p:spPr>
          <a:xfrm>
            <a:off x="8070992" y="3967214"/>
            <a:ext cx="4276872" cy="122392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txBody>
          <a:bodyPr wrap="square" lIns="27432" tIns="18288" rIns="27432" bIns="18288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000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Capital Markets Board (CMB)</a:t>
            </a:r>
          </a:p>
        </p:txBody>
      </p:sp>
      <p:sp>
        <p:nvSpPr>
          <p:cNvPr id="18" name="Yuvarlatılmış Dikdörtgen 846">
            <a:extLst>
              <a:ext uri="{FF2B5EF4-FFF2-40B4-BE49-F238E27FC236}">
                <a16:creationId xmlns:a16="http://schemas.microsoft.com/office/drawing/2014/main" id="{12803BE5-ED23-461D-92A3-139099EF2198}"/>
              </a:ext>
            </a:extLst>
          </p:cNvPr>
          <p:cNvSpPr/>
          <p:nvPr/>
        </p:nvSpPr>
        <p:spPr>
          <a:xfrm>
            <a:off x="17224496" y="3064452"/>
            <a:ext cx="4249882" cy="704419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txBody>
          <a:bodyPr wrap="square" lIns="27432" tIns="18288" rIns="27432" bIns="18288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defRPr sz="1000"/>
            </a:pPr>
            <a:r>
              <a:rPr lang="tr-TR" sz="2000" b="1" i="0" u="none" strike="noStrike" baseline="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Payment System</a:t>
            </a:r>
          </a:p>
        </p:txBody>
      </p:sp>
      <p:sp>
        <p:nvSpPr>
          <p:cNvPr id="19" name="Yuvarlatılmış Dikdörtgen 851">
            <a:extLst>
              <a:ext uri="{FF2B5EF4-FFF2-40B4-BE49-F238E27FC236}">
                <a16:creationId xmlns:a16="http://schemas.microsoft.com/office/drawing/2014/main" id="{8C801768-625B-46BB-8826-AC5C4CB363BB}"/>
              </a:ext>
            </a:extLst>
          </p:cNvPr>
          <p:cNvSpPr/>
          <p:nvPr/>
        </p:nvSpPr>
        <p:spPr>
          <a:xfrm>
            <a:off x="17225477" y="3925676"/>
            <a:ext cx="4300390" cy="123644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txBody>
          <a:bodyPr wrap="square" lIns="27432" tIns="18288" rIns="27432" bIns="18288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2000" b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The Central Bank of Turkey</a:t>
            </a:r>
          </a:p>
        </p:txBody>
      </p:sp>
      <p:grpSp>
        <p:nvGrpSpPr>
          <p:cNvPr id="20" name="Grup 278">
            <a:extLst>
              <a:ext uri="{FF2B5EF4-FFF2-40B4-BE49-F238E27FC236}">
                <a16:creationId xmlns:a16="http://schemas.microsoft.com/office/drawing/2014/main" id="{8CB49B0D-6139-4068-B45B-096AF18EDEDC}"/>
              </a:ext>
            </a:extLst>
          </p:cNvPr>
          <p:cNvGrpSpPr/>
          <p:nvPr/>
        </p:nvGrpSpPr>
        <p:grpSpPr>
          <a:xfrm>
            <a:off x="17254977" y="5352696"/>
            <a:ext cx="4270890" cy="2371290"/>
            <a:chOff x="14426046" y="2182093"/>
            <a:chExt cx="4234399" cy="2802366"/>
          </a:xfrm>
        </p:grpSpPr>
        <p:sp>
          <p:nvSpPr>
            <p:cNvPr id="21" name="Dikdörtgen 279">
              <a:extLst>
                <a:ext uri="{FF2B5EF4-FFF2-40B4-BE49-F238E27FC236}">
                  <a16:creationId xmlns:a16="http://schemas.microsoft.com/office/drawing/2014/main" id="{1EFC8AD3-591D-4BF1-A8A4-69FD4D1D965A}"/>
                </a:ext>
              </a:extLst>
            </p:cNvPr>
            <p:cNvSpPr/>
            <p:nvPr/>
          </p:nvSpPr>
          <p:spPr>
            <a:xfrm>
              <a:off x="14426046" y="2182093"/>
              <a:ext cx="4233356" cy="1496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r-TR" sz="2000" i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The Association of Payment and Electronic Money Institutions of Turkey</a:t>
              </a:r>
              <a:endParaRPr lang="tr-TR" sz="200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endParaRPr lang="tr-TR" sz="2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itchFamily="34" charset="0"/>
              </a:endParaRPr>
            </a:p>
            <a:p>
              <a:pPr algn="l"/>
              <a:endParaRPr lang="tr-TR" sz="2000" dirty="0"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22" name="Dikdörtgen 280">
              <a:extLst>
                <a:ext uri="{FF2B5EF4-FFF2-40B4-BE49-F238E27FC236}">
                  <a16:creationId xmlns:a16="http://schemas.microsoft.com/office/drawing/2014/main" id="{F0E1EEF7-AFB1-4E29-A004-0308EFCC9FEE}"/>
                </a:ext>
              </a:extLst>
            </p:cNvPr>
            <p:cNvSpPr/>
            <p:nvPr/>
          </p:nvSpPr>
          <p:spPr>
            <a:xfrm>
              <a:off x="14426048" y="3678986"/>
              <a:ext cx="4234397" cy="130547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tr-TR" sz="200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-Payment Institutions </a:t>
              </a:r>
            </a:p>
            <a:p>
              <a:r>
                <a:rPr lang="tr-TR" sz="200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ahoma" pitchFamily="34" charset="0"/>
                </a:rPr>
                <a:t>-</a:t>
              </a:r>
              <a:r>
                <a:rPr lang="tr-TR" sz="200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Electronic</a:t>
              </a:r>
              <a:r>
                <a:rPr lang="tr-TR" sz="2000" baseline="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 Money </a:t>
              </a:r>
              <a:r>
                <a:rPr lang="tr-TR" sz="2000" dirty="0">
                  <a:solidFill>
                    <a:srgbClr val="FFFFFF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Institutions </a:t>
              </a:r>
              <a:endParaRPr lang="tr-TR" sz="200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582639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FCB525D0-329E-ADFD-D2F6-BAF608C1F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7" name="Line">
            <a:extLst>
              <a:ext uri="{FF2B5EF4-FFF2-40B4-BE49-F238E27FC236}">
                <a16:creationId xmlns:a16="http://schemas.microsoft.com/office/drawing/2014/main" id="{909AE0C6-1370-17DD-15B2-D29981D16799}"/>
              </a:ext>
            </a:extLst>
          </p:cNvPr>
          <p:cNvSpPr/>
          <p:nvPr/>
        </p:nvSpPr>
        <p:spPr>
          <a:xfrm>
            <a:off x="-32572" y="593998"/>
            <a:ext cx="349422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641E3F2E-4AAA-5128-70E0-3AD5BDF7E2B0}"/>
              </a:ext>
            </a:extLst>
          </p:cNvPr>
          <p:cNvSpPr/>
          <p:nvPr/>
        </p:nvSpPr>
        <p:spPr>
          <a:xfrm>
            <a:off x="-32572" y="1532430"/>
            <a:ext cx="72171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F309C7-00C1-5B72-01D0-3842B8720E24}"/>
              </a:ext>
            </a:extLst>
          </p:cNvPr>
          <p:cNvSpPr/>
          <p:nvPr/>
        </p:nvSpPr>
        <p:spPr>
          <a:xfrm>
            <a:off x="11966135" y="12751870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A254646-E484-67DB-6C02-B36F8C83AC6D}"/>
              </a:ext>
            </a:extLst>
          </p:cNvPr>
          <p:cNvSpPr txBox="1">
            <a:spLocks/>
          </p:cNvSpPr>
          <p:nvPr/>
        </p:nvSpPr>
        <p:spPr>
          <a:xfrm>
            <a:off x="12192000" y="12899686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7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KISACA Türkİye Sermaye PİyaSALARI BİRLİĞİ">
            <a:extLst>
              <a:ext uri="{FF2B5EF4-FFF2-40B4-BE49-F238E27FC236}">
                <a16:creationId xmlns:a16="http://schemas.microsoft.com/office/drawing/2014/main" id="{52920F6D-C68A-395C-45BE-4214A31CAE8D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Capital Markets Board</a:t>
            </a:r>
            <a:endParaRPr dirty="0"/>
          </a:p>
        </p:txBody>
      </p:sp>
      <p:sp>
        <p:nvSpPr>
          <p:cNvPr id="6" name="Dikdörtgen 6">
            <a:extLst>
              <a:ext uri="{FF2B5EF4-FFF2-40B4-BE49-F238E27FC236}">
                <a16:creationId xmlns:a16="http://schemas.microsoft.com/office/drawing/2014/main" id="{BA1C60FB-D3D0-A4F4-D61A-5FB3D1B264FC}"/>
              </a:ext>
            </a:extLst>
          </p:cNvPr>
          <p:cNvSpPr txBox="1"/>
          <p:nvPr/>
        </p:nvSpPr>
        <p:spPr>
          <a:xfrm>
            <a:off x="899540" y="2370739"/>
            <a:ext cx="19498614" cy="8142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4293" tIns="64293" rIns="64293" bIns="64293">
            <a:spAutoFit/>
          </a:bodyPr>
          <a:lstStyle/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4000" dirty="0"/>
              <a:t>Capital Markets Board (CMB) is the main regulatory and supervisory authority for the securities markets and institutions in Turkey</a:t>
            </a:r>
            <a:r>
              <a:rPr lang="tr-TR" sz="4000" dirty="0"/>
              <a:t>.</a:t>
            </a:r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40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4000" dirty="0"/>
              <a:t>The Board is responsible for the protection of rights and interests of investors</a:t>
            </a:r>
            <a:r>
              <a:rPr lang="tr-TR" sz="4000" dirty="0"/>
              <a:t>.</a:t>
            </a:r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40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4000" dirty="0"/>
              <a:t>The CMB’s jurisdiction areas:</a:t>
            </a:r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r>
              <a:rPr lang="tr-TR" sz="4000" dirty="0"/>
              <a:t> </a:t>
            </a:r>
          </a:p>
          <a:p>
            <a:pPr marL="1698625" lvl="5" indent="-457200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en-US" sz="4000" dirty="0"/>
              <a:t>Primary markets</a:t>
            </a:r>
          </a:p>
          <a:p>
            <a:pPr marL="1698625" lvl="1" indent="-457200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en-US" sz="4000" dirty="0"/>
              <a:t>Secondary markets</a:t>
            </a:r>
            <a:endParaRPr lang="tr-TR" sz="4000" dirty="0"/>
          </a:p>
          <a:p>
            <a:pPr marL="1698625" lvl="1" indent="-457200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en-US" sz="4000" dirty="0"/>
              <a:t>Investment services</a:t>
            </a:r>
            <a:endParaRPr lang="tr-TR" sz="4000" dirty="0"/>
          </a:p>
          <a:p>
            <a:pPr marL="457200" lvl="1" indent="-457200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endParaRPr lang="tr-TR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9501695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FCB525D0-329E-ADFD-D2F6-BAF608C1F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7" name="Line">
            <a:extLst>
              <a:ext uri="{FF2B5EF4-FFF2-40B4-BE49-F238E27FC236}">
                <a16:creationId xmlns:a16="http://schemas.microsoft.com/office/drawing/2014/main" id="{909AE0C6-1370-17DD-15B2-D29981D16799}"/>
              </a:ext>
            </a:extLst>
          </p:cNvPr>
          <p:cNvSpPr/>
          <p:nvPr/>
        </p:nvSpPr>
        <p:spPr>
          <a:xfrm>
            <a:off x="-32572" y="593998"/>
            <a:ext cx="349422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641E3F2E-4AAA-5128-70E0-3AD5BDF7E2B0}"/>
              </a:ext>
            </a:extLst>
          </p:cNvPr>
          <p:cNvSpPr/>
          <p:nvPr/>
        </p:nvSpPr>
        <p:spPr>
          <a:xfrm>
            <a:off x="-32572" y="1532430"/>
            <a:ext cx="72171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F309C7-00C1-5B72-01D0-3842B8720E24}"/>
              </a:ext>
            </a:extLst>
          </p:cNvPr>
          <p:cNvSpPr/>
          <p:nvPr/>
        </p:nvSpPr>
        <p:spPr>
          <a:xfrm>
            <a:off x="11966135" y="12751870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A254646-E484-67DB-6C02-B36F8C83AC6D}"/>
              </a:ext>
            </a:extLst>
          </p:cNvPr>
          <p:cNvSpPr txBox="1">
            <a:spLocks/>
          </p:cNvSpPr>
          <p:nvPr/>
        </p:nvSpPr>
        <p:spPr>
          <a:xfrm>
            <a:off x="12192000" y="12899686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8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KISACA Türkİye Sermaye PİyaSALARI BİRLİĞİ">
            <a:extLst>
              <a:ext uri="{FF2B5EF4-FFF2-40B4-BE49-F238E27FC236}">
                <a16:creationId xmlns:a16="http://schemas.microsoft.com/office/drawing/2014/main" id="{52920F6D-C68A-395C-45BE-4214A31CAE8D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/>
              <a:t>BORSA ISTANBUL</a:t>
            </a:r>
            <a:endParaRPr dirty="0"/>
          </a:p>
        </p:txBody>
      </p:sp>
      <p:sp>
        <p:nvSpPr>
          <p:cNvPr id="6" name="Dikdörtgen 6">
            <a:extLst>
              <a:ext uri="{FF2B5EF4-FFF2-40B4-BE49-F238E27FC236}">
                <a16:creationId xmlns:a16="http://schemas.microsoft.com/office/drawing/2014/main" id="{BA1C60FB-D3D0-A4F4-D61A-5FB3D1B264FC}"/>
              </a:ext>
            </a:extLst>
          </p:cNvPr>
          <p:cNvSpPr txBox="1"/>
          <p:nvPr/>
        </p:nvSpPr>
        <p:spPr>
          <a:xfrm>
            <a:off x="899540" y="2370739"/>
            <a:ext cx="19498614" cy="10860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4293" tIns="64293" rIns="64293" bIns="64293">
            <a:spAutoFit/>
          </a:bodyPr>
          <a:lstStyle/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GB" sz="3000" dirty="0" err="1">
                <a:solidFill>
                  <a:srgbClr val="535353"/>
                </a:solidFill>
              </a:rPr>
              <a:t>Borsa</a:t>
            </a:r>
            <a:r>
              <a:rPr lang="en-GB" sz="3000" dirty="0">
                <a:solidFill>
                  <a:srgbClr val="535353"/>
                </a:solidFill>
              </a:rPr>
              <a:t> Istanbul, formerly named as Istanbul Stock Exchange, was established in 1985.</a:t>
            </a:r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en-GB" sz="30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GB" sz="3000" dirty="0"/>
              <a:t>The exchange was demutualised in 2013.</a:t>
            </a:r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en-GB" sz="30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GB" sz="3000" dirty="0"/>
              <a:t>The exchanges operating in Turkey, namely Istanbul Stock Exchange, Istanbul Gold Exchange and the Turkish Derivatives Exchange merged under the roof of </a:t>
            </a:r>
            <a:r>
              <a:rPr lang="en-GB" sz="3000" dirty="0" err="1"/>
              <a:t>Borsa</a:t>
            </a:r>
            <a:r>
              <a:rPr lang="en-GB" sz="3000" dirty="0"/>
              <a:t> Istanbul.</a:t>
            </a:r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en-GB" sz="30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GB" sz="3000" dirty="0"/>
              <a:t>The main markets and the traded securities on </a:t>
            </a:r>
            <a:r>
              <a:rPr lang="en-GB" sz="3000" dirty="0" err="1"/>
              <a:t>Borsa</a:t>
            </a:r>
            <a:r>
              <a:rPr lang="en-GB" sz="3000" dirty="0"/>
              <a:t> Istanbul are:</a:t>
            </a:r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r>
              <a:rPr lang="en-GB" sz="3000" dirty="0"/>
              <a:t> </a:t>
            </a:r>
          </a:p>
          <a:p>
            <a:pPr marL="1790700" lvl="5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en-GB" sz="3000" u="sng" dirty="0"/>
              <a:t>Equity Market</a:t>
            </a:r>
            <a:r>
              <a:rPr lang="en-GB" sz="3000" dirty="0"/>
              <a:t>: Shares, rights coupons, ETFs, warrants, certificates, real estate and venture capital investment funds</a:t>
            </a:r>
            <a:r>
              <a:rPr lang="tr-TR" sz="3000" dirty="0"/>
              <a:t>; Turkish state mint certificates.</a:t>
            </a:r>
            <a:endParaRPr lang="en-GB" sz="3000" dirty="0"/>
          </a:p>
          <a:p>
            <a:pPr marL="1790700" lvl="1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en-GB" sz="3000" u="sng" dirty="0"/>
              <a:t>Debt Securities Market</a:t>
            </a:r>
            <a:r>
              <a:rPr lang="en-GB" sz="3000" dirty="0"/>
              <a:t>: Government bonds, corporate bonds, asset-backed securities, Islamic bonds, repo-reverse repo transactions, Turkish </a:t>
            </a:r>
            <a:r>
              <a:rPr lang="en-GB" sz="3000" dirty="0" err="1"/>
              <a:t>eurobonds</a:t>
            </a:r>
            <a:r>
              <a:rPr lang="en-GB" sz="3000" dirty="0"/>
              <a:t>, money market and swap transactions.</a:t>
            </a:r>
          </a:p>
          <a:p>
            <a:pPr marL="1790700" lvl="1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en-GB" sz="3000" u="sng" dirty="0"/>
              <a:t>Derivatives Market</a:t>
            </a:r>
            <a:r>
              <a:rPr lang="en-GB" sz="3000" dirty="0"/>
              <a:t>: Single stock, equity index, foreign currency, physically delivered FX, precious metals, energy, foreign index and interest rate futures, </a:t>
            </a:r>
            <a:r>
              <a:rPr lang="tr-TR" sz="3000" dirty="0"/>
              <a:t>s</a:t>
            </a:r>
            <a:r>
              <a:rPr lang="en-GB" sz="3000" dirty="0"/>
              <a:t>ingle stock, currency, equity index, USDTRY and  physically delivered USDTRY options.</a:t>
            </a:r>
          </a:p>
          <a:p>
            <a:pPr marL="1790700" lvl="1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en-GB" sz="3000" u="sng" dirty="0"/>
              <a:t>Precious Metals and Diamond Market</a:t>
            </a:r>
            <a:r>
              <a:rPr lang="en-GB" sz="3000" dirty="0"/>
              <a:t>: Gold, silver, platinum and palladium.</a:t>
            </a:r>
          </a:p>
          <a:p>
            <a:pPr marL="457200" lvl="1" indent="-457200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endParaRPr lang="tr-TR" sz="4000" dirty="0"/>
          </a:p>
          <a:p>
            <a:pPr marL="457200" lvl="1" indent="-457200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endParaRPr lang="tr-TR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9070380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FCB525D0-329E-ADFD-D2F6-BAF608C1F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7" name="Line">
            <a:extLst>
              <a:ext uri="{FF2B5EF4-FFF2-40B4-BE49-F238E27FC236}">
                <a16:creationId xmlns:a16="http://schemas.microsoft.com/office/drawing/2014/main" id="{909AE0C6-1370-17DD-15B2-D29981D16799}"/>
              </a:ext>
            </a:extLst>
          </p:cNvPr>
          <p:cNvSpPr/>
          <p:nvPr/>
        </p:nvSpPr>
        <p:spPr>
          <a:xfrm>
            <a:off x="-32572" y="593998"/>
            <a:ext cx="349422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641E3F2E-4AAA-5128-70E0-3AD5BDF7E2B0}"/>
              </a:ext>
            </a:extLst>
          </p:cNvPr>
          <p:cNvSpPr/>
          <p:nvPr/>
        </p:nvSpPr>
        <p:spPr>
          <a:xfrm>
            <a:off x="-32572" y="1532430"/>
            <a:ext cx="72171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F309C7-00C1-5B72-01D0-3842B8720E24}"/>
              </a:ext>
            </a:extLst>
          </p:cNvPr>
          <p:cNvSpPr/>
          <p:nvPr/>
        </p:nvSpPr>
        <p:spPr>
          <a:xfrm>
            <a:off x="11966135" y="12751870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A254646-E484-67DB-6C02-B36F8C83AC6D}"/>
              </a:ext>
            </a:extLst>
          </p:cNvPr>
          <p:cNvSpPr txBox="1">
            <a:spLocks/>
          </p:cNvSpPr>
          <p:nvPr/>
        </p:nvSpPr>
        <p:spPr>
          <a:xfrm>
            <a:off x="12192000" y="12899686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9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KISACA Türkİye Sermaye PİyaSALARI BİRLİĞİ">
            <a:extLst>
              <a:ext uri="{FF2B5EF4-FFF2-40B4-BE49-F238E27FC236}">
                <a16:creationId xmlns:a16="http://schemas.microsoft.com/office/drawing/2014/main" id="{52920F6D-C68A-395C-45BE-4214A31CAE8D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 err="1">
                <a:ea typeface="Verdana" panose="020B0604030504040204" pitchFamily="34" charset="0"/>
                <a:cs typeface="Verdana" panose="020B0604030504040204" pitchFamily="34" charset="0"/>
              </a:rPr>
              <a:t>Takasbank</a:t>
            </a:r>
            <a:r>
              <a:rPr lang="en-US" dirty="0">
                <a:ea typeface="Verdana" panose="020B0604030504040204" pitchFamily="34" charset="0"/>
                <a:cs typeface="Verdana" panose="020B0604030504040204" pitchFamily="34" charset="0"/>
              </a:rPr>
              <a:t> (Istanbul Settlement and Custody Bank</a:t>
            </a:r>
            <a:r>
              <a:rPr lang="tr-TR" dirty="0"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dirty="0">
              <a:ea typeface="Verdana" panose="020B0604030504040204" pitchFamily="34" charset="0"/>
            </a:endParaRPr>
          </a:p>
        </p:txBody>
      </p:sp>
      <p:sp>
        <p:nvSpPr>
          <p:cNvPr id="6" name="Dikdörtgen 6">
            <a:extLst>
              <a:ext uri="{FF2B5EF4-FFF2-40B4-BE49-F238E27FC236}">
                <a16:creationId xmlns:a16="http://schemas.microsoft.com/office/drawing/2014/main" id="{BA1C60FB-D3D0-A4F4-D61A-5FB3D1B264FC}"/>
              </a:ext>
            </a:extLst>
          </p:cNvPr>
          <p:cNvSpPr txBox="1"/>
          <p:nvPr/>
        </p:nvSpPr>
        <p:spPr>
          <a:xfrm>
            <a:off x="863985" y="1998170"/>
            <a:ext cx="22204300" cy="9670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4293" tIns="64293" rIns="64293" bIns="64293">
            <a:spAutoFit/>
          </a:bodyPr>
          <a:lstStyle/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GB" sz="3200" dirty="0" err="1"/>
              <a:t>Takasbank</a:t>
            </a:r>
            <a:r>
              <a:rPr lang="en-GB" sz="3200" dirty="0"/>
              <a:t> was established in 1988 as a department of </a:t>
            </a:r>
            <a:r>
              <a:rPr lang="en-GB" sz="3200" dirty="0" err="1"/>
              <a:t>Borsa</a:t>
            </a:r>
            <a:r>
              <a:rPr lang="en-GB" sz="3200" dirty="0"/>
              <a:t> Istanbul, It was incorporated as a separate company in 1992 and became a non-deposit taking bank in 1995.</a:t>
            </a:r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en-GB" sz="30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GB" sz="3200" dirty="0" err="1"/>
              <a:t>Takasbank</a:t>
            </a:r>
            <a:r>
              <a:rPr lang="en-GB" sz="3200" dirty="0"/>
              <a:t> is:</a:t>
            </a:r>
          </a:p>
          <a:p>
            <a:pPr marL="1884363" lvl="1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en-GB" sz="3200" dirty="0"/>
              <a:t>The clearing and settlement </a:t>
            </a:r>
            <a:r>
              <a:rPr lang="en-GB" sz="3200" dirty="0" err="1"/>
              <a:t>center</a:t>
            </a:r>
            <a:r>
              <a:rPr lang="en-GB" sz="3200" dirty="0"/>
              <a:t> for </a:t>
            </a:r>
            <a:r>
              <a:rPr lang="en-GB" sz="3200" dirty="0" err="1"/>
              <a:t>Borsa</a:t>
            </a:r>
            <a:r>
              <a:rPr lang="en-GB" sz="3200" dirty="0"/>
              <a:t> Istanbul</a:t>
            </a:r>
            <a:endParaRPr lang="en-GB" sz="3000" dirty="0"/>
          </a:p>
          <a:p>
            <a:pPr marL="1884363" lvl="1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en-GB" sz="3200" dirty="0"/>
              <a:t>The central counterparty for </a:t>
            </a:r>
            <a:r>
              <a:rPr lang="en-GB" sz="3200" dirty="0" err="1"/>
              <a:t>Borsa</a:t>
            </a:r>
            <a:r>
              <a:rPr lang="en-GB" sz="3200" dirty="0"/>
              <a:t> Istanbul Futures &amp; Options, Debt Securities,  Equities, Money and Swap markets</a:t>
            </a:r>
          </a:p>
          <a:p>
            <a:pPr marL="1884363" lvl="1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en-GB" sz="3200" dirty="0"/>
              <a:t>The national numbering agency of Turkey</a:t>
            </a:r>
            <a:endParaRPr lang="en-GB" sz="30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en-GB" sz="30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GB" sz="3200" dirty="0"/>
              <a:t>Services offered:  </a:t>
            </a:r>
          </a:p>
          <a:p>
            <a:pPr marL="1884363" lvl="1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en-GB" sz="3200" dirty="0">
                <a:solidFill>
                  <a:srgbClr val="535353"/>
                </a:solidFill>
              </a:rPr>
              <a:t>Securities Lending &amp; Borrowing Market and </a:t>
            </a:r>
            <a:r>
              <a:rPr lang="en-GB" sz="3200" dirty="0" err="1">
                <a:solidFill>
                  <a:srgbClr val="535353"/>
                </a:solidFill>
              </a:rPr>
              <a:t>Takasbank</a:t>
            </a:r>
            <a:r>
              <a:rPr lang="en-GB" sz="3200" dirty="0">
                <a:solidFill>
                  <a:srgbClr val="535353"/>
                </a:solidFill>
              </a:rPr>
              <a:t> Money Market </a:t>
            </a:r>
            <a:r>
              <a:rPr lang="tr-TR" sz="3200" dirty="0">
                <a:solidFill>
                  <a:srgbClr val="535353"/>
                </a:solidFill>
              </a:rPr>
              <a:t>(</a:t>
            </a:r>
            <a:r>
              <a:rPr lang="en-GB" sz="3200" dirty="0" err="1">
                <a:solidFill>
                  <a:srgbClr val="535353"/>
                </a:solidFill>
              </a:rPr>
              <a:t>Takasbank</a:t>
            </a:r>
            <a:r>
              <a:rPr lang="en-GB" sz="3200" dirty="0">
                <a:solidFill>
                  <a:srgbClr val="535353"/>
                </a:solidFill>
              </a:rPr>
              <a:t> acts as CCP in those markets</a:t>
            </a:r>
            <a:r>
              <a:rPr lang="tr-TR" sz="3200" dirty="0">
                <a:solidFill>
                  <a:srgbClr val="535353"/>
                </a:solidFill>
              </a:rPr>
              <a:t>)</a:t>
            </a:r>
            <a:endParaRPr lang="en-GB" sz="3200" dirty="0">
              <a:solidFill>
                <a:srgbClr val="535353"/>
              </a:solidFill>
            </a:endParaRPr>
          </a:p>
          <a:p>
            <a:pPr marL="1884363" lvl="1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en-GB" sz="3200" dirty="0">
                <a:solidFill>
                  <a:srgbClr val="535353"/>
                </a:solidFill>
              </a:rPr>
              <a:t>Clearing and central counter party services for Turkish </a:t>
            </a:r>
            <a:r>
              <a:rPr lang="tr-TR" sz="3200" dirty="0">
                <a:solidFill>
                  <a:srgbClr val="535353"/>
                </a:solidFill>
              </a:rPr>
              <a:t>l</a:t>
            </a:r>
            <a:r>
              <a:rPr lang="en-GB" sz="3200" dirty="0" err="1">
                <a:solidFill>
                  <a:srgbClr val="535353"/>
                </a:solidFill>
              </a:rPr>
              <a:t>ira</a:t>
            </a:r>
            <a:r>
              <a:rPr lang="en-GB" sz="3200" dirty="0">
                <a:solidFill>
                  <a:srgbClr val="535353"/>
                </a:solidFill>
              </a:rPr>
              <a:t> </a:t>
            </a:r>
            <a:r>
              <a:rPr lang="tr-TR" sz="3200" dirty="0">
                <a:solidFill>
                  <a:srgbClr val="535353"/>
                </a:solidFill>
              </a:rPr>
              <a:t>i</a:t>
            </a:r>
            <a:r>
              <a:rPr lang="en-GB" sz="3200" dirty="0" err="1">
                <a:solidFill>
                  <a:srgbClr val="535353"/>
                </a:solidFill>
              </a:rPr>
              <a:t>nterest</a:t>
            </a:r>
            <a:r>
              <a:rPr lang="en-GB" sz="3200" dirty="0">
                <a:solidFill>
                  <a:srgbClr val="535353"/>
                </a:solidFill>
              </a:rPr>
              <a:t> </a:t>
            </a:r>
            <a:r>
              <a:rPr lang="tr-TR" sz="3200" dirty="0">
                <a:solidFill>
                  <a:srgbClr val="535353"/>
                </a:solidFill>
              </a:rPr>
              <a:t>r</a:t>
            </a:r>
            <a:r>
              <a:rPr lang="en-GB" sz="3200" dirty="0">
                <a:solidFill>
                  <a:srgbClr val="535353"/>
                </a:solidFill>
              </a:rPr>
              <a:t>ate </a:t>
            </a:r>
            <a:r>
              <a:rPr lang="tr-TR" sz="3200" dirty="0">
                <a:solidFill>
                  <a:srgbClr val="535353"/>
                </a:solidFill>
              </a:rPr>
              <a:t>s</a:t>
            </a:r>
            <a:r>
              <a:rPr lang="en-GB" sz="3200" dirty="0" err="1">
                <a:solidFill>
                  <a:srgbClr val="535353"/>
                </a:solidFill>
              </a:rPr>
              <a:t>wap</a:t>
            </a:r>
            <a:r>
              <a:rPr lang="en-GB" sz="3200" dirty="0">
                <a:solidFill>
                  <a:srgbClr val="535353"/>
                </a:solidFill>
              </a:rPr>
              <a:t> and </a:t>
            </a:r>
            <a:r>
              <a:rPr lang="tr-TR" sz="3200" dirty="0">
                <a:solidFill>
                  <a:srgbClr val="535353"/>
                </a:solidFill>
              </a:rPr>
              <a:t>o</a:t>
            </a:r>
            <a:r>
              <a:rPr lang="en-GB" sz="3200" dirty="0" err="1">
                <a:solidFill>
                  <a:srgbClr val="535353"/>
                </a:solidFill>
              </a:rPr>
              <a:t>vernight</a:t>
            </a:r>
            <a:r>
              <a:rPr lang="en-GB" sz="3200" dirty="0">
                <a:solidFill>
                  <a:srgbClr val="535353"/>
                </a:solidFill>
              </a:rPr>
              <a:t> </a:t>
            </a:r>
            <a:r>
              <a:rPr lang="tr-TR" sz="3200" dirty="0">
                <a:solidFill>
                  <a:srgbClr val="535353"/>
                </a:solidFill>
              </a:rPr>
              <a:t>i</a:t>
            </a:r>
            <a:r>
              <a:rPr lang="en-GB" sz="3200" dirty="0" err="1">
                <a:solidFill>
                  <a:srgbClr val="535353"/>
                </a:solidFill>
              </a:rPr>
              <a:t>ndex</a:t>
            </a:r>
            <a:r>
              <a:rPr lang="en-GB" sz="3200" dirty="0">
                <a:solidFill>
                  <a:srgbClr val="535353"/>
                </a:solidFill>
              </a:rPr>
              <a:t> </a:t>
            </a:r>
            <a:r>
              <a:rPr lang="tr-TR" sz="3200" dirty="0">
                <a:solidFill>
                  <a:srgbClr val="535353"/>
                </a:solidFill>
              </a:rPr>
              <a:t>s</a:t>
            </a:r>
            <a:r>
              <a:rPr lang="en-GB" sz="3200" dirty="0" err="1">
                <a:solidFill>
                  <a:srgbClr val="535353"/>
                </a:solidFill>
              </a:rPr>
              <a:t>wap</a:t>
            </a:r>
            <a:r>
              <a:rPr lang="en-GB" sz="3200" dirty="0">
                <a:solidFill>
                  <a:srgbClr val="535353"/>
                </a:solidFill>
              </a:rPr>
              <a:t> contracts in OTC markets</a:t>
            </a:r>
          </a:p>
          <a:p>
            <a:pPr marL="1884363" lvl="1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en-GB" sz="3200" dirty="0">
                <a:solidFill>
                  <a:srgbClr val="535353"/>
                </a:solidFill>
              </a:rPr>
              <a:t>Custodian to private pension system</a:t>
            </a:r>
          </a:p>
          <a:p>
            <a:pPr marL="1884363" lvl="1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tr-TR" sz="3200" dirty="0" err="1">
                <a:solidFill>
                  <a:srgbClr val="535353"/>
                </a:solidFill>
              </a:rPr>
              <a:t>Operates</a:t>
            </a:r>
            <a:r>
              <a:rPr lang="tr-TR" sz="3200" dirty="0">
                <a:solidFill>
                  <a:srgbClr val="535353"/>
                </a:solidFill>
              </a:rPr>
              <a:t> </a:t>
            </a:r>
            <a:r>
              <a:rPr lang="tr-TR" sz="3200" dirty="0" err="1">
                <a:solidFill>
                  <a:srgbClr val="535353"/>
                </a:solidFill>
              </a:rPr>
              <a:t>the</a:t>
            </a:r>
            <a:r>
              <a:rPr lang="tr-TR" sz="3200" dirty="0">
                <a:solidFill>
                  <a:srgbClr val="535353"/>
                </a:solidFill>
              </a:rPr>
              <a:t> e</a:t>
            </a:r>
            <a:r>
              <a:rPr lang="en-GB" sz="3200" dirty="0" err="1">
                <a:solidFill>
                  <a:srgbClr val="535353"/>
                </a:solidFill>
              </a:rPr>
              <a:t>lectronic</a:t>
            </a:r>
            <a:r>
              <a:rPr lang="en-GB" sz="3200" dirty="0">
                <a:solidFill>
                  <a:srgbClr val="535353"/>
                </a:solidFill>
              </a:rPr>
              <a:t> fund (TEFAS) and private pension fund (BEFAS)</a:t>
            </a:r>
            <a:r>
              <a:rPr lang="tr-TR" sz="3200" dirty="0">
                <a:solidFill>
                  <a:srgbClr val="535353"/>
                </a:solidFill>
              </a:rPr>
              <a:t> </a:t>
            </a:r>
            <a:r>
              <a:rPr lang="en-GB" sz="3200" dirty="0">
                <a:solidFill>
                  <a:srgbClr val="535353"/>
                </a:solidFill>
              </a:rPr>
              <a:t>distribution platforms </a:t>
            </a:r>
            <a:endParaRPr lang="tr-TR" sz="3200" dirty="0">
              <a:solidFill>
                <a:srgbClr val="535353"/>
              </a:solidFill>
            </a:endParaRPr>
          </a:p>
          <a:p>
            <a:pPr marL="1884363" lvl="1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en-GB" sz="3200" dirty="0">
                <a:solidFill>
                  <a:srgbClr val="535353"/>
                </a:solidFill>
              </a:rPr>
              <a:t>Record keeping for leveraged transactions and collateral management as trade repository.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50638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FCB525D0-329E-ADFD-D2F6-BAF608C1F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7" name="Line">
            <a:extLst>
              <a:ext uri="{FF2B5EF4-FFF2-40B4-BE49-F238E27FC236}">
                <a16:creationId xmlns:a16="http://schemas.microsoft.com/office/drawing/2014/main" id="{909AE0C6-1370-17DD-15B2-D29981D16799}"/>
              </a:ext>
            </a:extLst>
          </p:cNvPr>
          <p:cNvSpPr/>
          <p:nvPr/>
        </p:nvSpPr>
        <p:spPr>
          <a:xfrm>
            <a:off x="-32572" y="593998"/>
            <a:ext cx="349422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641E3F2E-4AAA-5128-70E0-3AD5BDF7E2B0}"/>
              </a:ext>
            </a:extLst>
          </p:cNvPr>
          <p:cNvSpPr/>
          <p:nvPr/>
        </p:nvSpPr>
        <p:spPr>
          <a:xfrm>
            <a:off x="-32572" y="1532430"/>
            <a:ext cx="72171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F309C7-00C1-5B72-01D0-3842B8720E24}"/>
              </a:ext>
            </a:extLst>
          </p:cNvPr>
          <p:cNvSpPr/>
          <p:nvPr/>
        </p:nvSpPr>
        <p:spPr>
          <a:xfrm>
            <a:off x="11966135" y="12751870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A254646-E484-67DB-6C02-B36F8C83AC6D}"/>
              </a:ext>
            </a:extLst>
          </p:cNvPr>
          <p:cNvSpPr txBox="1">
            <a:spLocks/>
          </p:cNvSpPr>
          <p:nvPr/>
        </p:nvSpPr>
        <p:spPr>
          <a:xfrm>
            <a:off x="12192000" y="12899686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10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KISACA Türkİye Sermaye PİyaSALARI BİRLİĞİ">
            <a:extLst>
              <a:ext uri="{FF2B5EF4-FFF2-40B4-BE49-F238E27FC236}">
                <a16:creationId xmlns:a16="http://schemas.microsoft.com/office/drawing/2014/main" id="{52920F6D-C68A-395C-45BE-4214A31CAE8D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sz="4000" dirty="0"/>
              <a:t>CSD of Türkiye (MKK)</a:t>
            </a:r>
            <a:endParaRPr dirty="0">
              <a:ea typeface="Verdana" panose="020B0604030504040204" pitchFamily="34" charset="0"/>
            </a:endParaRPr>
          </a:p>
        </p:txBody>
      </p:sp>
      <p:sp>
        <p:nvSpPr>
          <p:cNvPr id="6" name="Dikdörtgen 6">
            <a:extLst>
              <a:ext uri="{FF2B5EF4-FFF2-40B4-BE49-F238E27FC236}">
                <a16:creationId xmlns:a16="http://schemas.microsoft.com/office/drawing/2014/main" id="{BA1C60FB-D3D0-A4F4-D61A-5FB3D1B264FC}"/>
              </a:ext>
            </a:extLst>
          </p:cNvPr>
          <p:cNvSpPr txBox="1"/>
          <p:nvPr/>
        </p:nvSpPr>
        <p:spPr>
          <a:xfrm>
            <a:off x="863985" y="2314784"/>
            <a:ext cx="22204300" cy="10301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4293" tIns="64293" rIns="64293" bIns="64293">
            <a:spAutoFit/>
          </a:bodyPr>
          <a:lstStyle/>
          <a:p>
            <a:pPr marL="380999" lvl="0" indent="-380999" algn="just">
              <a:lnSpc>
                <a:spcPct val="150000"/>
              </a:lnSpc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tr-TR" sz="3200" dirty="0">
                <a:solidFill>
                  <a:srgbClr val="535353"/>
                </a:solidFill>
              </a:rPr>
              <a:t>CSD of Türkiye (MKK) was established in 2001 as a private company.</a:t>
            </a:r>
          </a:p>
          <a:p>
            <a:pPr marL="380999" indent="-380999" algn="just">
              <a:lnSpc>
                <a:spcPct val="150000"/>
              </a:lnSpc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tr-TR" sz="3200" dirty="0">
                <a:solidFill>
                  <a:srgbClr val="535353"/>
                </a:solidFill>
              </a:rPr>
              <a:t> MKK is:</a:t>
            </a:r>
          </a:p>
          <a:p>
            <a:pPr marL="1790700" lvl="1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tr-TR" sz="3000" dirty="0">
                <a:solidFill>
                  <a:srgbClr val="535353"/>
                </a:solidFill>
              </a:rPr>
              <a:t>The central securities depository for dematerialised securities including all publicly traded equities, mutual funds, government debt instruments (non-bank holdings only), corporate bonds and bills, asset backed securities, warrants real estate certificates, mint certificates and electronic warehouse receipts.</a:t>
            </a:r>
          </a:p>
          <a:p>
            <a:pPr marL="1790700" lvl="1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tr-TR" sz="3000" dirty="0">
                <a:solidFill>
                  <a:srgbClr val="535353"/>
                </a:solidFill>
              </a:rPr>
              <a:t>A securities settlement system operator (Centralised Dematerialised System).</a:t>
            </a:r>
          </a:p>
          <a:p>
            <a:pPr marL="1790700" lvl="1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tr-TR" sz="3000" dirty="0">
                <a:solidFill>
                  <a:srgbClr val="535353"/>
                </a:solidFill>
              </a:rPr>
              <a:t>The trade repository for the reporting of derivatives and fixed income transactions.</a:t>
            </a:r>
          </a:p>
          <a:p>
            <a:pPr marL="380999" indent="-380999" algn="just">
              <a:lnSpc>
                <a:spcPct val="200000"/>
              </a:lnSpc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tr-TR" sz="3200" dirty="0">
                <a:solidFill>
                  <a:srgbClr val="535353"/>
                </a:solidFill>
              </a:rPr>
              <a:t>MKK also runs various electronic services for investors and companies:</a:t>
            </a:r>
          </a:p>
          <a:p>
            <a:pPr marL="1790700" lvl="1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tr-TR" sz="3000" dirty="0">
                <a:solidFill>
                  <a:srgbClr val="535353"/>
                </a:solidFill>
              </a:rPr>
              <a:t>Operates the Public Disclosure Platform (KAP); the single information platform on listed companies and investment funds.</a:t>
            </a:r>
          </a:p>
          <a:p>
            <a:pPr marL="1790700" lvl="1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tr-TR" sz="3000" dirty="0">
                <a:solidFill>
                  <a:srgbClr val="535353"/>
                </a:solidFill>
              </a:rPr>
              <a:t>Operates the Electronic General Meeting System (e-GENELKURUL); the single electronic platform for general meeting processes in Türkiye.</a:t>
            </a:r>
          </a:p>
          <a:p>
            <a:pPr marL="1790700" lvl="1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tr-TR" sz="3000" dirty="0">
                <a:solidFill>
                  <a:srgbClr val="535353"/>
                </a:solidFill>
              </a:rPr>
              <a:t>Provides investor information services through its e-YATIRIMCI platform.</a:t>
            </a:r>
          </a:p>
          <a:p>
            <a:pPr marL="1790700" lvl="1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tr-TR" sz="3000" dirty="0">
                <a:solidFill>
                  <a:srgbClr val="535353"/>
                </a:solidFill>
              </a:rPr>
              <a:t>Provides data on capital markets via its Data Analysis Platform (VAP).</a:t>
            </a:r>
          </a:p>
          <a:p>
            <a:pPr marL="1790700" lvl="1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tr-TR" sz="3000" dirty="0">
                <a:solidFill>
                  <a:srgbClr val="535353"/>
                </a:solidFill>
              </a:rPr>
              <a:t>Provides integrated crowdfunding services through its KFS system for crowdfunding platforms.</a:t>
            </a:r>
          </a:p>
          <a:p>
            <a:pPr marL="1790700" lvl="1" indent="-447675">
              <a:spcBef>
                <a:spcPts val="800"/>
              </a:spcBef>
              <a:buClr>
                <a:schemeClr val="accent2"/>
              </a:buClr>
              <a:buSzPct val="150000"/>
              <a:buFont typeface="Arial" panose="020B0604020202020204" pitchFamily="34" charset="0"/>
              <a:buChar char="•"/>
              <a:defRPr sz="2700">
                <a:solidFill>
                  <a:srgbClr val="535353"/>
                </a:solidFill>
              </a:defRPr>
            </a:pPr>
            <a:r>
              <a:rPr lang="tr-TR" sz="3000" dirty="0">
                <a:solidFill>
                  <a:srgbClr val="535353"/>
                </a:solidFill>
              </a:rPr>
              <a:t>Acts as the registration centre for bearer shares of unlisted joint-stock companies through its HPKS system.</a:t>
            </a:r>
          </a:p>
          <a:p>
            <a:pPr lvl="1" indent="0" algn="just"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87109619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FCB525D0-329E-ADFD-D2F6-BAF608C1F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7" name="Line">
            <a:extLst>
              <a:ext uri="{FF2B5EF4-FFF2-40B4-BE49-F238E27FC236}">
                <a16:creationId xmlns:a16="http://schemas.microsoft.com/office/drawing/2014/main" id="{909AE0C6-1370-17DD-15B2-D29981D16799}"/>
              </a:ext>
            </a:extLst>
          </p:cNvPr>
          <p:cNvSpPr/>
          <p:nvPr/>
        </p:nvSpPr>
        <p:spPr>
          <a:xfrm>
            <a:off x="-32572" y="593998"/>
            <a:ext cx="349422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641E3F2E-4AAA-5128-70E0-3AD5BDF7E2B0}"/>
              </a:ext>
            </a:extLst>
          </p:cNvPr>
          <p:cNvSpPr/>
          <p:nvPr/>
        </p:nvSpPr>
        <p:spPr>
          <a:xfrm>
            <a:off x="-32572" y="1532430"/>
            <a:ext cx="72171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F309C7-00C1-5B72-01D0-3842B8720E24}"/>
              </a:ext>
            </a:extLst>
          </p:cNvPr>
          <p:cNvSpPr/>
          <p:nvPr/>
        </p:nvSpPr>
        <p:spPr>
          <a:xfrm>
            <a:off x="11966135" y="12751870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A254646-E484-67DB-6C02-B36F8C83AC6D}"/>
              </a:ext>
            </a:extLst>
          </p:cNvPr>
          <p:cNvSpPr txBox="1">
            <a:spLocks/>
          </p:cNvSpPr>
          <p:nvPr/>
        </p:nvSpPr>
        <p:spPr>
          <a:xfrm>
            <a:off x="12192000" y="12899686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11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KISACA Türkİye Sermaye PİyaSALARI BİRLİĞİ">
            <a:extLst>
              <a:ext uri="{FF2B5EF4-FFF2-40B4-BE49-F238E27FC236}">
                <a16:creationId xmlns:a16="http://schemas.microsoft.com/office/drawing/2014/main" id="{52920F6D-C68A-395C-45BE-4214A31CAE8D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>
                <a:ea typeface="Verdana" panose="020B0604030504040204" pitchFamily="34" charset="0"/>
                <a:cs typeface="Verdana" panose="020B0604030504040204" pitchFamily="34" charset="0"/>
              </a:rPr>
              <a:t>Investor Compensation Cent</a:t>
            </a:r>
            <a:r>
              <a:rPr lang="tr-TR" dirty="0">
                <a:ea typeface="Verdana" panose="020B0604030504040204" pitchFamily="34" charset="0"/>
                <a:cs typeface="Verdana" panose="020B0604030504040204" pitchFamily="34" charset="0"/>
              </a:rPr>
              <a:t>RE</a:t>
            </a:r>
            <a:endParaRPr dirty="0">
              <a:ea typeface="Verdana" panose="020B0604030504040204" pitchFamily="34" charset="0"/>
            </a:endParaRPr>
          </a:p>
        </p:txBody>
      </p:sp>
      <p:sp>
        <p:nvSpPr>
          <p:cNvPr id="6" name="Dikdörtgen 6">
            <a:extLst>
              <a:ext uri="{FF2B5EF4-FFF2-40B4-BE49-F238E27FC236}">
                <a16:creationId xmlns:a16="http://schemas.microsoft.com/office/drawing/2014/main" id="{BA1C60FB-D3D0-A4F4-D61A-5FB3D1B264FC}"/>
              </a:ext>
            </a:extLst>
          </p:cNvPr>
          <p:cNvSpPr txBox="1"/>
          <p:nvPr/>
        </p:nvSpPr>
        <p:spPr>
          <a:xfrm>
            <a:off x="863984" y="1998170"/>
            <a:ext cx="23194895" cy="6957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4293" tIns="64293" rIns="64293" bIns="64293">
            <a:spAutoFit/>
          </a:bodyPr>
          <a:lstStyle/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GB" sz="3200" dirty="0"/>
              <a:t>Investors’ Protection Fund, which covered equity settlement obligations, was established in 2001</a:t>
            </a:r>
            <a:r>
              <a:rPr lang="tr-TR" sz="3200" dirty="0"/>
              <a:t>.</a:t>
            </a:r>
            <a:r>
              <a:rPr lang="en-GB" sz="3200" dirty="0"/>
              <a:t> </a:t>
            </a:r>
            <a:endParaRPr lang="tr-TR" sz="3200" dirty="0"/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0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GB" sz="3200" dirty="0"/>
              <a:t>Investor Compensation Centre replaced the Investors’ Protection Fund in 2013 with the renewed Capital Market Law</a:t>
            </a:r>
            <a:r>
              <a:rPr lang="tr-TR" sz="3200" dirty="0"/>
              <a:t>.</a:t>
            </a:r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GB" sz="3200" dirty="0"/>
              <a:t>It covers settlement obligations of all capital market  instruments, up </a:t>
            </a:r>
            <a:r>
              <a:rPr lang="en-GB" sz="3200" dirty="0">
                <a:solidFill>
                  <a:srgbClr val="535353"/>
                </a:solidFill>
              </a:rPr>
              <a:t>to TL ​​</a:t>
            </a:r>
            <a:r>
              <a:rPr lang="tr-TR" sz="3200" dirty="0">
                <a:solidFill>
                  <a:srgbClr val="535353"/>
                </a:solidFill>
              </a:rPr>
              <a:t>2,065,145</a:t>
            </a:r>
            <a:r>
              <a:rPr lang="en-GB" sz="3200" dirty="0">
                <a:solidFill>
                  <a:srgbClr val="535353"/>
                </a:solidFill>
              </a:rPr>
              <a:t> in </a:t>
            </a:r>
            <a:r>
              <a:rPr lang="tr-TR" sz="3200" dirty="0">
                <a:solidFill>
                  <a:srgbClr val="535353"/>
                </a:solidFill>
              </a:rPr>
              <a:t>2026</a:t>
            </a:r>
            <a:r>
              <a:rPr lang="en-GB" sz="3200" dirty="0">
                <a:solidFill>
                  <a:srgbClr val="535353"/>
                </a:solidFill>
              </a:rPr>
              <a:t>, in </a:t>
            </a:r>
            <a:r>
              <a:rPr lang="en-GB" sz="3200" dirty="0"/>
              <a:t>case of liquidation or bankruptcy of investment institutions</a:t>
            </a:r>
            <a:r>
              <a:rPr lang="tr-TR" sz="3200" dirty="0"/>
              <a:t>.</a:t>
            </a:r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GB" sz="3200" dirty="0"/>
              <a:t>All investment institutions must be a member of the Investor Compensation Centre</a:t>
            </a:r>
            <a:r>
              <a:rPr lang="tr-TR" sz="3200" dirty="0"/>
              <a:t>.</a:t>
            </a:r>
            <a:endParaRPr lang="en-GB" sz="3200" dirty="0"/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lvl="1" indent="0"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r>
              <a:rPr lang="tr-TR" sz="3200" dirty="0"/>
              <a:t>	</a:t>
            </a:r>
            <a:endParaRPr lang="tr-TR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3013202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FCB525D0-329E-ADFD-D2F6-BAF608C1F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7" name="Line">
            <a:extLst>
              <a:ext uri="{FF2B5EF4-FFF2-40B4-BE49-F238E27FC236}">
                <a16:creationId xmlns:a16="http://schemas.microsoft.com/office/drawing/2014/main" id="{909AE0C6-1370-17DD-15B2-D29981D16799}"/>
              </a:ext>
            </a:extLst>
          </p:cNvPr>
          <p:cNvSpPr/>
          <p:nvPr/>
        </p:nvSpPr>
        <p:spPr>
          <a:xfrm>
            <a:off x="-32572" y="593998"/>
            <a:ext cx="349422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641E3F2E-4AAA-5128-70E0-3AD5BDF7E2B0}"/>
              </a:ext>
            </a:extLst>
          </p:cNvPr>
          <p:cNvSpPr/>
          <p:nvPr/>
        </p:nvSpPr>
        <p:spPr>
          <a:xfrm>
            <a:off x="-32572" y="1532430"/>
            <a:ext cx="72171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F309C7-00C1-5B72-01D0-3842B8720E24}"/>
              </a:ext>
            </a:extLst>
          </p:cNvPr>
          <p:cNvSpPr/>
          <p:nvPr/>
        </p:nvSpPr>
        <p:spPr>
          <a:xfrm>
            <a:off x="11966135" y="12751870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A254646-E484-67DB-6C02-B36F8C83AC6D}"/>
              </a:ext>
            </a:extLst>
          </p:cNvPr>
          <p:cNvSpPr txBox="1">
            <a:spLocks/>
          </p:cNvSpPr>
          <p:nvPr/>
        </p:nvSpPr>
        <p:spPr>
          <a:xfrm>
            <a:off x="12192000" y="12899686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12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KISACA Türkİye Sermaye PİyaSALARI BİRLİĞİ">
            <a:extLst>
              <a:ext uri="{FF2B5EF4-FFF2-40B4-BE49-F238E27FC236}">
                <a16:creationId xmlns:a16="http://schemas.microsoft.com/office/drawing/2014/main" id="{52920F6D-C68A-395C-45BE-4214A31CAE8D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>
                <a:ea typeface="Verdana" panose="020B0604030504040204" pitchFamily="34" charset="0"/>
                <a:cs typeface="Verdana" panose="020B0604030504040204" pitchFamily="34" charset="0"/>
              </a:rPr>
              <a:t>Activities of Intermediaries</a:t>
            </a:r>
            <a:endParaRPr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94EF0E-B7E1-FCD9-76AF-B961DE7651AF}"/>
              </a:ext>
            </a:extLst>
          </p:cNvPr>
          <p:cNvSpPr/>
          <p:nvPr/>
        </p:nvSpPr>
        <p:spPr>
          <a:xfrm>
            <a:off x="213360" y="12984982"/>
            <a:ext cx="601959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ea typeface="Verdana" panose="020B0604030504040204" pitchFamily="34" charset="0"/>
                <a:cs typeface="Verdana" panose="020B0604030504040204" pitchFamily="34" charset="0"/>
              </a:rPr>
              <a:t>*Authorized activities for </a:t>
            </a:r>
            <a:r>
              <a:rPr lang="tr-TR" sz="2400" dirty="0"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sz="2400" dirty="0" err="1">
                <a:ea typeface="Verdana" panose="020B0604030504040204" pitchFamily="34" charset="0"/>
                <a:cs typeface="Verdana" panose="020B0604030504040204" pitchFamily="34" charset="0"/>
              </a:rPr>
              <a:t>nvestment</a:t>
            </a:r>
            <a:r>
              <a:rPr lang="en-US" sz="2400" dirty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dirty="0">
                <a:ea typeface="Verdana" panose="020B0604030504040204" pitchFamily="34" charset="0"/>
                <a:cs typeface="Verdana" panose="020B0604030504040204" pitchFamily="34" charset="0"/>
              </a:rPr>
              <a:t>b</a:t>
            </a:r>
            <a:r>
              <a:rPr lang="en-US" sz="2400" dirty="0" err="1">
                <a:ea typeface="Verdana" panose="020B0604030504040204" pitchFamily="34" charset="0"/>
                <a:cs typeface="Verdana" panose="020B0604030504040204" pitchFamily="34" charset="0"/>
              </a:rPr>
              <a:t>anks</a:t>
            </a:r>
            <a:endParaRPr lang="en-US" sz="2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tr-TR" dirty="0">
              <a:latin typeface="Helvetica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8EBEBB-EB57-241E-8756-F590D0115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169" y="1725893"/>
            <a:ext cx="20411052" cy="10810250"/>
          </a:xfrm>
          <a:prstGeom prst="rect">
            <a:avLst/>
          </a:prstGeom>
        </p:spPr>
      </p:pic>
      <p:sp>
        <p:nvSpPr>
          <p:cNvPr id="6" name="Metin kutusu 8">
            <a:extLst>
              <a:ext uri="{FF2B5EF4-FFF2-40B4-BE49-F238E27FC236}">
                <a16:creationId xmlns:a16="http://schemas.microsoft.com/office/drawing/2014/main" id="{72B61B2D-3B91-2ABE-2F0D-E9D72EEB844D}"/>
              </a:ext>
            </a:extLst>
          </p:cNvPr>
          <p:cNvSpPr txBox="1"/>
          <p:nvPr/>
        </p:nvSpPr>
        <p:spPr>
          <a:xfrm>
            <a:off x="2761779" y="4273296"/>
            <a:ext cx="3292161" cy="1608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3500" b="1" dirty="0">
                <a:solidFill>
                  <a:srgbClr val="FFFFFF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BROKERAGE     FIRMS</a:t>
            </a:r>
          </a:p>
        </p:txBody>
      </p:sp>
      <p:sp>
        <p:nvSpPr>
          <p:cNvPr id="11" name="Metin kutusu 7">
            <a:extLst>
              <a:ext uri="{FF2B5EF4-FFF2-40B4-BE49-F238E27FC236}">
                <a16:creationId xmlns:a16="http://schemas.microsoft.com/office/drawing/2014/main" id="{A65B3C45-A0DD-54A6-5A69-2D4A70E1F321}"/>
              </a:ext>
            </a:extLst>
          </p:cNvPr>
          <p:cNvSpPr txBox="1"/>
          <p:nvPr/>
        </p:nvSpPr>
        <p:spPr>
          <a:xfrm>
            <a:off x="4407860" y="9409070"/>
            <a:ext cx="21562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500" b="1" dirty="0">
                <a:solidFill>
                  <a:srgbClr val="FFFFFF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BANKS</a:t>
            </a:r>
          </a:p>
        </p:txBody>
      </p:sp>
    </p:spTree>
    <p:extLst>
      <p:ext uri="{BB962C8B-B14F-4D97-AF65-F5344CB8AC3E}">
        <p14:creationId xmlns:p14="http://schemas.microsoft.com/office/powerpoint/2010/main" val="80186983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FCB525D0-329E-ADFD-D2F6-BAF608C1F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346"/>
            <a:ext cx="24384000" cy="13716000"/>
          </a:xfrm>
          <a:prstGeom prst="rect">
            <a:avLst/>
          </a:prstGeom>
        </p:spPr>
      </p:pic>
      <p:sp>
        <p:nvSpPr>
          <p:cNvPr id="7" name="Line">
            <a:extLst>
              <a:ext uri="{FF2B5EF4-FFF2-40B4-BE49-F238E27FC236}">
                <a16:creationId xmlns:a16="http://schemas.microsoft.com/office/drawing/2014/main" id="{909AE0C6-1370-17DD-15B2-D29981D16799}"/>
              </a:ext>
            </a:extLst>
          </p:cNvPr>
          <p:cNvSpPr/>
          <p:nvPr/>
        </p:nvSpPr>
        <p:spPr>
          <a:xfrm>
            <a:off x="-32572" y="593998"/>
            <a:ext cx="349422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641E3F2E-4AAA-5128-70E0-3AD5BDF7E2B0}"/>
              </a:ext>
            </a:extLst>
          </p:cNvPr>
          <p:cNvSpPr/>
          <p:nvPr/>
        </p:nvSpPr>
        <p:spPr>
          <a:xfrm>
            <a:off x="-32572" y="1532430"/>
            <a:ext cx="72171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F309C7-00C1-5B72-01D0-3842B8720E24}"/>
              </a:ext>
            </a:extLst>
          </p:cNvPr>
          <p:cNvSpPr/>
          <p:nvPr/>
        </p:nvSpPr>
        <p:spPr>
          <a:xfrm>
            <a:off x="11966135" y="12751870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A254646-E484-67DB-6C02-B36F8C83AC6D}"/>
              </a:ext>
            </a:extLst>
          </p:cNvPr>
          <p:cNvSpPr txBox="1">
            <a:spLocks/>
          </p:cNvSpPr>
          <p:nvPr/>
        </p:nvSpPr>
        <p:spPr>
          <a:xfrm>
            <a:off x="12192000" y="12899686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13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KISACA Türkİye Sermaye PİyaSALARI BİRLİĞİ">
            <a:extLst>
              <a:ext uri="{FF2B5EF4-FFF2-40B4-BE49-F238E27FC236}">
                <a16:creationId xmlns:a16="http://schemas.microsoft.com/office/drawing/2014/main" id="{52920F6D-C68A-395C-45BE-4214A31CAE8D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>
                <a:ea typeface="Verdana" panose="020B0604030504040204" pitchFamily="34" charset="0"/>
                <a:cs typeface="Verdana" panose="020B0604030504040204" pitchFamily="34" charset="0"/>
              </a:rPr>
              <a:t>Types of brokerage </a:t>
            </a:r>
            <a:r>
              <a:rPr lang="en-US" dirty="0" err="1">
                <a:ea typeface="Verdana" panose="020B0604030504040204" pitchFamily="34" charset="0"/>
                <a:cs typeface="Verdana" panose="020B0604030504040204" pitchFamily="34" charset="0"/>
              </a:rPr>
              <a:t>fIrms</a:t>
            </a:r>
            <a:r>
              <a:rPr lang="en-US" dirty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dirty="0">
              <a:ea typeface="Verdan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0EB70F-597C-224A-3F94-D70ED1DF2E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3968" y="1922875"/>
            <a:ext cx="19359118" cy="106305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BAB3B3F-2EE6-259E-17D1-0CAD630E97EB}"/>
              </a:ext>
            </a:extLst>
          </p:cNvPr>
          <p:cNvSpPr txBox="1"/>
          <p:nvPr/>
        </p:nvSpPr>
        <p:spPr>
          <a:xfrm>
            <a:off x="12731837" y="2309598"/>
            <a:ext cx="8019938" cy="2674189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normAutofit/>
          </a:bodyPr>
          <a:lstStyle/>
          <a:p>
            <a:pPr marL="342900" marR="0" indent="-3429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"/>
              </a:rPr>
              <a:t>Execution of orders from their own ac</a:t>
            </a:r>
            <a:r>
              <a:rPr kumimoji="0" lang="tr-TR" sz="3200" b="0" i="0" u="none" strike="noStrike" cap="none" spc="0" normalizeH="0" baseline="0" dirty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"/>
              </a:rPr>
              <a:t>c</a:t>
            </a:r>
            <a:r>
              <a:rPr kumimoji="0" lang="en-US" sz="3200" b="0" i="0" u="none" strike="noStrike" cap="none" spc="0" normalizeH="0" baseline="0" dirty="0" err="1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"/>
              </a:rPr>
              <a:t>ount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by positioning their customers as counterparty</a:t>
            </a:r>
          </a:p>
          <a:p>
            <a:pPr marL="342900" marR="0" indent="-3429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/>
              <a:t>Minimum capital: TL </a:t>
            </a:r>
            <a:r>
              <a:rPr lang="tr-TR" sz="3200" dirty="0"/>
              <a:t>380</a:t>
            </a:r>
            <a:r>
              <a:rPr lang="en-US" sz="3200" dirty="0"/>
              <a:t> </a:t>
            </a:r>
            <a:r>
              <a:rPr lang="en-US" sz="3200" dirty="0" err="1"/>
              <a:t>mn</a:t>
            </a:r>
            <a:r>
              <a:rPr lang="en-US" sz="3200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CB8B01-7EC8-D272-5C41-3391E471F94E}"/>
              </a:ext>
            </a:extLst>
          </p:cNvPr>
          <p:cNvSpPr txBox="1"/>
          <p:nvPr/>
        </p:nvSpPr>
        <p:spPr>
          <a:xfrm>
            <a:off x="12675359" y="5313136"/>
            <a:ext cx="8019939" cy="3089727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normAutofit/>
          </a:bodyPr>
          <a:lstStyle/>
          <a:p>
            <a:pPr marL="457200" marR="0" indent="-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"/>
              </a:rPr>
              <a:t>Execution of orders of in the name of customers and/or their own account</a:t>
            </a:r>
          </a:p>
          <a:p>
            <a:pPr marL="457200" marR="0" indent="-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/>
              <a:t>Offering custody services </a:t>
            </a:r>
          </a:p>
          <a:p>
            <a:pPr marL="457200" marR="0" indent="-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/>
              <a:t>Minimum capital: TL 1</a:t>
            </a:r>
            <a:r>
              <a:rPr lang="tr-TR" sz="3200" dirty="0"/>
              <a:t>90</a:t>
            </a:r>
            <a:r>
              <a:rPr lang="en-US" sz="3200" dirty="0"/>
              <a:t> </a:t>
            </a:r>
            <a:r>
              <a:rPr lang="en-US" sz="3200" dirty="0" err="1"/>
              <a:t>mn</a:t>
            </a:r>
            <a:r>
              <a:rPr lang="en-US" sz="3200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837517-E276-3862-FCDE-981297AEDE3B}"/>
              </a:ext>
            </a:extLst>
          </p:cNvPr>
          <p:cNvSpPr txBox="1"/>
          <p:nvPr/>
        </p:nvSpPr>
        <p:spPr>
          <a:xfrm>
            <a:off x="12731837" y="9190359"/>
            <a:ext cx="7740021" cy="2351314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normAutofit/>
          </a:bodyPr>
          <a:lstStyle/>
          <a:p>
            <a:pPr marL="342900" marR="0" indent="-3429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"/>
              </a:rPr>
              <a:t>Reception of orders and transfer them to other brokers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Minimum capital: TL </a:t>
            </a:r>
            <a:r>
              <a:rPr lang="tr-TR" sz="3200" dirty="0"/>
              <a:t>45</a:t>
            </a:r>
            <a:r>
              <a:rPr lang="en-US" sz="3200" dirty="0"/>
              <a:t> </a:t>
            </a:r>
            <a:r>
              <a:rPr lang="en-US" sz="3200" dirty="0" err="1"/>
              <a:t>mn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967734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FCB525D0-329E-ADFD-D2F6-BAF608C1F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scene3d>
            <a:camera prst="orthographicFront"/>
            <a:lightRig rig="threePt" dir="t"/>
          </a:scene3d>
          <a:sp3d extrusionH="76200" contourW="12700">
            <a:extrusionClr>
              <a:srgbClr val="FFFFFF"/>
            </a:extrusionClr>
            <a:contourClr>
              <a:srgbClr val="FFFFFF"/>
            </a:contourClr>
          </a:sp3d>
        </p:spPr>
      </p:pic>
      <p:sp>
        <p:nvSpPr>
          <p:cNvPr id="7" name="Line">
            <a:extLst>
              <a:ext uri="{FF2B5EF4-FFF2-40B4-BE49-F238E27FC236}">
                <a16:creationId xmlns:a16="http://schemas.microsoft.com/office/drawing/2014/main" id="{909AE0C6-1370-17DD-15B2-D29981D16799}"/>
              </a:ext>
            </a:extLst>
          </p:cNvPr>
          <p:cNvSpPr/>
          <p:nvPr/>
        </p:nvSpPr>
        <p:spPr>
          <a:xfrm>
            <a:off x="-32572" y="593998"/>
            <a:ext cx="349422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641E3F2E-4AAA-5128-70E0-3AD5BDF7E2B0}"/>
              </a:ext>
            </a:extLst>
          </p:cNvPr>
          <p:cNvSpPr/>
          <p:nvPr/>
        </p:nvSpPr>
        <p:spPr>
          <a:xfrm>
            <a:off x="-32572" y="1532430"/>
            <a:ext cx="72171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F309C7-00C1-5B72-01D0-3842B8720E24}"/>
              </a:ext>
            </a:extLst>
          </p:cNvPr>
          <p:cNvSpPr/>
          <p:nvPr/>
        </p:nvSpPr>
        <p:spPr>
          <a:xfrm>
            <a:off x="11966135" y="12751870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A254646-E484-67DB-6C02-B36F8C83AC6D}"/>
              </a:ext>
            </a:extLst>
          </p:cNvPr>
          <p:cNvSpPr txBox="1">
            <a:spLocks/>
          </p:cNvSpPr>
          <p:nvPr/>
        </p:nvSpPr>
        <p:spPr>
          <a:xfrm>
            <a:off x="12192000" y="12899686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14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KISACA Türkİye Sermaye PİyaSALARI BİRLİĞİ">
            <a:extLst>
              <a:ext uri="{FF2B5EF4-FFF2-40B4-BE49-F238E27FC236}">
                <a16:creationId xmlns:a16="http://schemas.microsoft.com/office/drawing/2014/main" id="{52920F6D-C68A-395C-45BE-4214A31CAE8D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>
                <a:ea typeface="Verdana" panose="020B0604030504040204" pitchFamily="34" charset="0"/>
                <a:cs typeface="Verdana" panose="020B0604030504040204" pitchFamily="34" charset="0"/>
              </a:rPr>
              <a:t>ASSET MANAGEMENT COMPANIES</a:t>
            </a:r>
            <a:endParaRPr dirty="0">
              <a:ea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A12649-3059-3C89-69B4-53A583DFF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541" y="1632553"/>
            <a:ext cx="19914535" cy="11077521"/>
          </a:xfrm>
          <a:prstGeom prst="rect">
            <a:avLst/>
          </a:prstGeom>
        </p:spPr>
      </p:pic>
      <p:sp>
        <p:nvSpPr>
          <p:cNvPr id="1357" name="Rectangle 1356">
            <a:extLst>
              <a:ext uri="{FF2B5EF4-FFF2-40B4-BE49-F238E27FC236}">
                <a16:creationId xmlns:a16="http://schemas.microsoft.com/office/drawing/2014/main" id="{E3C616AE-CDAC-E046-112C-4FBB569D0963}"/>
              </a:ext>
            </a:extLst>
          </p:cNvPr>
          <p:cNvSpPr/>
          <p:nvPr/>
        </p:nvSpPr>
        <p:spPr>
          <a:xfrm>
            <a:off x="13580255" y="2683929"/>
            <a:ext cx="7426880" cy="2887579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58" name="TextBox 1357">
            <a:extLst>
              <a:ext uri="{FF2B5EF4-FFF2-40B4-BE49-F238E27FC236}">
                <a16:creationId xmlns:a16="http://schemas.microsoft.com/office/drawing/2014/main" id="{9975E16A-E5E8-4E81-D44E-19F6FC7219AB}"/>
              </a:ext>
            </a:extLst>
          </p:cNvPr>
          <p:cNvSpPr txBox="1"/>
          <p:nvPr/>
        </p:nvSpPr>
        <p:spPr>
          <a:xfrm>
            <a:off x="13781269" y="2684478"/>
            <a:ext cx="7291137" cy="26879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cene3d>
            <a:camera prst="orthographicFront"/>
            <a:lightRig rig="threePt" dir="t"/>
          </a:scene3d>
          <a:sp3d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normAutofit/>
          </a:bodyPr>
          <a:lstStyle/>
          <a:p>
            <a:pPr marL="457200" marR="0" indent="-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0000"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ea typeface="Verdana" panose="020B0604030504040204" pitchFamily="34" charset="0"/>
              </a:rPr>
              <a:t>Minimum Capital required varies btw. TL </a:t>
            </a:r>
            <a:r>
              <a:rPr lang="tr-TR" sz="3200" dirty="0">
                <a:ea typeface="Verdana" panose="020B0604030504040204" pitchFamily="34" charset="0"/>
              </a:rPr>
              <a:t>150</a:t>
            </a:r>
            <a:r>
              <a:rPr lang="en-US" sz="3200" dirty="0">
                <a:ea typeface="Verdana" panose="020B0604030504040204" pitchFamily="34" charset="0"/>
              </a:rPr>
              <a:t> million and TL </a:t>
            </a:r>
            <a:r>
              <a:rPr lang="tr-TR" sz="3200" dirty="0">
                <a:ea typeface="Verdana" panose="020B0604030504040204" pitchFamily="34" charset="0"/>
              </a:rPr>
              <a:t>480</a:t>
            </a:r>
            <a:r>
              <a:rPr lang="en-US" sz="3200" dirty="0">
                <a:ea typeface="Verdana" panose="020B0604030504040204" pitchFamily="34" charset="0"/>
              </a:rPr>
              <a:t> million depending on AUM. </a:t>
            </a:r>
          </a:p>
        </p:txBody>
      </p:sp>
      <p:sp>
        <p:nvSpPr>
          <p:cNvPr id="1359" name="Rectangle 1358">
            <a:extLst>
              <a:ext uri="{FF2B5EF4-FFF2-40B4-BE49-F238E27FC236}">
                <a16:creationId xmlns:a16="http://schemas.microsoft.com/office/drawing/2014/main" id="{FCD5CA47-3F3B-1684-D7E3-4611F58EEC4F}"/>
              </a:ext>
            </a:extLst>
          </p:cNvPr>
          <p:cNvSpPr/>
          <p:nvPr/>
        </p:nvSpPr>
        <p:spPr>
          <a:xfrm>
            <a:off x="13612827" y="9122741"/>
            <a:ext cx="7459579" cy="2406316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tr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60" name="TextBox 1359">
            <a:extLst>
              <a:ext uri="{FF2B5EF4-FFF2-40B4-BE49-F238E27FC236}">
                <a16:creationId xmlns:a16="http://schemas.microsoft.com/office/drawing/2014/main" id="{9C7CEC24-1FD1-3E10-40A1-36D9C8F8C7AB}"/>
              </a:ext>
            </a:extLst>
          </p:cNvPr>
          <p:cNvSpPr txBox="1"/>
          <p:nvPr/>
        </p:nvSpPr>
        <p:spPr>
          <a:xfrm>
            <a:off x="13715998" y="9327959"/>
            <a:ext cx="7002379" cy="19972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noAutofit/>
          </a:bodyPr>
          <a:lstStyle/>
          <a:p>
            <a:pPr marL="457200" marR="0" indent="-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0000"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ea typeface="Verdana" panose="020B0604030504040204" pitchFamily="34" charset="0"/>
              </a:rPr>
              <a:t>Minimum Capital required varies btw. TL </a:t>
            </a:r>
            <a:r>
              <a:rPr lang="tr-TR" sz="3200" dirty="0">
                <a:ea typeface="Verdana" panose="020B0604030504040204" pitchFamily="34" charset="0"/>
              </a:rPr>
              <a:t>75</a:t>
            </a:r>
            <a:r>
              <a:rPr lang="en-US" sz="3200" dirty="0">
                <a:ea typeface="Verdana" panose="020B0604030504040204" pitchFamily="34" charset="0"/>
              </a:rPr>
              <a:t> million and TL </a:t>
            </a:r>
            <a:r>
              <a:rPr lang="tr-TR" sz="3200" dirty="0">
                <a:ea typeface="Verdana" panose="020B0604030504040204" pitchFamily="34" charset="0"/>
              </a:rPr>
              <a:t>240</a:t>
            </a:r>
            <a:r>
              <a:rPr lang="en-US" sz="3200" dirty="0">
                <a:ea typeface="Verdana" panose="020B0604030504040204" pitchFamily="34" charset="0"/>
              </a:rPr>
              <a:t> million depending on AUM.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0344CC-993F-F9BF-6A31-0D033AE58333}"/>
              </a:ext>
            </a:extLst>
          </p:cNvPr>
          <p:cNvSpPr txBox="1"/>
          <p:nvPr/>
        </p:nvSpPr>
        <p:spPr>
          <a:xfrm>
            <a:off x="13781269" y="7022614"/>
            <a:ext cx="7291137" cy="2299220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normAutofit/>
          </a:bodyPr>
          <a:lstStyle/>
          <a:p>
            <a:pPr marL="457200" marR="0" indent="-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May establish only real estate or venture capital investment funds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DF2C83-AB48-5839-2741-0291A158C0B2}"/>
              </a:ext>
            </a:extLst>
          </p:cNvPr>
          <p:cNvSpPr txBox="1"/>
          <p:nvPr/>
        </p:nvSpPr>
        <p:spPr>
          <a:xfrm>
            <a:off x="13731540" y="7300226"/>
            <a:ext cx="7275595" cy="1997242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noAutofit/>
          </a:bodyPr>
          <a:lstStyle/>
          <a:p>
            <a:pPr marL="457200" marR="0" indent="-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50000"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505150"/>
                </a:solidFill>
                <a:effectLst/>
                <a:uFillTx/>
                <a:ea typeface="Verdana" panose="020B0604030504040204" pitchFamily="34" charset="0"/>
                <a:sym typeface="Helvetica"/>
              </a:rPr>
              <a:t>M</a:t>
            </a:r>
            <a:r>
              <a:rPr kumimoji="0" lang="tr-TR" sz="3200" b="0" i="0" u="none" strike="noStrike" cap="none" spc="0" normalizeH="0" baseline="0" dirty="0">
                <a:ln>
                  <a:noFill/>
                </a:ln>
                <a:solidFill>
                  <a:srgbClr val="505150"/>
                </a:solidFill>
                <a:effectLst/>
                <a:uFillTx/>
                <a:ea typeface="Verdana" panose="020B0604030504040204" pitchFamily="34" charset="0"/>
                <a:sym typeface="Helvetica"/>
              </a:rPr>
              <a:t>ay 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505150"/>
                </a:solidFill>
                <a:effectLst/>
                <a:uFillTx/>
                <a:ea typeface="Verdana" panose="020B0604030504040204" pitchFamily="34" charset="0"/>
                <a:sym typeface="Helvetica"/>
              </a:rPr>
              <a:t>establish only real estate or venture capital investment funds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E174F8-6D8C-0CC3-DBA8-DC1218DE4E97}"/>
              </a:ext>
            </a:extLst>
          </p:cNvPr>
          <p:cNvSpPr txBox="1"/>
          <p:nvPr/>
        </p:nvSpPr>
        <p:spPr>
          <a:xfrm>
            <a:off x="7956000" y="2660511"/>
            <a:ext cx="5181600" cy="3546470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normAutofit/>
          </a:bodyPr>
          <a:lstStyle/>
          <a:p>
            <a: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200" b="1" i="0" u="none" strike="noStrike" cap="none" spc="0" normalizeH="0" baseline="0" dirty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rPr>
              <a:t>Portfolio Management Companies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1028AD-5F99-F7F0-A8BB-8468D2FCD24E}"/>
              </a:ext>
            </a:extLst>
          </p:cNvPr>
          <p:cNvSpPr txBox="1"/>
          <p:nvPr/>
        </p:nvSpPr>
        <p:spPr>
          <a:xfrm>
            <a:off x="8225293" y="7220099"/>
            <a:ext cx="5091761" cy="4173522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normAutofit/>
          </a:bodyPr>
          <a:lstStyle/>
          <a:p>
            <a: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200" b="1" i="0" u="none" strike="noStrike" cap="none" spc="0" normalizeH="0" baseline="0" dirty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rPr>
              <a:t>Real Estate/ Venture Capital </a:t>
            </a:r>
            <a:endParaRPr kumimoji="0" lang="tr-TR" sz="4200" b="1" i="0" u="none" strike="noStrike" cap="none" spc="0" normalizeH="0" baseline="0" dirty="0">
              <a:ln>
                <a:noFill/>
              </a:ln>
              <a:solidFill>
                <a:srgbClr val="505150"/>
              </a:solidFill>
              <a:effectLst/>
              <a:uFillTx/>
              <a:latin typeface="+mj-lt"/>
              <a:ea typeface="+mn-ea"/>
              <a:cs typeface="+mn-cs"/>
              <a:sym typeface="Helvetica"/>
            </a:endParaRPr>
          </a:p>
          <a:p>
            <a: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tr-TR" sz="4200" b="1" dirty="0">
              <a:latin typeface="+mj-lt"/>
            </a:endParaRPr>
          </a:p>
          <a:p>
            <a: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200" b="1" i="0" u="none" strike="noStrike" cap="none" spc="0" normalizeH="0" baseline="0" dirty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j-lt"/>
                <a:ea typeface="+mn-ea"/>
                <a:cs typeface="+mn-cs"/>
                <a:sym typeface="Helvetica"/>
              </a:rPr>
              <a:t>Portfolio Management Companies</a:t>
            </a:r>
          </a:p>
        </p:txBody>
      </p:sp>
    </p:spTree>
    <p:extLst>
      <p:ext uri="{BB962C8B-B14F-4D97-AF65-F5344CB8AC3E}">
        <p14:creationId xmlns:p14="http://schemas.microsoft.com/office/powerpoint/2010/main" val="186908812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BC9F62E8-BD53-0015-E720-83C7AF93C5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TÜRKİYE SERMAYE PİYASALARI BİRLİĞİ">
            <a:extLst>
              <a:ext uri="{FF2B5EF4-FFF2-40B4-BE49-F238E27FC236}">
                <a16:creationId xmlns:a16="http://schemas.microsoft.com/office/drawing/2014/main" id="{3219C2FF-E37C-66F1-69C9-D3A42883BDEE}"/>
              </a:ext>
            </a:extLst>
          </p:cNvPr>
          <p:cNvSpPr txBox="1"/>
          <p:nvPr/>
        </p:nvSpPr>
        <p:spPr>
          <a:xfrm>
            <a:off x="586037" y="1230658"/>
            <a:ext cx="17660839" cy="1195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Autofit/>
          </a:bodyPr>
          <a:lstStyle>
            <a:lvl1pPr defTabSz="457200">
              <a:lnSpc>
                <a:spcPts val="15500"/>
              </a:lnSpc>
              <a:defRPr sz="7000" b="1">
                <a:solidFill>
                  <a:srgbClr val="FFFFFF"/>
                </a:solidFill>
              </a:defRPr>
            </a:lvl1pPr>
          </a:lstStyle>
          <a:p>
            <a:r>
              <a:rPr lang="tr-TR" sz="5400" dirty="0"/>
              <a:t>TURKISH CAPITAL MARKETS ASSOCIATION</a:t>
            </a:r>
            <a:endParaRPr sz="5400" dirty="0"/>
          </a:p>
        </p:txBody>
      </p:sp>
    </p:spTree>
    <p:extLst>
      <p:ext uri="{BB962C8B-B14F-4D97-AF65-F5344CB8AC3E}">
        <p14:creationId xmlns:p14="http://schemas.microsoft.com/office/powerpoint/2010/main" val="1589210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FCB525D0-329E-ADFD-D2F6-BAF608C1F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7" name="Line">
            <a:extLst>
              <a:ext uri="{FF2B5EF4-FFF2-40B4-BE49-F238E27FC236}">
                <a16:creationId xmlns:a16="http://schemas.microsoft.com/office/drawing/2014/main" id="{909AE0C6-1370-17DD-15B2-D29981D16799}"/>
              </a:ext>
            </a:extLst>
          </p:cNvPr>
          <p:cNvSpPr/>
          <p:nvPr/>
        </p:nvSpPr>
        <p:spPr>
          <a:xfrm>
            <a:off x="-32572" y="593998"/>
            <a:ext cx="349422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641E3F2E-4AAA-5128-70E0-3AD5BDF7E2B0}"/>
              </a:ext>
            </a:extLst>
          </p:cNvPr>
          <p:cNvSpPr/>
          <p:nvPr/>
        </p:nvSpPr>
        <p:spPr>
          <a:xfrm>
            <a:off x="-32572" y="1532430"/>
            <a:ext cx="72171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F309C7-00C1-5B72-01D0-3842B8720E24}"/>
              </a:ext>
            </a:extLst>
          </p:cNvPr>
          <p:cNvSpPr/>
          <p:nvPr/>
        </p:nvSpPr>
        <p:spPr>
          <a:xfrm>
            <a:off x="11966135" y="12751870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A254646-E484-67DB-6C02-B36F8C83AC6D}"/>
              </a:ext>
            </a:extLst>
          </p:cNvPr>
          <p:cNvSpPr txBox="1">
            <a:spLocks/>
          </p:cNvSpPr>
          <p:nvPr/>
        </p:nvSpPr>
        <p:spPr>
          <a:xfrm>
            <a:off x="12192000" y="12899686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16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KISACA Türkİye Sermaye PİyaSALARI BİRLİĞİ">
            <a:extLst>
              <a:ext uri="{FF2B5EF4-FFF2-40B4-BE49-F238E27FC236}">
                <a16:creationId xmlns:a16="http://schemas.microsoft.com/office/drawing/2014/main" id="{52920F6D-C68A-395C-45BE-4214A31CAE8D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>
                <a:ea typeface="Verdana" panose="020B0604030504040204" pitchFamily="34" charset="0"/>
                <a:cs typeface="Verdana" panose="020B0604030504040204" pitchFamily="34" charset="0"/>
              </a:rPr>
              <a:t>TCMA</a:t>
            </a:r>
            <a:endParaRPr dirty="0">
              <a:ea typeface="Verdana" panose="020B0604030504040204" pitchFamily="34" charset="0"/>
            </a:endParaRPr>
          </a:p>
        </p:txBody>
      </p:sp>
      <p:sp>
        <p:nvSpPr>
          <p:cNvPr id="6" name="Dikdörtgen 6">
            <a:extLst>
              <a:ext uri="{FF2B5EF4-FFF2-40B4-BE49-F238E27FC236}">
                <a16:creationId xmlns:a16="http://schemas.microsoft.com/office/drawing/2014/main" id="{BA1C60FB-D3D0-A4F4-D61A-5FB3D1B264FC}"/>
              </a:ext>
            </a:extLst>
          </p:cNvPr>
          <p:cNvSpPr txBox="1"/>
          <p:nvPr/>
        </p:nvSpPr>
        <p:spPr>
          <a:xfrm>
            <a:off x="863984" y="1998170"/>
            <a:ext cx="23194895" cy="8845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4293" tIns="64293" rIns="64293" bIns="64293">
            <a:spAutoFit/>
          </a:bodyPr>
          <a:lstStyle/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TCMA is the self-regulatory professional organization in the Turkish capital markets</a:t>
            </a:r>
            <a:r>
              <a:rPr lang="tr-TR" sz="3200" dirty="0"/>
              <a:t>.</a:t>
            </a:r>
            <a:r>
              <a:rPr lang="en-GB" sz="3200" dirty="0"/>
              <a:t> </a:t>
            </a:r>
            <a:endParaRPr lang="tr-TR" sz="3200" dirty="0"/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0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Brokerage firms, banks, asset management companies, and investment trusts are members of the Association</a:t>
            </a:r>
            <a:r>
              <a:rPr lang="tr-TR" sz="3200" dirty="0"/>
              <a:t>.</a:t>
            </a:r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Founded in April 2001 according to the Capital Markets Law</a:t>
            </a:r>
            <a:r>
              <a:rPr lang="tr-TR" sz="3200" dirty="0"/>
              <a:t>.</a:t>
            </a:r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Membership base expanded in 2014 with new law</a:t>
            </a:r>
            <a:r>
              <a:rPr lang="tr-TR" sz="3200" dirty="0"/>
              <a:t>.</a:t>
            </a:r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Membership is mandatory</a:t>
            </a:r>
            <a:r>
              <a:rPr lang="tr-TR" sz="3200" dirty="0"/>
              <a:t>.</a:t>
            </a:r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Under CMB supervision</a:t>
            </a:r>
            <a:r>
              <a:rPr lang="tr-TR" sz="3200" dirty="0"/>
              <a:t>.</a:t>
            </a:r>
            <a:endParaRPr lang="en-GB" sz="3200" dirty="0"/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lvl="1" indent="0"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r>
              <a:rPr lang="tr-TR" sz="3200" dirty="0"/>
              <a:t>	</a:t>
            </a:r>
            <a:endParaRPr lang="tr-TR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dirty="0"/>
          </a:p>
        </p:txBody>
      </p:sp>
      <p:pic>
        <p:nvPicPr>
          <p:cNvPr id="3" name="Picture 35" descr="Picture 35">
            <a:extLst>
              <a:ext uri="{FF2B5EF4-FFF2-40B4-BE49-F238E27FC236}">
                <a16:creationId xmlns:a16="http://schemas.microsoft.com/office/drawing/2014/main" id="{3DFBB025-8A1B-DDAF-6FF9-5E62ABC0067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36486" y="3904521"/>
            <a:ext cx="9656719" cy="85562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6677472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5D70898B-0CCA-6574-6A37-7072A4CCE4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" y="0"/>
            <a:ext cx="24384000" cy="13716000"/>
          </a:xfrm>
          <a:prstGeom prst="rect">
            <a:avLst/>
          </a:prstGeom>
        </p:spPr>
      </p:pic>
      <p:graphicFrame>
        <p:nvGraphicFramePr>
          <p:cNvPr id="6" name="Grafik 69">
            <a:extLst>
              <a:ext uri="{FF2B5EF4-FFF2-40B4-BE49-F238E27FC236}">
                <a16:creationId xmlns:a16="http://schemas.microsoft.com/office/drawing/2014/main" id="{AC0F4301-6933-B92B-4705-3DAA758639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228676"/>
              </p:ext>
            </p:extLst>
          </p:nvPr>
        </p:nvGraphicFramePr>
        <p:xfrm>
          <a:off x="2654761" y="2779746"/>
          <a:ext cx="19111990" cy="9564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ÜYELER">
            <a:extLst>
              <a:ext uri="{FF2B5EF4-FFF2-40B4-BE49-F238E27FC236}">
                <a16:creationId xmlns:a16="http://schemas.microsoft.com/office/drawing/2014/main" id="{30F2A2A6-A505-4B03-2A14-8A803DA4AE95}"/>
              </a:ext>
            </a:extLst>
          </p:cNvPr>
          <p:cNvSpPr txBox="1"/>
          <p:nvPr/>
        </p:nvSpPr>
        <p:spPr>
          <a:xfrm>
            <a:off x="452947" y="694120"/>
            <a:ext cx="2201814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/>
              <a:t>MEMBERS</a:t>
            </a:r>
            <a:endParaRPr dirty="0"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B7546F54-DBCA-FE3A-02D1-1830368E885D}"/>
              </a:ext>
            </a:extLst>
          </p:cNvPr>
          <p:cNvSpPr/>
          <p:nvPr/>
        </p:nvSpPr>
        <p:spPr>
          <a:xfrm>
            <a:off x="0" y="593998"/>
            <a:ext cx="159027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7891191C-99E4-D814-47DB-748A78848C21}"/>
              </a:ext>
            </a:extLst>
          </p:cNvPr>
          <p:cNvSpPr/>
          <p:nvPr/>
        </p:nvSpPr>
        <p:spPr>
          <a:xfrm>
            <a:off x="0" y="1532429"/>
            <a:ext cx="3458425" cy="1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FE0D135-0771-583B-2D3D-6C669528AA17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B344AC39-E98B-C46C-77C0-CCD3EF629DD7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17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FCB525D0-329E-ADFD-D2F6-BAF608C1F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7" name="Line">
            <a:extLst>
              <a:ext uri="{FF2B5EF4-FFF2-40B4-BE49-F238E27FC236}">
                <a16:creationId xmlns:a16="http://schemas.microsoft.com/office/drawing/2014/main" id="{909AE0C6-1370-17DD-15B2-D29981D16799}"/>
              </a:ext>
            </a:extLst>
          </p:cNvPr>
          <p:cNvSpPr/>
          <p:nvPr/>
        </p:nvSpPr>
        <p:spPr>
          <a:xfrm>
            <a:off x="-32572" y="593998"/>
            <a:ext cx="349422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641E3F2E-4AAA-5128-70E0-3AD5BDF7E2B0}"/>
              </a:ext>
            </a:extLst>
          </p:cNvPr>
          <p:cNvSpPr/>
          <p:nvPr/>
        </p:nvSpPr>
        <p:spPr>
          <a:xfrm>
            <a:off x="-32572" y="1532430"/>
            <a:ext cx="72171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F309C7-00C1-5B72-01D0-3842B8720E24}"/>
              </a:ext>
            </a:extLst>
          </p:cNvPr>
          <p:cNvSpPr/>
          <p:nvPr/>
        </p:nvSpPr>
        <p:spPr>
          <a:xfrm>
            <a:off x="11966135" y="12751870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A254646-E484-67DB-6C02-B36F8C83AC6D}"/>
              </a:ext>
            </a:extLst>
          </p:cNvPr>
          <p:cNvSpPr txBox="1">
            <a:spLocks/>
          </p:cNvSpPr>
          <p:nvPr/>
        </p:nvSpPr>
        <p:spPr>
          <a:xfrm>
            <a:off x="12192000" y="12899686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18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KISACA Türkİye Sermaye PİyaSALARI BİRLİĞİ">
            <a:extLst>
              <a:ext uri="{FF2B5EF4-FFF2-40B4-BE49-F238E27FC236}">
                <a16:creationId xmlns:a16="http://schemas.microsoft.com/office/drawing/2014/main" id="{52920F6D-C68A-395C-45BE-4214A31CAE8D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>
                <a:ea typeface="Verdana" panose="020B0604030504040204" pitchFamily="34" charset="0"/>
                <a:cs typeface="Verdana" panose="020B0604030504040204" pitchFamily="34" charset="0"/>
              </a:rPr>
              <a:t>AIMS</a:t>
            </a:r>
            <a:endParaRPr dirty="0">
              <a:ea typeface="Verdana" panose="020B0604030504040204" pitchFamily="34" charset="0"/>
            </a:endParaRPr>
          </a:p>
        </p:txBody>
      </p:sp>
      <p:sp>
        <p:nvSpPr>
          <p:cNvPr id="6" name="Dikdörtgen 6">
            <a:extLst>
              <a:ext uri="{FF2B5EF4-FFF2-40B4-BE49-F238E27FC236}">
                <a16:creationId xmlns:a16="http://schemas.microsoft.com/office/drawing/2014/main" id="{BA1C60FB-D3D0-A4F4-D61A-5FB3D1B264FC}"/>
              </a:ext>
            </a:extLst>
          </p:cNvPr>
          <p:cNvSpPr txBox="1"/>
          <p:nvPr/>
        </p:nvSpPr>
        <p:spPr>
          <a:xfrm>
            <a:off x="863984" y="1998170"/>
            <a:ext cx="23194895" cy="6464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4293" tIns="64293" rIns="64293" bIns="64293">
            <a:spAutoFit/>
          </a:bodyPr>
          <a:lstStyle/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Contribute to the development of the capital market</a:t>
            </a:r>
            <a:r>
              <a:rPr lang="tr-TR" sz="3200" dirty="0"/>
              <a:t>.</a:t>
            </a:r>
            <a:r>
              <a:rPr lang="en-GB" sz="3200" dirty="0"/>
              <a:t> </a:t>
            </a:r>
            <a:endParaRPr lang="tr-TR" sz="3200" dirty="0"/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0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Meet the collective needs of members and facilitate solidarity among its members</a:t>
            </a:r>
            <a:r>
              <a:rPr lang="tr-TR" sz="3200" dirty="0"/>
              <a:t>.</a:t>
            </a:r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Prevent unfair competition between its members</a:t>
            </a:r>
            <a:r>
              <a:rPr lang="tr-TR" sz="3200" dirty="0"/>
              <a:t>.</a:t>
            </a:r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Enhance know-how in the sector</a:t>
            </a:r>
            <a:r>
              <a:rPr lang="tr-TR" sz="3200" dirty="0"/>
              <a:t>.</a:t>
            </a:r>
            <a:endParaRPr lang="en-GB" sz="3200" dirty="0"/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lvl="1" indent="0"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r>
              <a:rPr lang="tr-TR" sz="3200" dirty="0"/>
              <a:t>	</a:t>
            </a:r>
            <a:endParaRPr lang="tr-TR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6237618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FCB525D0-329E-ADFD-D2F6-BAF608C1F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7" name="Line">
            <a:extLst>
              <a:ext uri="{FF2B5EF4-FFF2-40B4-BE49-F238E27FC236}">
                <a16:creationId xmlns:a16="http://schemas.microsoft.com/office/drawing/2014/main" id="{909AE0C6-1370-17DD-15B2-D29981D16799}"/>
              </a:ext>
            </a:extLst>
          </p:cNvPr>
          <p:cNvSpPr/>
          <p:nvPr/>
        </p:nvSpPr>
        <p:spPr>
          <a:xfrm>
            <a:off x="-32572" y="593998"/>
            <a:ext cx="349422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641E3F2E-4AAA-5128-70E0-3AD5BDF7E2B0}"/>
              </a:ext>
            </a:extLst>
          </p:cNvPr>
          <p:cNvSpPr/>
          <p:nvPr/>
        </p:nvSpPr>
        <p:spPr>
          <a:xfrm>
            <a:off x="-32572" y="1532430"/>
            <a:ext cx="72171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F309C7-00C1-5B72-01D0-3842B8720E24}"/>
              </a:ext>
            </a:extLst>
          </p:cNvPr>
          <p:cNvSpPr/>
          <p:nvPr/>
        </p:nvSpPr>
        <p:spPr>
          <a:xfrm>
            <a:off x="11966135" y="12751870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A254646-E484-67DB-6C02-B36F8C83AC6D}"/>
              </a:ext>
            </a:extLst>
          </p:cNvPr>
          <p:cNvSpPr txBox="1">
            <a:spLocks/>
          </p:cNvSpPr>
          <p:nvPr/>
        </p:nvSpPr>
        <p:spPr>
          <a:xfrm>
            <a:off x="12192000" y="12899686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19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KISACA Türkİye Sermaye PİyaSALARI BİRLİĞİ">
            <a:extLst>
              <a:ext uri="{FF2B5EF4-FFF2-40B4-BE49-F238E27FC236}">
                <a16:creationId xmlns:a16="http://schemas.microsoft.com/office/drawing/2014/main" id="{52920F6D-C68A-395C-45BE-4214A31CAE8D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>
                <a:ea typeface="Verdana" panose="020B0604030504040204" pitchFamily="34" charset="0"/>
                <a:cs typeface="Verdana" panose="020B0604030504040204" pitchFamily="34" charset="0"/>
              </a:rPr>
              <a:t>FUNCTIONS</a:t>
            </a:r>
            <a:endParaRPr dirty="0">
              <a:ea typeface="Verdana" panose="020B0604030504040204" pitchFamily="34" charset="0"/>
            </a:endParaRPr>
          </a:p>
        </p:txBody>
      </p:sp>
      <p:sp>
        <p:nvSpPr>
          <p:cNvPr id="6" name="Dikdörtgen 6">
            <a:extLst>
              <a:ext uri="{FF2B5EF4-FFF2-40B4-BE49-F238E27FC236}">
                <a16:creationId xmlns:a16="http://schemas.microsoft.com/office/drawing/2014/main" id="{BA1C60FB-D3D0-A4F4-D61A-5FB3D1B264FC}"/>
              </a:ext>
            </a:extLst>
          </p:cNvPr>
          <p:cNvSpPr txBox="1"/>
          <p:nvPr/>
        </p:nvSpPr>
        <p:spPr>
          <a:xfrm>
            <a:off x="863984" y="1998170"/>
            <a:ext cx="23194895" cy="10035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4293" tIns="64293" rIns="64293" bIns="64293">
            <a:spAutoFit/>
          </a:bodyPr>
          <a:lstStyle/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Establish code of ethics for the profession</a:t>
            </a:r>
            <a:r>
              <a:rPr lang="tr-TR" sz="3200" dirty="0"/>
              <a:t>.</a:t>
            </a:r>
            <a:r>
              <a:rPr lang="en-GB" sz="3200" dirty="0"/>
              <a:t> </a:t>
            </a:r>
            <a:endParaRPr lang="tr-TR" sz="3200" dirty="0"/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0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Establish professional rules and regulations</a:t>
            </a:r>
            <a:r>
              <a:rPr lang="tr-TR" sz="3200" dirty="0"/>
              <a:t>.</a:t>
            </a:r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Conduct research</a:t>
            </a:r>
            <a:r>
              <a:rPr lang="tr-TR" sz="3200" dirty="0"/>
              <a:t>.</a:t>
            </a:r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Offer educational programs</a:t>
            </a:r>
            <a:r>
              <a:rPr lang="tr-TR" sz="3200" dirty="0"/>
              <a:t>.</a:t>
            </a:r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Assist in the resolution of disputes</a:t>
            </a:r>
            <a:r>
              <a:rPr lang="tr-TR" sz="3200" dirty="0"/>
              <a:t>.</a:t>
            </a:r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Cooperate with related foreign institutions</a:t>
            </a:r>
            <a:r>
              <a:rPr lang="tr-TR" sz="3200" dirty="0"/>
              <a:t>.</a:t>
            </a:r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Engage in financial literacy activities</a:t>
            </a:r>
            <a:r>
              <a:rPr lang="tr-TR" sz="3200" dirty="0"/>
              <a:t>.</a:t>
            </a:r>
            <a:endParaRPr lang="en-GB" sz="3200" dirty="0"/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lvl="1" indent="0"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r>
              <a:rPr lang="tr-TR" sz="3200" dirty="0"/>
              <a:t>	</a:t>
            </a:r>
            <a:endParaRPr lang="tr-TR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57305916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FCB525D0-329E-ADFD-D2F6-BAF608C1F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7" name="Line">
            <a:extLst>
              <a:ext uri="{FF2B5EF4-FFF2-40B4-BE49-F238E27FC236}">
                <a16:creationId xmlns:a16="http://schemas.microsoft.com/office/drawing/2014/main" id="{909AE0C6-1370-17DD-15B2-D29981D16799}"/>
              </a:ext>
            </a:extLst>
          </p:cNvPr>
          <p:cNvSpPr/>
          <p:nvPr/>
        </p:nvSpPr>
        <p:spPr>
          <a:xfrm>
            <a:off x="-32572" y="593998"/>
            <a:ext cx="349422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641E3F2E-4AAA-5128-70E0-3AD5BDF7E2B0}"/>
              </a:ext>
            </a:extLst>
          </p:cNvPr>
          <p:cNvSpPr/>
          <p:nvPr/>
        </p:nvSpPr>
        <p:spPr>
          <a:xfrm>
            <a:off x="-32572" y="1532430"/>
            <a:ext cx="72171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F309C7-00C1-5B72-01D0-3842B8720E24}"/>
              </a:ext>
            </a:extLst>
          </p:cNvPr>
          <p:cNvSpPr/>
          <p:nvPr/>
        </p:nvSpPr>
        <p:spPr>
          <a:xfrm>
            <a:off x="11966135" y="12751870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A254646-E484-67DB-6C02-B36F8C83AC6D}"/>
              </a:ext>
            </a:extLst>
          </p:cNvPr>
          <p:cNvSpPr txBox="1">
            <a:spLocks/>
          </p:cNvSpPr>
          <p:nvPr/>
        </p:nvSpPr>
        <p:spPr>
          <a:xfrm>
            <a:off x="12192000" y="12899686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20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KISACA Türkİye Sermaye PİyaSALARI BİRLİĞİ">
            <a:extLst>
              <a:ext uri="{FF2B5EF4-FFF2-40B4-BE49-F238E27FC236}">
                <a16:creationId xmlns:a16="http://schemas.microsoft.com/office/drawing/2014/main" id="{52920F6D-C68A-395C-45BE-4214A31CAE8D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>
                <a:ea typeface="Verdana" panose="020B0604030504040204" pitchFamily="34" charset="0"/>
                <a:cs typeface="Verdana" panose="020B0604030504040204" pitchFamily="34" charset="0"/>
              </a:rPr>
              <a:t>NATIONAL MEMBERSHIPS</a:t>
            </a:r>
            <a:endParaRPr dirty="0">
              <a:ea typeface="Verdana" panose="020B0604030504040204" pitchFamily="34" charset="0"/>
            </a:endParaRPr>
          </a:p>
        </p:txBody>
      </p:sp>
      <p:sp>
        <p:nvSpPr>
          <p:cNvPr id="6" name="Dikdörtgen 6">
            <a:extLst>
              <a:ext uri="{FF2B5EF4-FFF2-40B4-BE49-F238E27FC236}">
                <a16:creationId xmlns:a16="http://schemas.microsoft.com/office/drawing/2014/main" id="{BA1C60FB-D3D0-A4F4-D61A-5FB3D1B264FC}"/>
              </a:ext>
            </a:extLst>
          </p:cNvPr>
          <p:cNvSpPr txBox="1"/>
          <p:nvPr/>
        </p:nvSpPr>
        <p:spPr>
          <a:xfrm>
            <a:off x="863984" y="1998170"/>
            <a:ext cx="23194895" cy="5869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4293" tIns="64293" rIns="64293" bIns="64293">
            <a:spAutoFit/>
          </a:bodyPr>
          <a:lstStyle/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GB" sz="3200" dirty="0"/>
              <a:t>Foreign Economic Relations Board of Turkey (DEİK)</a:t>
            </a:r>
            <a:r>
              <a:rPr lang="tr-TR" sz="3200" dirty="0"/>
              <a:t>,</a:t>
            </a:r>
            <a:r>
              <a:rPr lang="en-GB" sz="3200" dirty="0"/>
              <a:t> founder member since 2008</a:t>
            </a:r>
            <a:r>
              <a:rPr lang="tr-TR" sz="3200" dirty="0"/>
              <a:t>.</a:t>
            </a:r>
            <a:r>
              <a:rPr lang="en-GB" sz="3200" dirty="0"/>
              <a:t> </a:t>
            </a:r>
            <a:endParaRPr lang="tr-TR" sz="3200" dirty="0"/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0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GB" sz="3200" dirty="0"/>
              <a:t>Tax Council, member since 2013</a:t>
            </a:r>
            <a:r>
              <a:rPr lang="tr-TR" sz="3200" dirty="0"/>
              <a:t>.</a:t>
            </a:r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GB" sz="3200" dirty="0"/>
              <a:t>Istanbul Arbitration </a:t>
            </a:r>
            <a:r>
              <a:rPr lang="en-GB" sz="3200" dirty="0" err="1"/>
              <a:t>Center</a:t>
            </a:r>
            <a:r>
              <a:rPr lang="en-GB" sz="3200" dirty="0"/>
              <a:t> (ISTAC), member since 2017</a:t>
            </a:r>
            <a:r>
              <a:rPr lang="tr-TR" sz="3200" dirty="0"/>
              <a:t>.</a:t>
            </a:r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GB" sz="3200" dirty="0"/>
              <a:t>Impact Investing Advisory Board (EYDK), member since 2021</a:t>
            </a:r>
            <a:r>
              <a:rPr lang="tr-TR" sz="3200" dirty="0"/>
              <a:t>.</a:t>
            </a:r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lvl="1" indent="0"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r>
              <a:rPr lang="tr-TR" sz="3200" dirty="0"/>
              <a:t>	</a:t>
            </a:r>
            <a:endParaRPr lang="tr-TR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13340936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FCB525D0-329E-ADFD-D2F6-BAF608C1F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7" name="Line">
            <a:extLst>
              <a:ext uri="{FF2B5EF4-FFF2-40B4-BE49-F238E27FC236}">
                <a16:creationId xmlns:a16="http://schemas.microsoft.com/office/drawing/2014/main" id="{909AE0C6-1370-17DD-15B2-D29981D16799}"/>
              </a:ext>
            </a:extLst>
          </p:cNvPr>
          <p:cNvSpPr/>
          <p:nvPr/>
        </p:nvSpPr>
        <p:spPr>
          <a:xfrm>
            <a:off x="-32572" y="593998"/>
            <a:ext cx="349422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641E3F2E-4AAA-5128-70E0-3AD5BDF7E2B0}"/>
              </a:ext>
            </a:extLst>
          </p:cNvPr>
          <p:cNvSpPr/>
          <p:nvPr/>
        </p:nvSpPr>
        <p:spPr>
          <a:xfrm>
            <a:off x="-32572" y="1532430"/>
            <a:ext cx="72171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F309C7-00C1-5B72-01D0-3842B8720E24}"/>
              </a:ext>
            </a:extLst>
          </p:cNvPr>
          <p:cNvSpPr/>
          <p:nvPr/>
        </p:nvSpPr>
        <p:spPr>
          <a:xfrm>
            <a:off x="11966135" y="12751870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A254646-E484-67DB-6C02-B36F8C83AC6D}"/>
              </a:ext>
            </a:extLst>
          </p:cNvPr>
          <p:cNvSpPr txBox="1">
            <a:spLocks/>
          </p:cNvSpPr>
          <p:nvPr/>
        </p:nvSpPr>
        <p:spPr>
          <a:xfrm>
            <a:off x="12192000" y="12899686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21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KISACA Türkİye Sermaye PİyaSALARI BİRLİĞİ">
            <a:extLst>
              <a:ext uri="{FF2B5EF4-FFF2-40B4-BE49-F238E27FC236}">
                <a16:creationId xmlns:a16="http://schemas.microsoft.com/office/drawing/2014/main" id="{52920F6D-C68A-395C-45BE-4214A31CAE8D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>
                <a:ea typeface="Verdana" panose="020B0604030504040204" pitchFamily="34" charset="0"/>
                <a:cs typeface="Verdana" panose="020B0604030504040204" pitchFamily="34" charset="0"/>
              </a:rPr>
              <a:t>INTERNATIONAL MEMBERSHIPS</a:t>
            </a:r>
            <a:endParaRPr dirty="0"/>
          </a:p>
        </p:txBody>
      </p:sp>
      <p:sp>
        <p:nvSpPr>
          <p:cNvPr id="6" name="Dikdörtgen 6">
            <a:extLst>
              <a:ext uri="{FF2B5EF4-FFF2-40B4-BE49-F238E27FC236}">
                <a16:creationId xmlns:a16="http://schemas.microsoft.com/office/drawing/2014/main" id="{BA1C60FB-D3D0-A4F4-D61A-5FB3D1B264FC}"/>
              </a:ext>
            </a:extLst>
          </p:cNvPr>
          <p:cNvSpPr txBox="1"/>
          <p:nvPr/>
        </p:nvSpPr>
        <p:spPr>
          <a:xfrm>
            <a:off x="863984" y="1998170"/>
            <a:ext cx="23194895" cy="5274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4293" tIns="64293" rIns="64293" bIns="64293">
            <a:spAutoFit/>
          </a:bodyPr>
          <a:lstStyle/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Asia Securities Forum (ASF) member since 2009</a:t>
            </a:r>
            <a:r>
              <a:rPr lang="tr-TR" sz="3200" dirty="0"/>
              <a:t>.</a:t>
            </a:r>
            <a:r>
              <a:rPr lang="en-GB" sz="3200" dirty="0"/>
              <a:t> </a:t>
            </a:r>
            <a:endParaRPr lang="tr-TR" sz="3200" dirty="0"/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0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OECD International Network on Financial Education (INFE) affiliate member </a:t>
            </a:r>
            <a:r>
              <a:rPr lang="tr-TR" sz="3200" dirty="0"/>
              <a:t>since </a:t>
            </a:r>
            <a:r>
              <a:rPr lang="en-US" sz="3200" dirty="0"/>
              <a:t>2015</a:t>
            </a:r>
            <a:r>
              <a:rPr lang="tr-TR" sz="3200" dirty="0"/>
              <a:t>.</a:t>
            </a:r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International Council of Securities Associations (ICSA) member since 2006</a:t>
            </a:r>
            <a:r>
              <a:rPr lang="tr-TR" sz="3200" dirty="0"/>
              <a:t>.</a:t>
            </a:r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International Organization of Securities Commissions (IOSCO) affiliate member since 2003</a:t>
            </a:r>
            <a:r>
              <a:rPr lang="tr-TR" sz="3200" dirty="0"/>
              <a:t>.</a:t>
            </a:r>
          </a:p>
          <a:p>
            <a:pPr lvl="1" indent="0"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r>
              <a:rPr lang="tr-TR" sz="3200" dirty="0"/>
              <a:t>	</a:t>
            </a:r>
            <a:endParaRPr lang="tr-TR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3575307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FCB525D0-329E-ADFD-D2F6-BAF608C1F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7" name="Line">
            <a:extLst>
              <a:ext uri="{FF2B5EF4-FFF2-40B4-BE49-F238E27FC236}">
                <a16:creationId xmlns:a16="http://schemas.microsoft.com/office/drawing/2014/main" id="{909AE0C6-1370-17DD-15B2-D29981D16799}"/>
              </a:ext>
            </a:extLst>
          </p:cNvPr>
          <p:cNvSpPr/>
          <p:nvPr/>
        </p:nvSpPr>
        <p:spPr>
          <a:xfrm>
            <a:off x="-32572" y="593998"/>
            <a:ext cx="349422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641E3F2E-4AAA-5128-70E0-3AD5BDF7E2B0}"/>
              </a:ext>
            </a:extLst>
          </p:cNvPr>
          <p:cNvSpPr/>
          <p:nvPr/>
        </p:nvSpPr>
        <p:spPr>
          <a:xfrm>
            <a:off x="-32572" y="1532430"/>
            <a:ext cx="72171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F309C7-00C1-5B72-01D0-3842B8720E24}"/>
              </a:ext>
            </a:extLst>
          </p:cNvPr>
          <p:cNvSpPr/>
          <p:nvPr/>
        </p:nvSpPr>
        <p:spPr>
          <a:xfrm>
            <a:off x="11966135" y="12751870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A254646-E484-67DB-6C02-B36F8C83AC6D}"/>
              </a:ext>
            </a:extLst>
          </p:cNvPr>
          <p:cNvSpPr txBox="1">
            <a:spLocks/>
          </p:cNvSpPr>
          <p:nvPr/>
        </p:nvSpPr>
        <p:spPr>
          <a:xfrm>
            <a:off x="12192000" y="12899686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22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KISACA Türkİye Sermaye PİyaSALARI BİRLİĞİ">
            <a:extLst>
              <a:ext uri="{FF2B5EF4-FFF2-40B4-BE49-F238E27FC236}">
                <a16:creationId xmlns:a16="http://schemas.microsoft.com/office/drawing/2014/main" id="{52920F6D-C68A-395C-45BE-4214A31CAE8D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>
                <a:ea typeface="Verdana" panose="020B0604030504040204" pitchFamily="34" charset="0"/>
                <a:cs typeface="Verdana" panose="020B0604030504040204" pitchFamily="34" charset="0"/>
              </a:rPr>
              <a:t>PARTICIPATIONS</a:t>
            </a:r>
            <a:endParaRPr dirty="0">
              <a:ea typeface="Verdana" panose="020B0604030504040204" pitchFamily="34" charset="0"/>
            </a:endParaRPr>
          </a:p>
        </p:txBody>
      </p:sp>
      <p:sp>
        <p:nvSpPr>
          <p:cNvPr id="6" name="Dikdörtgen 6">
            <a:extLst>
              <a:ext uri="{FF2B5EF4-FFF2-40B4-BE49-F238E27FC236}">
                <a16:creationId xmlns:a16="http://schemas.microsoft.com/office/drawing/2014/main" id="{BA1C60FB-D3D0-A4F4-D61A-5FB3D1B264FC}"/>
              </a:ext>
            </a:extLst>
          </p:cNvPr>
          <p:cNvSpPr txBox="1"/>
          <p:nvPr/>
        </p:nvSpPr>
        <p:spPr>
          <a:xfrm>
            <a:off x="863984" y="1998170"/>
            <a:ext cx="23194895" cy="112251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64293" tIns="64293" rIns="64293" bIns="64293">
            <a:spAutoFit/>
          </a:bodyPr>
          <a:lstStyle/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5% stake </a:t>
            </a: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one seat at the board of directors</a:t>
            </a:r>
            <a:r>
              <a:rPr lang="tr-TR" sz="3200" dirty="0"/>
              <a:t>, </a:t>
            </a:r>
            <a:r>
              <a:rPr lang="tr-TR" sz="3200" dirty="0" err="1"/>
              <a:t>out</a:t>
            </a:r>
            <a:r>
              <a:rPr lang="tr-TR" sz="3200" dirty="0"/>
              <a:t> of 8 </a:t>
            </a:r>
            <a:r>
              <a:rPr lang="tr-TR" sz="3200" dirty="0" err="1"/>
              <a:t>members</a:t>
            </a:r>
            <a:r>
              <a:rPr lang="en-GB" sz="3200" dirty="0"/>
              <a:t> </a:t>
            </a: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tr-TR" sz="3200" dirty="0"/>
              <a:t>1.3</a:t>
            </a:r>
            <a:r>
              <a:rPr lang="en-US" sz="3200" dirty="0"/>
              <a:t>% stake </a:t>
            </a: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0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tr-TR" sz="3200" dirty="0"/>
              <a:t>49</a:t>
            </a:r>
            <a:r>
              <a:rPr lang="en-US" sz="3200" dirty="0"/>
              <a:t>% stake </a:t>
            </a: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tr-TR" sz="3200" dirty="0"/>
              <a:t>2</a:t>
            </a:r>
            <a:r>
              <a:rPr lang="en-US" sz="3200" dirty="0"/>
              <a:t> seats at the board of directors</a:t>
            </a:r>
            <a:r>
              <a:rPr lang="tr-TR" sz="3200" dirty="0"/>
              <a:t>, </a:t>
            </a:r>
            <a:r>
              <a:rPr lang="tr-TR" sz="3200" dirty="0" err="1"/>
              <a:t>out</a:t>
            </a:r>
            <a:r>
              <a:rPr lang="tr-TR" sz="3200" dirty="0"/>
              <a:t> of 7 </a:t>
            </a:r>
            <a:r>
              <a:rPr lang="tr-TR" sz="3200" dirty="0" err="1"/>
              <a:t>members</a:t>
            </a:r>
            <a:endParaRPr lang="tr-TR" sz="3200" dirty="0"/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200" dirty="0"/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r>
              <a:rPr lang="en-US" sz="3200" dirty="0"/>
              <a:t> </a:t>
            </a: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tr-TR" sz="3200" dirty="0"/>
              <a:t>6</a:t>
            </a:r>
            <a:r>
              <a:rPr lang="en-US" sz="3200" dirty="0"/>
              <a:t>% stake</a:t>
            </a:r>
            <a:endParaRPr lang="tr-TR" sz="3200" dirty="0"/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200" b="1" dirty="0">
              <a:solidFill>
                <a:srgbClr val="0176AB"/>
              </a:solidFill>
            </a:endParaRPr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r>
              <a:rPr lang="tr-TR" sz="3200" b="1" dirty="0">
                <a:solidFill>
                  <a:srgbClr val="0176AB"/>
                </a:solidFill>
              </a:rPr>
              <a:t>TURKEY SECURITIZATION COMPANY</a:t>
            </a:r>
          </a:p>
          <a:p>
            <a:pPr>
              <a:spcBef>
                <a:spcPts val="800"/>
              </a:spcBef>
              <a:buClr>
                <a:schemeClr val="accent2"/>
              </a:buClr>
              <a:buSzPct val="150000"/>
              <a:defRPr sz="2700">
                <a:solidFill>
                  <a:srgbClr val="535353"/>
                </a:solidFill>
              </a:defRPr>
            </a:pPr>
            <a:endParaRPr lang="tr-TR" sz="3200" b="1" dirty="0">
              <a:solidFill>
                <a:srgbClr val="0176AB"/>
              </a:solidFill>
            </a:endParaRPr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r>
              <a:rPr lang="tr-TR" sz="3200" dirty="0"/>
              <a:t>5</a:t>
            </a:r>
            <a:r>
              <a:rPr lang="en-US" sz="3200" dirty="0"/>
              <a:t>% stake</a:t>
            </a:r>
            <a:endParaRPr lang="tr-TR" sz="3200" dirty="0"/>
          </a:p>
          <a:p>
            <a:pPr marL="380999" indent="-380999">
              <a:spcBef>
                <a:spcPts val="800"/>
              </a:spcBef>
              <a:buClr>
                <a:schemeClr val="accent2"/>
              </a:buClr>
              <a:buSzPct val="150000"/>
              <a:buFont typeface="Helvetica"/>
              <a:buChar char="‣"/>
              <a:defRPr sz="2700">
                <a:solidFill>
                  <a:srgbClr val="535353"/>
                </a:solidFill>
              </a:defRPr>
            </a:pPr>
            <a:endParaRPr lang="tr-TR" dirty="0"/>
          </a:p>
        </p:txBody>
      </p:sp>
      <p:sp>
        <p:nvSpPr>
          <p:cNvPr id="3" name="Amaçlarımız">
            <a:extLst>
              <a:ext uri="{FF2B5EF4-FFF2-40B4-BE49-F238E27FC236}">
                <a16:creationId xmlns:a16="http://schemas.microsoft.com/office/drawing/2014/main" id="{E8254CCC-2B48-C3B6-7461-A000F0AF68D6}"/>
              </a:ext>
            </a:extLst>
          </p:cNvPr>
          <p:cNvSpPr txBox="1"/>
          <p:nvPr/>
        </p:nvSpPr>
        <p:spPr>
          <a:xfrm>
            <a:off x="863981" y="2197694"/>
            <a:ext cx="3508339" cy="814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spcBef>
                <a:spcPts val="800"/>
              </a:spcBef>
              <a:defRPr sz="4500" b="1">
                <a:solidFill>
                  <a:srgbClr val="0176AB"/>
                </a:solidFill>
              </a:defRPr>
            </a:lvl1pPr>
          </a:lstStyle>
          <a:p>
            <a:r>
              <a:rPr lang="tr-TR" sz="3200" dirty="0"/>
              <a:t>CENTRAL SECURITIES DEPOSITORY</a:t>
            </a:r>
            <a:endParaRPr sz="3200" dirty="0"/>
          </a:p>
        </p:txBody>
      </p:sp>
      <p:sp>
        <p:nvSpPr>
          <p:cNvPr id="5" name="Amaçlarımız">
            <a:extLst>
              <a:ext uri="{FF2B5EF4-FFF2-40B4-BE49-F238E27FC236}">
                <a16:creationId xmlns:a16="http://schemas.microsoft.com/office/drawing/2014/main" id="{7A3AF001-E0A5-7682-C903-3A41138E164B}"/>
              </a:ext>
            </a:extLst>
          </p:cNvPr>
          <p:cNvSpPr txBox="1"/>
          <p:nvPr/>
        </p:nvSpPr>
        <p:spPr>
          <a:xfrm>
            <a:off x="863983" y="4563097"/>
            <a:ext cx="3508339" cy="814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spcBef>
                <a:spcPts val="800"/>
              </a:spcBef>
              <a:defRPr sz="4500" b="1">
                <a:solidFill>
                  <a:srgbClr val="0176AB"/>
                </a:solidFill>
              </a:defRPr>
            </a:lvl1pPr>
          </a:lstStyle>
          <a:p>
            <a:r>
              <a:rPr lang="tr-TR" sz="3200" dirty="0"/>
              <a:t>BORSA ISTANBUL</a:t>
            </a:r>
            <a:endParaRPr sz="3200" dirty="0"/>
          </a:p>
        </p:txBody>
      </p:sp>
      <p:sp>
        <p:nvSpPr>
          <p:cNvPr id="11" name="Amaçlarımız">
            <a:extLst>
              <a:ext uri="{FF2B5EF4-FFF2-40B4-BE49-F238E27FC236}">
                <a16:creationId xmlns:a16="http://schemas.microsoft.com/office/drawing/2014/main" id="{CF0A4197-E79A-62E1-E403-37DC51903A1D}"/>
              </a:ext>
            </a:extLst>
          </p:cNvPr>
          <p:cNvSpPr txBox="1"/>
          <p:nvPr/>
        </p:nvSpPr>
        <p:spPr>
          <a:xfrm>
            <a:off x="863982" y="6314358"/>
            <a:ext cx="3508339" cy="814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spcBef>
                <a:spcPts val="800"/>
              </a:spcBef>
              <a:defRPr sz="4500" b="1">
                <a:solidFill>
                  <a:srgbClr val="0176AB"/>
                </a:solidFill>
              </a:defRPr>
            </a:lvl1pPr>
          </a:lstStyle>
          <a:p>
            <a:r>
              <a:rPr lang="tr-TR" sz="3200" dirty="0"/>
              <a:t>CAPITAL MARKETS LICENSING &amp; TRAINING AGENCY</a:t>
            </a:r>
          </a:p>
        </p:txBody>
      </p:sp>
      <p:sp>
        <p:nvSpPr>
          <p:cNvPr id="12" name="Amaçlarımız">
            <a:extLst>
              <a:ext uri="{FF2B5EF4-FFF2-40B4-BE49-F238E27FC236}">
                <a16:creationId xmlns:a16="http://schemas.microsoft.com/office/drawing/2014/main" id="{29611B42-8AF1-C56C-8F01-6C205679B050}"/>
              </a:ext>
            </a:extLst>
          </p:cNvPr>
          <p:cNvSpPr txBox="1"/>
          <p:nvPr/>
        </p:nvSpPr>
        <p:spPr>
          <a:xfrm>
            <a:off x="863984" y="8608399"/>
            <a:ext cx="3508339" cy="814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spcBef>
                <a:spcPts val="800"/>
              </a:spcBef>
              <a:defRPr sz="4500" b="1">
                <a:solidFill>
                  <a:srgbClr val="0176AB"/>
                </a:solidFill>
              </a:defRPr>
            </a:lvl1pPr>
          </a:lstStyle>
          <a:p>
            <a:r>
              <a:rPr lang="tr-TR" sz="3200" dirty="0"/>
              <a:t>JCR EURASIA CREDIT RATING AGENCY</a:t>
            </a:r>
          </a:p>
        </p:txBody>
      </p:sp>
    </p:spTree>
    <p:extLst>
      <p:ext uri="{BB962C8B-B14F-4D97-AF65-F5344CB8AC3E}">
        <p14:creationId xmlns:p14="http://schemas.microsoft.com/office/powerpoint/2010/main" val="404679805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6EF6DD3-0579-1668-F4E6-BBAE437536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TÜRKİYE SERMAYE PİYASALARI BİRLİĞİ">
            <a:extLst>
              <a:ext uri="{FF2B5EF4-FFF2-40B4-BE49-F238E27FC236}">
                <a16:creationId xmlns:a16="http://schemas.microsoft.com/office/drawing/2014/main" id="{5AF45782-7AFD-887E-CED7-B539F988B676}"/>
              </a:ext>
            </a:extLst>
          </p:cNvPr>
          <p:cNvSpPr txBox="1"/>
          <p:nvPr/>
        </p:nvSpPr>
        <p:spPr>
          <a:xfrm>
            <a:off x="586037" y="1230658"/>
            <a:ext cx="17660839" cy="1195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Autofit/>
          </a:bodyPr>
          <a:lstStyle>
            <a:lvl1pPr defTabSz="457200">
              <a:lnSpc>
                <a:spcPts val="15500"/>
              </a:lnSpc>
              <a:defRPr sz="7000" b="1">
                <a:solidFill>
                  <a:srgbClr val="FFFFFF"/>
                </a:solidFill>
              </a:defRPr>
            </a:lvl1pPr>
          </a:lstStyle>
          <a:p>
            <a:r>
              <a:rPr lang="tr-TR" sz="5400" dirty="0"/>
              <a:t>TURKISH CAPITAL MARKETS</a:t>
            </a:r>
            <a:endParaRPr sz="5400" dirty="0"/>
          </a:p>
        </p:txBody>
      </p:sp>
    </p:spTree>
    <p:extLst>
      <p:ext uri="{BB962C8B-B14F-4D97-AF65-F5344CB8AC3E}">
        <p14:creationId xmlns:p14="http://schemas.microsoft.com/office/powerpoint/2010/main" val="3581734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">
            <a:extLst>
              <a:ext uri="{FF2B5EF4-FFF2-40B4-BE49-F238E27FC236}">
                <a16:creationId xmlns:a16="http://schemas.microsoft.com/office/drawing/2014/main" id="{FEBDF903-185E-0A5C-EA66-D8A775B44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74" y="0"/>
            <a:ext cx="24416574" cy="13716000"/>
          </a:xfrm>
          <a:prstGeom prst="rect">
            <a:avLst/>
          </a:prstGeom>
        </p:spPr>
      </p:pic>
      <p:sp>
        <p:nvSpPr>
          <p:cNvPr id="12" name="KISACA Türkİye Sermaye PİyaSALARI BİRLİĞİ">
            <a:extLst>
              <a:ext uri="{FF2B5EF4-FFF2-40B4-BE49-F238E27FC236}">
                <a16:creationId xmlns:a16="http://schemas.microsoft.com/office/drawing/2014/main" id="{C61258D2-FAE0-7AC7-8B51-7EE1A3A6AB42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BIST-100 Index &amp; Trading Volume</a:t>
            </a:r>
            <a:endParaRPr lang="tr-TR" dirty="0"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2B7C31CC-1E01-D7C6-7949-95A6C01D2B00}"/>
              </a:ext>
            </a:extLst>
          </p:cNvPr>
          <p:cNvSpPr/>
          <p:nvPr/>
        </p:nvSpPr>
        <p:spPr>
          <a:xfrm>
            <a:off x="-32574" y="593998"/>
            <a:ext cx="615905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2161BC82-E6B6-F5D1-6B0B-303FCD568DA3}"/>
              </a:ext>
            </a:extLst>
          </p:cNvPr>
          <p:cNvSpPr/>
          <p:nvPr/>
        </p:nvSpPr>
        <p:spPr>
          <a:xfrm flipV="1">
            <a:off x="-32574" y="1432308"/>
            <a:ext cx="1143209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15BAD2-8435-0973-C772-10ED82D1CFF4}"/>
              </a:ext>
            </a:extLst>
          </p:cNvPr>
          <p:cNvSpPr/>
          <p:nvPr/>
        </p:nvSpPr>
        <p:spPr>
          <a:xfrm>
            <a:off x="213360" y="12984982"/>
            <a:ext cx="32993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tr-TR" sz="2400" dirty="0"/>
              <a:t>Source: Borsa </a:t>
            </a:r>
            <a:r>
              <a:rPr lang="tr-TR" sz="2400" dirty="0" err="1"/>
              <a:t>Istanbul</a:t>
            </a:r>
            <a:endParaRPr lang="en-US" sz="240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1D168B-764E-2FD2-1433-2C65331FF0E0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5AD1496D-3ED8-ACA2-5E88-FCBE9D5D3093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24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BE628526-43F3-1913-AA40-8DCAAE80C8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0869481"/>
              </p:ext>
            </p:extLst>
          </p:nvPr>
        </p:nvGraphicFramePr>
        <p:xfrm>
          <a:off x="3158436" y="2170496"/>
          <a:ext cx="18067128" cy="9686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Metin kutusu 6">
            <a:extLst>
              <a:ext uri="{FF2B5EF4-FFF2-40B4-BE49-F238E27FC236}">
                <a16:creationId xmlns:a16="http://schemas.microsoft.com/office/drawing/2014/main" id="{CB849F16-D351-7835-6E97-30D7374E0E45}"/>
              </a:ext>
            </a:extLst>
          </p:cNvPr>
          <p:cNvSpPr txBox="1"/>
          <p:nvPr/>
        </p:nvSpPr>
        <p:spPr>
          <a:xfrm>
            <a:off x="11885040" y="1264449"/>
            <a:ext cx="3779519" cy="5941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norm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tr-TR" sz="2400" b="1" i="0" u="none" strike="noStrike" cap="none" spc="0" normalizeH="0" baseline="0" dirty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94398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ACEE04E-3652-0596-EBCB-76A67749D9A0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25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3AA3D4E3-3EEF-051A-931B-4C1459877D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74" y="16625"/>
            <a:ext cx="24384000" cy="13716000"/>
          </a:xfrm>
          <a:prstGeom prst="rect">
            <a:avLst/>
          </a:prstGeom>
        </p:spPr>
      </p:pic>
      <p:graphicFrame>
        <p:nvGraphicFramePr>
          <p:cNvPr id="11" name="Grafik 3">
            <a:extLst>
              <a:ext uri="{FF2B5EF4-FFF2-40B4-BE49-F238E27FC236}">
                <a16:creationId xmlns:a16="http://schemas.microsoft.com/office/drawing/2014/main" id="{8267A2C1-67E6-2731-5F92-9A4BC38DE2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6018929"/>
              </p:ext>
            </p:extLst>
          </p:nvPr>
        </p:nvGraphicFramePr>
        <p:xfrm>
          <a:off x="3220718" y="2987040"/>
          <a:ext cx="17559612" cy="8351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KISACA Türkİye Sermaye PİyaSALARI BİRLİĞİ">
            <a:extLst>
              <a:ext uri="{FF2B5EF4-FFF2-40B4-BE49-F238E27FC236}">
                <a16:creationId xmlns:a16="http://schemas.microsoft.com/office/drawing/2014/main" id="{207EE030-D134-7C79-C6CB-2D8912689EE8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Market Capitalization of Borsa Istanbul </a:t>
            </a:r>
            <a:r>
              <a:rPr lang="en-US" b="0" dirty="0"/>
              <a:t>(B</a:t>
            </a:r>
            <a:r>
              <a:rPr lang="tr-TR" b="0" dirty="0"/>
              <a:t>ILLION TL</a:t>
            </a:r>
            <a:r>
              <a:rPr lang="en-US" b="0" dirty="0"/>
              <a:t>) </a:t>
            </a:r>
            <a:endParaRPr lang="tr-TR" b="0" dirty="0"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1A7A785F-06BC-B3E7-D663-2178CAD533D0}"/>
              </a:ext>
            </a:extLst>
          </p:cNvPr>
          <p:cNvSpPr/>
          <p:nvPr/>
        </p:nvSpPr>
        <p:spPr>
          <a:xfrm>
            <a:off x="-32574" y="593997"/>
            <a:ext cx="914609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3A046D71-DA8A-BBF9-76A0-CA7022CF69BC}"/>
              </a:ext>
            </a:extLst>
          </p:cNvPr>
          <p:cNvSpPr/>
          <p:nvPr/>
        </p:nvSpPr>
        <p:spPr>
          <a:xfrm flipV="1">
            <a:off x="-32574" y="1432308"/>
            <a:ext cx="1362665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671E4E-B2D4-CFA9-0A71-39ACAFA25405}"/>
              </a:ext>
            </a:extLst>
          </p:cNvPr>
          <p:cNvSpPr/>
          <p:nvPr/>
        </p:nvSpPr>
        <p:spPr>
          <a:xfrm>
            <a:off x="213360" y="12984982"/>
            <a:ext cx="33842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Source: Borsa İstanbul </a:t>
            </a:r>
            <a:endParaRPr lang="tr-TR" dirty="0">
              <a:latin typeface="Helvetica" pitchFamily="2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CB1C7FD-A6BC-94CA-58AB-43FEAEF703AE}"/>
              </a:ext>
            </a:extLst>
          </p:cNvPr>
          <p:cNvSpPr/>
          <p:nvPr/>
        </p:nvSpPr>
        <p:spPr>
          <a:xfrm>
            <a:off x="12118535" y="127564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96118452-76B7-534F-6A8D-177F7557CF18}"/>
              </a:ext>
            </a:extLst>
          </p:cNvPr>
          <p:cNvSpPr txBox="1">
            <a:spLocks/>
          </p:cNvSpPr>
          <p:nvPr/>
        </p:nvSpPr>
        <p:spPr>
          <a:xfrm>
            <a:off x="12344400" y="129042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25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2121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F1C9F35A-7910-E1BA-C17C-0DF8508EBB31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26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8967FAE8-B5EB-DA30-53C5-79F2ECE71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57"/>
            <a:ext cx="24384000" cy="13716000"/>
          </a:xfrm>
          <a:prstGeom prst="rect">
            <a:avLst/>
          </a:prstGeom>
        </p:spPr>
      </p:pic>
      <p:sp>
        <p:nvSpPr>
          <p:cNvPr id="11" name="KISACA Türkİye Sermaye PİyaSALARI BİRLİĞİ">
            <a:extLst>
              <a:ext uri="{FF2B5EF4-FFF2-40B4-BE49-F238E27FC236}">
                <a16:creationId xmlns:a16="http://schemas.microsoft.com/office/drawing/2014/main" id="{D1B6A46D-A710-C34E-8A3E-D55A2DB91FD9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Breakdown of </a:t>
            </a:r>
            <a:r>
              <a:rPr lang="tr-TR" dirty="0"/>
              <a:t>borsa </a:t>
            </a:r>
            <a:r>
              <a:rPr lang="tr-TR" dirty="0" err="1"/>
              <a:t>Istanbul</a:t>
            </a:r>
            <a:r>
              <a:rPr lang="tr-TR" dirty="0"/>
              <a:t> market </a:t>
            </a:r>
            <a:r>
              <a:rPr lang="en-US" dirty="0"/>
              <a:t>Capitalization</a:t>
            </a:r>
            <a:endParaRPr lang="tr-TR" b="0" dirty="0"/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9AC8B5DB-51AB-519F-56E6-8B95F55D4640}"/>
              </a:ext>
            </a:extLst>
          </p:cNvPr>
          <p:cNvSpPr/>
          <p:nvPr/>
        </p:nvSpPr>
        <p:spPr>
          <a:xfrm>
            <a:off x="-32574" y="593997"/>
            <a:ext cx="964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833EA42F-2A2B-9364-6A54-B75C0BC74B6D}"/>
              </a:ext>
            </a:extLst>
          </p:cNvPr>
          <p:cNvSpPr/>
          <p:nvPr/>
        </p:nvSpPr>
        <p:spPr>
          <a:xfrm flipV="1">
            <a:off x="-32574" y="1432308"/>
            <a:ext cx="1576025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4" name="Grafik 79">
            <a:extLst>
              <a:ext uri="{FF2B5EF4-FFF2-40B4-BE49-F238E27FC236}">
                <a16:creationId xmlns:a16="http://schemas.microsoft.com/office/drawing/2014/main" id="{AC3F6855-9CC1-9CF7-5218-88D0E296CE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153861"/>
              </p:ext>
            </p:extLst>
          </p:nvPr>
        </p:nvGraphicFramePr>
        <p:xfrm>
          <a:off x="3733876" y="3211138"/>
          <a:ext cx="18544849" cy="8615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2122F5AA-52AB-6D27-29DA-E068203A8564}"/>
              </a:ext>
            </a:extLst>
          </p:cNvPr>
          <p:cNvSpPr/>
          <p:nvPr/>
        </p:nvSpPr>
        <p:spPr>
          <a:xfrm>
            <a:off x="12118535" y="127564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47B38641-4D92-02CD-A96E-9176796BAA4E}"/>
              </a:ext>
            </a:extLst>
          </p:cNvPr>
          <p:cNvSpPr txBox="1">
            <a:spLocks/>
          </p:cNvSpPr>
          <p:nvPr/>
        </p:nvSpPr>
        <p:spPr>
          <a:xfrm>
            <a:off x="12344400" y="129042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26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EF7340-0246-FB00-C251-3290177106D1}"/>
              </a:ext>
            </a:extLst>
          </p:cNvPr>
          <p:cNvSpPr/>
          <p:nvPr/>
        </p:nvSpPr>
        <p:spPr>
          <a:xfrm>
            <a:off x="213360" y="12984982"/>
            <a:ext cx="33842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Source: Borsa İstanbul </a:t>
            </a:r>
            <a:endParaRPr lang="tr-TR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731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4BA51842-5234-C86D-9444-E18786EB84DE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27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678C876B-2808-D2FE-44B8-9C829E83F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0" name="KISACA Türkİye Sermaye PİyaSALARI BİRLİĞİ">
            <a:extLst>
              <a:ext uri="{FF2B5EF4-FFF2-40B4-BE49-F238E27FC236}">
                <a16:creationId xmlns:a16="http://schemas.microsoft.com/office/drawing/2014/main" id="{7BFCC521-573B-AEB5-FEF5-E29466B00558}"/>
              </a:ext>
            </a:extLst>
          </p:cNvPr>
          <p:cNvSpPr txBox="1"/>
          <p:nvPr/>
        </p:nvSpPr>
        <p:spPr>
          <a:xfrm>
            <a:off x="605347" y="8465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/>
              <a:t>CONCENTRATION IN THE EQUITY MARKET (MCAP)</a:t>
            </a:r>
            <a:endParaRPr lang="tr-TR" b="0" dirty="0"/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C44582BF-CFDB-EEC4-85EE-D2212A34482C}"/>
              </a:ext>
            </a:extLst>
          </p:cNvPr>
          <p:cNvSpPr/>
          <p:nvPr/>
        </p:nvSpPr>
        <p:spPr>
          <a:xfrm>
            <a:off x="119826" y="746397"/>
            <a:ext cx="910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E7DA7F5A-7D88-D5DD-F907-197F38F4069C}"/>
              </a:ext>
            </a:extLst>
          </p:cNvPr>
          <p:cNvSpPr/>
          <p:nvPr/>
        </p:nvSpPr>
        <p:spPr>
          <a:xfrm flipV="1">
            <a:off x="119826" y="1584708"/>
            <a:ext cx="1483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C398F9-8A38-20DB-41D0-963FCC6E2852}"/>
              </a:ext>
            </a:extLst>
          </p:cNvPr>
          <p:cNvSpPr/>
          <p:nvPr/>
        </p:nvSpPr>
        <p:spPr>
          <a:xfrm>
            <a:off x="365760" y="13137382"/>
            <a:ext cx="33842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Source: Borsa İstanbul </a:t>
            </a:r>
            <a:endParaRPr lang="tr-TR" dirty="0">
              <a:latin typeface="Helvetica" pitchFamily="2" charset="0"/>
            </a:endParaRPr>
          </a:p>
        </p:txBody>
      </p:sp>
      <p:graphicFrame>
        <p:nvGraphicFramePr>
          <p:cNvPr id="15" name="Grafik 86">
            <a:extLst>
              <a:ext uri="{FF2B5EF4-FFF2-40B4-BE49-F238E27FC236}">
                <a16:creationId xmlns:a16="http://schemas.microsoft.com/office/drawing/2014/main" id="{652314E3-884E-FFB6-331D-DC15C2A4DF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5936954"/>
              </p:ext>
            </p:extLst>
          </p:nvPr>
        </p:nvGraphicFramePr>
        <p:xfrm>
          <a:off x="2763293" y="3342898"/>
          <a:ext cx="17048708" cy="8671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80B02C03-8FBB-F2D9-0CBD-A6B53DEEBAA8}"/>
              </a:ext>
            </a:extLst>
          </p:cNvPr>
          <p:cNvSpPr/>
          <p:nvPr/>
        </p:nvSpPr>
        <p:spPr>
          <a:xfrm>
            <a:off x="12118535" y="127564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ED9B3581-55AE-6A6D-36BE-0FCB201971EA}"/>
              </a:ext>
            </a:extLst>
          </p:cNvPr>
          <p:cNvSpPr txBox="1">
            <a:spLocks/>
          </p:cNvSpPr>
          <p:nvPr/>
        </p:nvSpPr>
        <p:spPr>
          <a:xfrm>
            <a:off x="12344400" y="129042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27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864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78503B9B-DC73-D78B-4D1E-452650A8EFBA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28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BC370148-9801-8ED5-05D8-B126BF0AF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18F5AC5-5029-3A20-9FB6-D26BC615C4EF}"/>
              </a:ext>
            </a:extLst>
          </p:cNvPr>
          <p:cNvSpPr txBox="1"/>
          <p:nvPr/>
        </p:nvSpPr>
        <p:spPr>
          <a:xfrm>
            <a:off x="383317" y="13172051"/>
            <a:ext cx="5765007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WFE</a:t>
            </a:r>
            <a:endParaRPr lang="en-US" sz="2400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4396DDA-45EA-6D9F-E42D-E1F4FA28B3E6}"/>
              </a:ext>
            </a:extLst>
          </p:cNvPr>
          <p:cNvSpPr txBox="1"/>
          <p:nvPr/>
        </p:nvSpPr>
        <p:spPr>
          <a:xfrm>
            <a:off x="13818857" y="12668797"/>
            <a:ext cx="10479882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/>
          </a:bodyPr>
          <a:lstStyle/>
          <a:p>
            <a:pPr algn="r" defTabSz="507920">
              <a:spcBef>
                <a:spcPts val="300"/>
              </a:spcBef>
              <a:defRPr sz="1422"/>
            </a:pPr>
            <a:r>
              <a:rPr lang="tr-TR" sz="2000" dirty="0">
                <a:solidFill>
                  <a:schemeClr val="tx1"/>
                </a:solidFill>
              </a:rPr>
              <a:t>*WFE </a:t>
            </a:r>
            <a:r>
              <a:rPr lang="tr-TR" sz="2000" dirty="0" err="1">
                <a:solidFill>
                  <a:schemeClr val="tx1"/>
                </a:solidFill>
              </a:rPr>
              <a:t>definition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does</a:t>
            </a:r>
            <a:r>
              <a:rPr lang="tr-TR" sz="2000" dirty="0">
                <a:solidFill>
                  <a:schemeClr val="tx1"/>
                </a:solidFill>
              </a:rPr>
              <a:t> not </a:t>
            </a:r>
            <a:r>
              <a:rPr lang="tr-TR" sz="2000" dirty="0" err="1">
                <a:solidFill>
                  <a:schemeClr val="tx1"/>
                </a:solidFill>
              </a:rPr>
              <a:t>include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mutual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funds</a:t>
            </a:r>
            <a:r>
              <a:rPr lang="tr-TR" sz="2000" dirty="0">
                <a:solidFill>
                  <a:schemeClr val="tx1"/>
                </a:solidFill>
              </a:rPr>
              <a:t>, </a:t>
            </a:r>
            <a:r>
              <a:rPr lang="tr-TR" sz="2000" dirty="0" err="1">
                <a:solidFill>
                  <a:schemeClr val="tx1"/>
                </a:solidFill>
              </a:rPr>
              <a:t>exchange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traded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funds</a:t>
            </a:r>
            <a:r>
              <a:rPr lang="tr-TR" sz="2000" dirty="0">
                <a:solidFill>
                  <a:schemeClr val="tx1"/>
                </a:solidFill>
              </a:rPr>
              <a:t>, </a:t>
            </a:r>
            <a:r>
              <a:rPr lang="tr-TR" sz="2000" dirty="0" err="1">
                <a:solidFill>
                  <a:schemeClr val="tx1"/>
                </a:solidFill>
              </a:rPr>
              <a:t>investment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trusts</a:t>
            </a:r>
            <a:r>
              <a:rPr lang="tr-TR" sz="2000" dirty="0">
                <a:solidFill>
                  <a:schemeClr val="tx1"/>
                </a:solidFill>
              </a:rPr>
              <a:t>, </a:t>
            </a:r>
            <a:r>
              <a:rPr lang="tr-TR" sz="2000" dirty="0" err="1">
                <a:solidFill>
                  <a:schemeClr val="tx1"/>
                </a:solidFill>
              </a:rPr>
              <a:t>unlisted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firms</a:t>
            </a:r>
            <a:r>
              <a:rPr lang="tr-TR" sz="2000" dirty="0">
                <a:solidFill>
                  <a:schemeClr val="tx1"/>
                </a:solidFill>
              </a:rPr>
              <a:t> </a:t>
            </a:r>
            <a:r>
              <a:rPr lang="tr-TR" sz="2000" dirty="0" err="1">
                <a:solidFill>
                  <a:schemeClr val="tx1"/>
                </a:solidFill>
              </a:rPr>
              <a:t>and</a:t>
            </a:r>
            <a:r>
              <a:rPr lang="tr-TR" sz="2000" dirty="0">
                <a:solidFill>
                  <a:schemeClr val="tx1"/>
                </a:solidFill>
              </a:rPr>
              <a:t> holding </a:t>
            </a:r>
            <a:r>
              <a:rPr lang="tr-TR" sz="2000" dirty="0" err="1">
                <a:solidFill>
                  <a:schemeClr val="tx1"/>
                </a:solidFill>
              </a:rPr>
              <a:t>companies</a:t>
            </a:r>
            <a:r>
              <a:rPr lang="tr-TR" sz="2000" dirty="0">
                <a:solidFill>
                  <a:schemeClr val="tx1"/>
                </a:solidFill>
              </a:rPr>
              <a:t>.</a:t>
            </a:r>
            <a:endParaRPr dirty="0"/>
          </a:p>
        </p:txBody>
      </p:sp>
      <p:graphicFrame>
        <p:nvGraphicFramePr>
          <p:cNvPr id="13" name="Grafik 47">
            <a:extLst>
              <a:ext uri="{FF2B5EF4-FFF2-40B4-BE49-F238E27FC236}">
                <a16:creationId xmlns:a16="http://schemas.microsoft.com/office/drawing/2014/main" id="{B72927CC-0766-5950-47F8-573E38A7B4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7567989"/>
              </p:ext>
            </p:extLst>
          </p:nvPr>
        </p:nvGraphicFramePr>
        <p:xfrm>
          <a:off x="3071114" y="1930872"/>
          <a:ext cx="17560324" cy="10445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KISACA Türkİye Sermaye PİyaSALARI BİRLİĞİ">
            <a:extLst>
              <a:ext uri="{FF2B5EF4-FFF2-40B4-BE49-F238E27FC236}">
                <a16:creationId xmlns:a16="http://schemas.microsoft.com/office/drawing/2014/main" id="{A2CD2174-E208-2FE9-8235-5D149C22A4F1}"/>
              </a:ext>
            </a:extLst>
          </p:cNvPr>
          <p:cNvSpPr txBox="1"/>
          <p:nvPr/>
        </p:nvSpPr>
        <p:spPr>
          <a:xfrm>
            <a:off x="605347" y="8465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Domestic Market Capitalization</a:t>
            </a:r>
            <a:r>
              <a:rPr lang="tr-TR" dirty="0"/>
              <a:t>*</a:t>
            </a:r>
            <a:r>
              <a:rPr lang="en-US" dirty="0"/>
              <a:t> </a:t>
            </a:r>
            <a:r>
              <a:rPr lang="en-US" b="0" dirty="0"/>
              <a:t>(20</a:t>
            </a:r>
            <a:r>
              <a:rPr lang="tr-TR" b="0" dirty="0"/>
              <a:t>26/06 </a:t>
            </a:r>
            <a:r>
              <a:rPr lang="en-US" b="0" dirty="0"/>
              <a:t>BILLION $)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EE60EB4C-2072-CFD7-2403-D552B4E95212}"/>
              </a:ext>
            </a:extLst>
          </p:cNvPr>
          <p:cNvSpPr/>
          <p:nvPr/>
        </p:nvSpPr>
        <p:spPr>
          <a:xfrm>
            <a:off x="119826" y="746397"/>
            <a:ext cx="652796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FD702405-D6EE-46D0-E76C-61F1A69BFE67}"/>
              </a:ext>
            </a:extLst>
          </p:cNvPr>
          <p:cNvSpPr/>
          <p:nvPr/>
        </p:nvSpPr>
        <p:spPr>
          <a:xfrm flipV="1">
            <a:off x="119826" y="1584708"/>
            <a:ext cx="1081618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FF8A8C9-F0FE-DD8C-FF8A-242E100076D8}"/>
              </a:ext>
            </a:extLst>
          </p:cNvPr>
          <p:cNvSpPr/>
          <p:nvPr/>
        </p:nvSpPr>
        <p:spPr>
          <a:xfrm>
            <a:off x="12118535" y="127564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601E0A29-C4C2-590B-28B6-3ABF54BF0F9B}"/>
              </a:ext>
            </a:extLst>
          </p:cNvPr>
          <p:cNvSpPr txBox="1">
            <a:spLocks/>
          </p:cNvSpPr>
          <p:nvPr/>
        </p:nvSpPr>
        <p:spPr>
          <a:xfrm>
            <a:off x="12344400" y="129042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28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B73B36F-692F-EF09-97F2-E0EE93317310}"/>
              </a:ext>
            </a:extLst>
          </p:cNvPr>
          <p:cNvSpPr/>
          <p:nvPr/>
        </p:nvSpPr>
        <p:spPr>
          <a:xfrm>
            <a:off x="7525448" y="4182262"/>
            <a:ext cx="1280160" cy="1048166"/>
          </a:xfrm>
          <a:prstGeom prst="ellipse">
            <a:avLst/>
          </a:prstGeom>
          <a:solidFill>
            <a:schemeClr val="accent2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ctr" defTabSz="642937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r-TR" sz="20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RANK</a:t>
            </a:r>
            <a:endParaRPr kumimoji="0" lang="en-TR" sz="20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ctr" defTabSz="642937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tr-TR" sz="2000" b="1" dirty="0">
                <a:solidFill>
                  <a:srgbClr val="FFFFFF"/>
                </a:solidFill>
              </a:rPr>
              <a:t>27</a:t>
            </a:r>
            <a:endParaRPr kumimoji="0" lang="en-TR" sz="20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6" name="Metin kutusu 1">
            <a:extLst>
              <a:ext uri="{FF2B5EF4-FFF2-40B4-BE49-F238E27FC236}">
                <a16:creationId xmlns:a16="http://schemas.microsoft.com/office/drawing/2014/main" id="{F45404F2-7BD7-7909-1073-025AB5083F4E}"/>
              </a:ext>
            </a:extLst>
          </p:cNvPr>
          <p:cNvSpPr txBox="1"/>
          <p:nvPr/>
        </p:nvSpPr>
        <p:spPr>
          <a:xfrm>
            <a:off x="18683404" y="11160926"/>
            <a:ext cx="1517915" cy="34115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tr-TR" sz="2200" b="1" dirty="0">
                <a:solidFill>
                  <a:schemeClr val="bg2">
                    <a:lumMod val="75000"/>
                  </a:schemeClr>
                </a:solidFill>
                <a:latin typeface="Helvetica" pitchFamily="2" charset="0"/>
                <a:ea typeface="Verdana" panose="020B0604030504040204" pitchFamily="34" charset="0"/>
              </a:rPr>
              <a:t>43,538</a:t>
            </a:r>
          </a:p>
          <a:p>
            <a:pPr algn="r"/>
            <a:endParaRPr lang="tr-TR" sz="2200" b="1" dirty="0">
              <a:solidFill>
                <a:schemeClr val="bg2">
                  <a:lumMod val="75000"/>
                </a:schemeClr>
              </a:solidFill>
              <a:latin typeface="Helvetica" pitchFamily="2" charset="0"/>
              <a:ea typeface="Verdana" panose="020B0604030504040204" pitchFamily="34" charset="0"/>
            </a:endParaRPr>
          </a:p>
        </p:txBody>
      </p:sp>
      <p:sp>
        <p:nvSpPr>
          <p:cNvPr id="7" name="Metin kutusu 1">
            <a:extLst>
              <a:ext uri="{FF2B5EF4-FFF2-40B4-BE49-F238E27FC236}">
                <a16:creationId xmlns:a16="http://schemas.microsoft.com/office/drawing/2014/main" id="{16BD8861-BABE-59A4-11AD-704FD8D5A23A}"/>
              </a:ext>
            </a:extLst>
          </p:cNvPr>
          <p:cNvSpPr txBox="1"/>
          <p:nvPr/>
        </p:nvSpPr>
        <p:spPr>
          <a:xfrm>
            <a:off x="18828453" y="10891508"/>
            <a:ext cx="1372866" cy="34501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tr-TR" sz="2200" b="1" dirty="0">
                <a:solidFill>
                  <a:schemeClr val="bg2">
                    <a:lumMod val="75000"/>
                  </a:schemeClr>
                </a:solidFill>
                <a:latin typeface="Helvetica" pitchFamily="2" charset="0"/>
                <a:ea typeface="Verdana" panose="020B0604030504040204" pitchFamily="34" charset="0"/>
              </a:rPr>
              <a:t>33,290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DBF8A2BC-E278-BC4B-B0C3-8BFE8A35D35F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29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B2B36F26-07FB-F5C0-ED01-C23F5BB220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56"/>
            <a:ext cx="24384000" cy="137160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34EE81B-45C2-BB9B-75FB-59D98713D144}"/>
              </a:ext>
            </a:extLst>
          </p:cNvPr>
          <p:cNvSpPr txBox="1"/>
          <p:nvPr/>
        </p:nvSpPr>
        <p:spPr>
          <a:xfrm>
            <a:off x="286499" y="12976352"/>
            <a:ext cx="7009737" cy="621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rmAutofit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WFE, IMF</a:t>
            </a:r>
            <a:endParaRPr lang="en-US" sz="2400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5DF530D-A23D-17D2-041C-E4C7F87DAE54}"/>
              </a:ext>
            </a:extLst>
          </p:cNvPr>
          <p:cNvSpPr txBox="1"/>
          <p:nvPr/>
        </p:nvSpPr>
        <p:spPr>
          <a:xfrm>
            <a:off x="15740745" y="12631825"/>
            <a:ext cx="8356756" cy="739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Autofit/>
          </a:bodyPr>
          <a:lstStyle/>
          <a:p>
            <a:pPr marL="0" indent="0" algn="r">
              <a:buFont typeface="Wingdings" charset="2"/>
              <a:buNone/>
            </a:pPr>
            <a:r>
              <a:rPr lang="tr-TR" dirty="0">
                <a:solidFill>
                  <a:schemeClr val="tx1"/>
                </a:solidFill>
              </a:rPr>
              <a:t>*</a:t>
            </a:r>
            <a:r>
              <a:rPr lang="tr-TR" dirty="0" err="1">
                <a:solidFill>
                  <a:schemeClr val="tx1"/>
                </a:solidFill>
              </a:rPr>
              <a:t>Only</a:t>
            </a:r>
            <a:r>
              <a:rPr lang="tr-TR" dirty="0">
                <a:solidFill>
                  <a:schemeClr val="tx1"/>
                </a:solidFill>
              </a:rPr>
              <a:t> main </a:t>
            </a:r>
            <a:r>
              <a:rPr lang="tr-TR" dirty="0" err="1">
                <a:solidFill>
                  <a:schemeClr val="tx1"/>
                </a:solidFill>
              </a:rPr>
              <a:t>markets</a:t>
            </a:r>
            <a:endParaRPr lang="tr-TR" dirty="0">
              <a:solidFill>
                <a:schemeClr val="tx1"/>
              </a:solidFill>
            </a:endParaRPr>
          </a:p>
          <a:p>
            <a:pPr marL="0" indent="0" algn="r">
              <a:buFont typeface="Wingdings" charset="2"/>
              <a:buNone/>
            </a:pPr>
            <a:r>
              <a:rPr lang="tr-TR" dirty="0" err="1">
                <a:solidFill>
                  <a:schemeClr val="tx1"/>
                </a:solidFill>
              </a:rPr>
              <a:t>In</a:t>
            </a:r>
            <a:r>
              <a:rPr lang="tr-TR" dirty="0">
                <a:solidFill>
                  <a:schemeClr val="tx1"/>
                </a:solidFill>
              </a:rPr>
              <a:t> USD </a:t>
            </a:r>
            <a:r>
              <a:rPr lang="tr-TR" dirty="0" err="1">
                <a:solidFill>
                  <a:schemeClr val="tx1"/>
                </a:solidFill>
              </a:rPr>
              <a:t>terms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KISACA Türkİye Sermaye PİyaSALARI BİRLİĞİ">
            <a:extLst>
              <a:ext uri="{FF2B5EF4-FFF2-40B4-BE49-F238E27FC236}">
                <a16:creationId xmlns:a16="http://schemas.microsoft.com/office/drawing/2014/main" id="{EF0510BF-9057-C87C-11E9-ED88AB6394DF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Market Capitalization/GDP</a:t>
            </a:r>
            <a:r>
              <a:rPr lang="tr-TR" dirty="0"/>
              <a:t>*</a:t>
            </a:r>
            <a:r>
              <a:rPr lang="en-US" dirty="0"/>
              <a:t> </a:t>
            </a:r>
            <a:r>
              <a:rPr lang="en-US" b="0" dirty="0"/>
              <a:t>(20</a:t>
            </a:r>
            <a:r>
              <a:rPr lang="tr-TR" b="0" dirty="0"/>
              <a:t>25</a:t>
            </a:r>
            <a:r>
              <a:rPr lang="en-US" b="0" dirty="0"/>
              <a:t>) 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9E8BB718-582D-FB35-BFC1-A6E4012434E7}"/>
              </a:ext>
            </a:extLst>
          </p:cNvPr>
          <p:cNvSpPr/>
          <p:nvPr/>
        </p:nvSpPr>
        <p:spPr>
          <a:xfrm>
            <a:off x="-32574" y="593997"/>
            <a:ext cx="652796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8F73B591-3B82-9604-5EEF-0AEABF2A6B28}"/>
              </a:ext>
            </a:extLst>
          </p:cNvPr>
          <p:cNvSpPr/>
          <p:nvPr/>
        </p:nvSpPr>
        <p:spPr>
          <a:xfrm flipV="1">
            <a:off x="-32574" y="1432308"/>
            <a:ext cx="1081618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2537EA-A4F3-B576-4806-C1F751B3788B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E2062B82-411E-4C68-8CBB-ACF379D322F9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29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867816F6-01BB-B2DE-2C44-C310CAE40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3210" y="1860961"/>
            <a:ext cx="19727990" cy="10560788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878982DC-AC5C-FE6B-712B-53CABB361177}"/>
              </a:ext>
            </a:extLst>
          </p:cNvPr>
          <p:cNvSpPr/>
          <p:nvPr/>
        </p:nvSpPr>
        <p:spPr>
          <a:xfrm>
            <a:off x="7296236" y="2104672"/>
            <a:ext cx="1280160" cy="1048166"/>
          </a:xfrm>
          <a:prstGeom prst="ellipse">
            <a:avLst/>
          </a:prstGeom>
          <a:solidFill>
            <a:schemeClr val="accent2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ctr" defTabSz="642937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r-TR" sz="20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RANK</a:t>
            </a:r>
            <a:endParaRPr kumimoji="0" lang="en-TR" sz="20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ctr" defTabSz="642937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tr-TR" sz="2000" b="1" dirty="0">
                <a:solidFill>
                  <a:srgbClr val="FFFFFF"/>
                </a:solidFill>
              </a:rPr>
              <a:t>58</a:t>
            </a:r>
            <a:endParaRPr kumimoji="0" lang="en-TR" sz="20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11973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E80FF8E0-72D4-E61B-2F72-D6F0030B9FD7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30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B89E038F-1A95-8E5B-8410-19DDB3AA13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826" y="0"/>
            <a:ext cx="24384000" cy="13716000"/>
          </a:xfrm>
          <a:prstGeom prst="rect">
            <a:avLst/>
          </a:prstGeom>
        </p:spPr>
      </p:pic>
      <p:sp>
        <p:nvSpPr>
          <p:cNvPr id="12" name="KISACA Türkİye Sermaye PİyaSALARI BİRLİĞİ">
            <a:extLst>
              <a:ext uri="{FF2B5EF4-FFF2-40B4-BE49-F238E27FC236}">
                <a16:creationId xmlns:a16="http://schemas.microsoft.com/office/drawing/2014/main" id="{F67D1BC9-005C-31C5-6564-6430B5237682}"/>
              </a:ext>
            </a:extLst>
          </p:cNvPr>
          <p:cNvSpPr txBox="1"/>
          <p:nvPr/>
        </p:nvSpPr>
        <p:spPr>
          <a:xfrm>
            <a:off x="605347" y="8465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GB" dirty="0"/>
              <a:t>Number of </a:t>
            </a:r>
            <a:r>
              <a:rPr lang="tr-TR" dirty="0" err="1"/>
              <a:t>securItIes</a:t>
            </a:r>
            <a:r>
              <a:rPr lang="tr-TR" dirty="0"/>
              <a:t> </a:t>
            </a:r>
            <a:r>
              <a:rPr lang="tr-TR" dirty="0" err="1"/>
              <a:t>In</a:t>
            </a:r>
            <a:r>
              <a:rPr lang="tr-TR" dirty="0"/>
              <a:t> THE </a:t>
            </a:r>
            <a:r>
              <a:rPr lang="tr-TR" dirty="0" err="1"/>
              <a:t>equIty</a:t>
            </a:r>
            <a:r>
              <a:rPr lang="tr-TR" dirty="0"/>
              <a:t> market</a:t>
            </a:r>
            <a:endParaRPr lang="tr-TR" b="0" dirty="0"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5695D7CF-C1E8-32C9-8496-DE50CA52294B}"/>
              </a:ext>
            </a:extLst>
          </p:cNvPr>
          <p:cNvSpPr/>
          <p:nvPr/>
        </p:nvSpPr>
        <p:spPr>
          <a:xfrm>
            <a:off x="119826" y="746397"/>
            <a:ext cx="9108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EC56A91D-1454-693C-E81D-875680308ADD}"/>
              </a:ext>
            </a:extLst>
          </p:cNvPr>
          <p:cNvSpPr/>
          <p:nvPr/>
        </p:nvSpPr>
        <p:spPr>
          <a:xfrm flipV="1">
            <a:off x="119826" y="1584708"/>
            <a:ext cx="15552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A9CAF1-CFAE-13BE-444E-C4D575511E1C}"/>
              </a:ext>
            </a:extLst>
          </p:cNvPr>
          <p:cNvSpPr/>
          <p:nvPr/>
        </p:nvSpPr>
        <p:spPr>
          <a:xfrm>
            <a:off x="365760" y="13137382"/>
            <a:ext cx="33842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Source: Borsa İstanbul </a:t>
            </a:r>
            <a:endParaRPr lang="tr-TR" dirty="0">
              <a:latin typeface="Helvetica" pitchFamily="2" charset="0"/>
            </a:endParaRPr>
          </a:p>
        </p:txBody>
      </p:sp>
      <p:graphicFrame>
        <p:nvGraphicFramePr>
          <p:cNvPr id="16" name="Grafik 25">
            <a:extLst>
              <a:ext uri="{FF2B5EF4-FFF2-40B4-BE49-F238E27FC236}">
                <a16:creationId xmlns:a16="http://schemas.microsoft.com/office/drawing/2014/main" id="{7EC88E45-4EEC-0421-DB78-149794B202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5503433"/>
              </p:ext>
            </p:extLst>
          </p:nvPr>
        </p:nvGraphicFramePr>
        <p:xfrm>
          <a:off x="2410366" y="1492796"/>
          <a:ext cx="19868068" cy="11223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Oval 17">
            <a:extLst>
              <a:ext uri="{FF2B5EF4-FFF2-40B4-BE49-F238E27FC236}">
                <a16:creationId xmlns:a16="http://schemas.microsoft.com/office/drawing/2014/main" id="{E946488F-0EC9-ABB3-6011-EA85CD6C14BF}"/>
              </a:ext>
            </a:extLst>
          </p:cNvPr>
          <p:cNvSpPr/>
          <p:nvPr/>
        </p:nvSpPr>
        <p:spPr>
          <a:xfrm>
            <a:off x="12118535" y="127564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3D8C46CB-8BA1-5F99-2940-305ECA163367}"/>
              </a:ext>
            </a:extLst>
          </p:cNvPr>
          <p:cNvSpPr txBox="1">
            <a:spLocks/>
          </p:cNvSpPr>
          <p:nvPr/>
        </p:nvSpPr>
        <p:spPr>
          <a:xfrm>
            <a:off x="12344400" y="129042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30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D28B53-7398-8C6C-46E1-F39843A5D0DD}"/>
              </a:ext>
            </a:extLst>
          </p:cNvPr>
          <p:cNvSpPr/>
          <p:nvPr/>
        </p:nvSpPr>
        <p:spPr>
          <a:xfrm>
            <a:off x="14369141" y="12154172"/>
            <a:ext cx="97536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*</a:t>
            </a:r>
            <a:r>
              <a:rPr lang="tr-TR" dirty="0" err="1">
                <a:solidFill>
                  <a:srgbClr val="7A7C7A"/>
                </a:solidFill>
                <a:latin typeface="Helvetica" pitchFamily="2" charset="0"/>
              </a:rPr>
              <a:t>Includes</a:t>
            </a: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 </a:t>
            </a:r>
            <a:r>
              <a:rPr lang="tr-TR" dirty="0" err="1">
                <a:solidFill>
                  <a:srgbClr val="7A7C7A"/>
                </a:solidFill>
                <a:latin typeface="Helvetica" pitchFamily="2" charset="0"/>
              </a:rPr>
              <a:t>SubMarket</a:t>
            </a: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, </a:t>
            </a:r>
            <a:r>
              <a:rPr lang="tr-TR" dirty="0" err="1">
                <a:solidFill>
                  <a:srgbClr val="7A7C7A"/>
                </a:solidFill>
                <a:latin typeface="Helvetica" pitchFamily="2" charset="0"/>
              </a:rPr>
              <a:t>Structured</a:t>
            </a: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 </a:t>
            </a:r>
            <a:r>
              <a:rPr lang="tr-TR" dirty="0" err="1">
                <a:solidFill>
                  <a:srgbClr val="7A7C7A"/>
                </a:solidFill>
                <a:latin typeface="Helvetica" pitchFamily="2" charset="0"/>
              </a:rPr>
              <a:t>Products</a:t>
            </a: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 </a:t>
            </a:r>
            <a:r>
              <a:rPr lang="tr-TR" dirty="0" err="1">
                <a:solidFill>
                  <a:srgbClr val="7A7C7A"/>
                </a:solidFill>
                <a:latin typeface="Helvetica" pitchFamily="2" charset="0"/>
              </a:rPr>
              <a:t>and</a:t>
            </a: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 </a:t>
            </a:r>
            <a:r>
              <a:rPr lang="tr-TR" dirty="0" err="1">
                <a:solidFill>
                  <a:srgbClr val="7A7C7A"/>
                </a:solidFill>
                <a:latin typeface="Helvetica" pitchFamily="2" charset="0"/>
              </a:rPr>
              <a:t>Fund</a:t>
            </a: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 Market, </a:t>
            </a:r>
            <a:r>
              <a:rPr lang="tr-TR" dirty="0" err="1">
                <a:solidFill>
                  <a:srgbClr val="7A7C7A"/>
                </a:solidFill>
                <a:latin typeface="Helvetica" pitchFamily="2" charset="0"/>
              </a:rPr>
              <a:t>Equity</a:t>
            </a: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 Market </a:t>
            </a:r>
            <a:r>
              <a:rPr lang="tr-TR" dirty="0" err="1">
                <a:solidFill>
                  <a:srgbClr val="7A7C7A"/>
                </a:solidFill>
                <a:latin typeface="Helvetica" pitchFamily="2" charset="0"/>
              </a:rPr>
              <a:t>for</a:t>
            </a: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 </a:t>
            </a:r>
            <a:r>
              <a:rPr lang="tr-TR" dirty="0" err="1">
                <a:solidFill>
                  <a:srgbClr val="7A7C7A"/>
                </a:solidFill>
                <a:latin typeface="Helvetica" pitchFamily="2" charset="0"/>
              </a:rPr>
              <a:t>Qualified</a:t>
            </a: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 </a:t>
            </a:r>
            <a:r>
              <a:rPr lang="tr-TR" dirty="0" err="1">
                <a:solidFill>
                  <a:srgbClr val="7A7C7A"/>
                </a:solidFill>
                <a:latin typeface="Helvetica" pitchFamily="2" charset="0"/>
              </a:rPr>
              <a:t>Investors</a:t>
            </a: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 </a:t>
            </a:r>
            <a:r>
              <a:rPr lang="tr-TR" dirty="0" err="1">
                <a:solidFill>
                  <a:srgbClr val="7A7C7A"/>
                </a:solidFill>
                <a:latin typeface="Helvetica" pitchFamily="2" charset="0"/>
              </a:rPr>
              <a:t>and</a:t>
            </a: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 </a:t>
            </a:r>
            <a:r>
              <a:rPr lang="tr-TR" dirty="0" err="1">
                <a:solidFill>
                  <a:srgbClr val="7A7C7A"/>
                </a:solidFill>
                <a:latin typeface="Helvetica" pitchFamily="2" charset="0"/>
              </a:rPr>
              <a:t>Commodity</a:t>
            </a: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 Market.</a:t>
            </a:r>
          </a:p>
        </p:txBody>
      </p:sp>
    </p:spTree>
    <p:extLst>
      <p:ext uri="{BB962C8B-B14F-4D97-AF65-F5344CB8AC3E}">
        <p14:creationId xmlns:p14="http://schemas.microsoft.com/office/powerpoint/2010/main" val="33755169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0DF6126-52B3-33D2-20B5-63532F17C698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31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6C3520EC-821F-5080-B706-3F06BB10F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graphicFrame>
        <p:nvGraphicFramePr>
          <p:cNvPr id="11" name="Grafik 48">
            <a:extLst>
              <a:ext uri="{FF2B5EF4-FFF2-40B4-BE49-F238E27FC236}">
                <a16:creationId xmlns:a16="http://schemas.microsoft.com/office/drawing/2014/main" id="{A5E3DC5B-67B6-D9AC-2396-E231A53895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3091063"/>
              </p:ext>
            </p:extLst>
          </p:nvPr>
        </p:nvGraphicFramePr>
        <p:xfrm>
          <a:off x="1188957" y="1621392"/>
          <a:ext cx="17500355" cy="10319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E69BC14-6760-08F3-EE84-B49188E68944}"/>
              </a:ext>
            </a:extLst>
          </p:cNvPr>
          <p:cNvSpPr txBox="1"/>
          <p:nvPr/>
        </p:nvSpPr>
        <p:spPr>
          <a:xfrm>
            <a:off x="442311" y="13188131"/>
            <a:ext cx="5765007" cy="679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rmAutofit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WFE</a:t>
            </a:r>
            <a:endParaRPr lang="en-US" sz="2400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EC727F1-5418-2E39-A105-73E32B0761AD}"/>
              </a:ext>
            </a:extLst>
          </p:cNvPr>
          <p:cNvSpPr txBox="1"/>
          <p:nvPr/>
        </p:nvSpPr>
        <p:spPr>
          <a:xfrm>
            <a:off x="15563461" y="12582139"/>
            <a:ext cx="8519992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rmAutofit lnSpcReduction="10000"/>
          </a:bodyPr>
          <a:lstStyle/>
          <a:p>
            <a:pPr algn="r"/>
            <a:r>
              <a:rPr lang="tr-TR" dirty="0">
                <a:solidFill>
                  <a:srgbClr val="7B7D7B"/>
                </a:solidFill>
              </a:rPr>
              <a:t>*Borsa </a:t>
            </a:r>
            <a:r>
              <a:rPr lang="tr-TR" dirty="0" err="1">
                <a:solidFill>
                  <a:srgbClr val="7B7D7B"/>
                </a:solidFill>
              </a:rPr>
              <a:t>Istanbul</a:t>
            </a:r>
            <a:r>
              <a:rPr lang="tr-TR" dirty="0">
                <a:solidFill>
                  <a:srgbClr val="7B7D7B"/>
                </a:solidFill>
              </a:rPr>
              <a:t> data </a:t>
            </a:r>
            <a:r>
              <a:rPr lang="tr-TR" dirty="0" err="1">
                <a:solidFill>
                  <a:srgbClr val="7B7D7B"/>
                </a:solidFill>
              </a:rPr>
              <a:t>excludes</a:t>
            </a:r>
            <a:r>
              <a:rPr lang="tr-TR" dirty="0">
                <a:solidFill>
                  <a:srgbClr val="7B7D7B"/>
                </a:solidFill>
              </a:rPr>
              <a:t> </a:t>
            </a:r>
            <a:r>
              <a:rPr lang="tr-TR" dirty="0" err="1">
                <a:solidFill>
                  <a:srgbClr val="7B7D7B"/>
                </a:solidFill>
              </a:rPr>
              <a:t>mutual</a:t>
            </a:r>
            <a:r>
              <a:rPr lang="tr-TR" dirty="0">
                <a:solidFill>
                  <a:srgbClr val="7B7D7B"/>
                </a:solidFill>
              </a:rPr>
              <a:t> </a:t>
            </a:r>
            <a:r>
              <a:rPr lang="tr-TR" dirty="0" err="1">
                <a:solidFill>
                  <a:srgbClr val="7B7D7B"/>
                </a:solidFill>
              </a:rPr>
              <a:t>funds</a:t>
            </a:r>
            <a:r>
              <a:rPr lang="tr-TR" dirty="0">
                <a:solidFill>
                  <a:srgbClr val="7B7D7B"/>
                </a:solidFill>
              </a:rPr>
              <a:t>, </a:t>
            </a:r>
            <a:r>
              <a:rPr lang="tr-TR" dirty="0" err="1">
                <a:solidFill>
                  <a:srgbClr val="7B7D7B"/>
                </a:solidFill>
              </a:rPr>
              <a:t>investment</a:t>
            </a:r>
            <a:r>
              <a:rPr lang="tr-TR" dirty="0">
                <a:solidFill>
                  <a:srgbClr val="7B7D7B"/>
                </a:solidFill>
              </a:rPr>
              <a:t> </a:t>
            </a:r>
            <a:r>
              <a:rPr lang="tr-TR" dirty="0" err="1">
                <a:solidFill>
                  <a:srgbClr val="7B7D7B"/>
                </a:solidFill>
              </a:rPr>
              <a:t>trusts</a:t>
            </a:r>
            <a:r>
              <a:rPr lang="tr-TR" dirty="0">
                <a:solidFill>
                  <a:srgbClr val="7B7D7B"/>
                </a:solidFill>
              </a:rPr>
              <a:t> </a:t>
            </a:r>
            <a:r>
              <a:rPr lang="tr-TR" dirty="0" err="1">
                <a:solidFill>
                  <a:srgbClr val="7B7D7B"/>
                </a:solidFill>
              </a:rPr>
              <a:t>and</a:t>
            </a:r>
            <a:r>
              <a:rPr lang="tr-TR" dirty="0">
                <a:solidFill>
                  <a:srgbClr val="7B7D7B"/>
                </a:solidFill>
              </a:rPr>
              <a:t> </a:t>
            </a:r>
            <a:r>
              <a:rPr lang="tr-TR" dirty="0" err="1">
                <a:solidFill>
                  <a:srgbClr val="7B7D7B"/>
                </a:solidFill>
              </a:rPr>
              <a:t>Pre</a:t>
            </a:r>
            <a:r>
              <a:rPr lang="tr-TR" dirty="0">
                <a:solidFill>
                  <a:srgbClr val="7B7D7B"/>
                </a:solidFill>
              </a:rPr>
              <a:t>-Market </a:t>
            </a:r>
            <a:r>
              <a:rPr lang="tr-TR" dirty="0" err="1">
                <a:solidFill>
                  <a:srgbClr val="7B7D7B"/>
                </a:solidFill>
              </a:rPr>
              <a:t>Trading</a:t>
            </a:r>
            <a:r>
              <a:rPr lang="tr-TR" dirty="0">
                <a:solidFill>
                  <a:srgbClr val="7B7D7B"/>
                </a:solidFill>
              </a:rPr>
              <a:t> Platform</a:t>
            </a:r>
            <a:r>
              <a:rPr lang="en-US" dirty="0">
                <a:solidFill>
                  <a:srgbClr val="7B7D7B"/>
                </a:solidFill>
              </a:rPr>
              <a:t> </a:t>
            </a:r>
          </a:p>
        </p:txBody>
      </p:sp>
      <p:sp>
        <p:nvSpPr>
          <p:cNvPr id="14" name="KISACA Türkİye Sermaye PİyaSALARI BİRLİĞİ">
            <a:extLst>
              <a:ext uri="{FF2B5EF4-FFF2-40B4-BE49-F238E27FC236}">
                <a16:creationId xmlns:a16="http://schemas.microsoft.com/office/drawing/2014/main" id="{584606A1-650C-94AF-871F-3F70FEEC1846}"/>
              </a:ext>
            </a:extLst>
          </p:cNvPr>
          <p:cNvSpPr txBox="1"/>
          <p:nvPr/>
        </p:nvSpPr>
        <p:spPr>
          <a:xfrm>
            <a:off x="605347" y="8465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Number of Listed Companies</a:t>
            </a:r>
            <a:r>
              <a:rPr lang="tr-TR" dirty="0"/>
              <a:t>*</a:t>
            </a:r>
            <a:r>
              <a:rPr lang="en-US" dirty="0"/>
              <a:t> </a:t>
            </a:r>
            <a:r>
              <a:rPr lang="en-US" b="0" dirty="0"/>
              <a:t>(</a:t>
            </a:r>
            <a:r>
              <a:rPr lang="tr-TR" b="0" dirty="0"/>
              <a:t>2026/06</a:t>
            </a:r>
            <a:r>
              <a:rPr lang="en-US" b="0" dirty="0"/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1CC2ED96-E555-3366-4B8A-ED0B217159B5}"/>
              </a:ext>
            </a:extLst>
          </p:cNvPr>
          <p:cNvSpPr/>
          <p:nvPr/>
        </p:nvSpPr>
        <p:spPr>
          <a:xfrm>
            <a:off x="119826" y="746397"/>
            <a:ext cx="923556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FFA2A453-07D7-85D6-628B-F500741FCC44}"/>
              </a:ext>
            </a:extLst>
          </p:cNvPr>
          <p:cNvSpPr/>
          <p:nvPr/>
        </p:nvSpPr>
        <p:spPr>
          <a:xfrm flipV="1">
            <a:off x="119826" y="1584708"/>
            <a:ext cx="14957942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DDF070D-9069-AAF0-74E9-E41D1A96432A}"/>
              </a:ext>
            </a:extLst>
          </p:cNvPr>
          <p:cNvSpPr/>
          <p:nvPr/>
        </p:nvSpPr>
        <p:spPr>
          <a:xfrm>
            <a:off x="5445226" y="4634023"/>
            <a:ext cx="1271327" cy="1048166"/>
          </a:xfrm>
          <a:prstGeom prst="ellipse">
            <a:avLst/>
          </a:prstGeom>
          <a:solidFill>
            <a:schemeClr val="accent2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ctr" defTabSz="642937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r-TR" sz="20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RANK</a:t>
            </a:r>
            <a:endParaRPr kumimoji="0" lang="en-TR" sz="20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ctr" defTabSz="642937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TR" sz="2000" b="1" dirty="0">
                <a:solidFill>
                  <a:srgbClr val="FFFFFF"/>
                </a:solidFill>
              </a:rPr>
              <a:t>2</a:t>
            </a:r>
            <a:r>
              <a:rPr lang="tr-TR" sz="2000" b="1" dirty="0">
                <a:solidFill>
                  <a:srgbClr val="FFFFFF"/>
                </a:solidFill>
              </a:rPr>
              <a:t>6</a:t>
            </a:r>
            <a:endParaRPr kumimoji="0" lang="en-TR" sz="20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E38A1F3-E47E-20B6-C0C2-6A5767521AF7}"/>
              </a:ext>
            </a:extLst>
          </p:cNvPr>
          <p:cNvSpPr/>
          <p:nvPr/>
        </p:nvSpPr>
        <p:spPr>
          <a:xfrm>
            <a:off x="12118535" y="127564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4C6A1AA9-36EF-0560-4CF9-35B793548B8C}"/>
              </a:ext>
            </a:extLst>
          </p:cNvPr>
          <p:cNvSpPr txBox="1">
            <a:spLocks/>
          </p:cNvSpPr>
          <p:nvPr/>
        </p:nvSpPr>
        <p:spPr>
          <a:xfrm>
            <a:off x="12344400" y="129042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31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756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F058BCB3-2CA0-2F34-EE1E-0E0DA98F3C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53"/>
            <a:ext cx="24384000" cy="13716000"/>
          </a:xfrm>
          <a:prstGeom prst="rect">
            <a:avLst/>
          </a:prstGeom>
        </p:spPr>
      </p:pic>
      <p:sp>
        <p:nvSpPr>
          <p:cNvPr id="8" name="ARACI KURUMLARDA VARLIK YÖNETİMİ">
            <a:extLst>
              <a:ext uri="{FF2B5EF4-FFF2-40B4-BE49-F238E27FC236}">
                <a16:creationId xmlns:a16="http://schemas.microsoft.com/office/drawing/2014/main" id="{E885B3C9-0782-CD8D-A684-DD5B0DF3ECFA}"/>
              </a:ext>
            </a:extLst>
          </p:cNvPr>
          <p:cNvSpPr txBox="1"/>
          <p:nvPr/>
        </p:nvSpPr>
        <p:spPr>
          <a:xfrm>
            <a:off x="452947" y="694120"/>
            <a:ext cx="10122943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 err="1"/>
              <a:t>EquIty</a:t>
            </a:r>
            <a:r>
              <a:rPr lang="tr-TR" dirty="0"/>
              <a:t> </a:t>
            </a:r>
            <a:r>
              <a:rPr lang="en-US" dirty="0"/>
              <a:t>Trading Volume of Borsa Istanbul </a:t>
            </a:r>
            <a:r>
              <a:rPr lang="en-US" b="0" dirty="0"/>
              <a:t>(Billion </a:t>
            </a:r>
            <a:r>
              <a:rPr lang="tr-TR" b="0" dirty="0"/>
              <a:t>TL)</a:t>
            </a:r>
            <a:endParaRPr b="0" dirty="0"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4D1EBED1-E6A1-3C8A-75A0-B7B8470A750C}"/>
              </a:ext>
            </a:extLst>
          </p:cNvPr>
          <p:cNvSpPr/>
          <p:nvPr/>
        </p:nvSpPr>
        <p:spPr>
          <a:xfrm flipV="1">
            <a:off x="0" y="593997"/>
            <a:ext cx="10575890" cy="1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EB79F938-FBA2-480F-4CDC-BF19FD1EC39E}"/>
              </a:ext>
            </a:extLst>
          </p:cNvPr>
          <p:cNvSpPr/>
          <p:nvPr/>
        </p:nvSpPr>
        <p:spPr>
          <a:xfrm flipV="1">
            <a:off x="-2" y="1532428"/>
            <a:ext cx="16931149" cy="1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1" name="Grafik 3">
            <a:extLst>
              <a:ext uri="{FF2B5EF4-FFF2-40B4-BE49-F238E27FC236}">
                <a16:creationId xmlns:a16="http://schemas.microsoft.com/office/drawing/2014/main" id="{96EBBEA2-CF39-137C-B111-017B94945F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1659411"/>
              </p:ext>
            </p:extLst>
          </p:nvPr>
        </p:nvGraphicFramePr>
        <p:xfrm>
          <a:off x="2990349" y="2470860"/>
          <a:ext cx="17657393" cy="94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089FC380-1184-1198-12A7-21830EBF112A}"/>
              </a:ext>
            </a:extLst>
          </p:cNvPr>
          <p:cNvSpPr/>
          <p:nvPr/>
        </p:nvSpPr>
        <p:spPr>
          <a:xfrm>
            <a:off x="213360" y="12984982"/>
            <a:ext cx="33842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Source: Borsa İstanbul </a:t>
            </a:r>
            <a:endParaRPr lang="tr-TR" dirty="0">
              <a:latin typeface="Helvetica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C5B3635-A78C-1913-6E13-EEF5F390C92C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303C699A-CA8A-BA66-319F-AF78ECEDA6CA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32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A57AA0A4-5F2D-C245-01B5-E3ACE4A9D9FB}"/>
              </a:ext>
            </a:extLst>
          </p:cNvPr>
          <p:cNvSpPr/>
          <p:nvPr/>
        </p:nvSpPr>
        <p:spPr>
          <a:xfrm flipV="1">
            <a:off x="16931147" y="3605842"/>
            <a:ext cx="0" cy="7477916"/>
          </a:xfrm>
          <a:prstGeom prst="line">
            <a:avLst/>
          </a:prstGeom>
          <a:ln w="63500">
            <a:solidFill>
              <a:schemeClr val="accent1"/>
            </a:solidFill>
          </a:ln>
        </p:spPr>
        <p:txBody>
          <a:bodyPr lIns="64293" tIns="64293" rIns="64293" bIns="64293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3B0A8F37-A005-E297-D15C-EF295775B7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B93B923-D762-9B26-3E42-92FA03626C54}"/>
              </a:ext>
            </a:extLst>
          </p:cNvPr>
          <p:cNvSpPr txBox="1"/>
          <p:nvPr/>
        </p:nvSpPr>
        <p:spPr>
          <a:xfrm>
            <a:off x="201420" y="13020035"/>
            <a:ext cx="5765007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rmAutofit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WFE</a:t>
            </a:r>
            <a:endParaRPr lang="en-US" sz="2400" dirty="0"/>
          </a:p>
        </p:txBody>
      </p:sp>
      <p:sp>
        <p:nvSpPr>
          <p:cNvPr id="9" name="KISACA Türkİye Sermaye PİyaSALARI BİRLİĞİ">
            <a:extLst>
              <a:ext uri="{FF2B5EF4-FFF2-40B4-BE49-F238E27FC236}">
                <a16:creationId xmlns:a16="http://schemas.microsoft.com/office/drawing/2014/main" id="{FA231CA7-1457-7856-DD54-405E60181AD3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Equity Trading Volume </a:t>
            </a:r>
            <a:r>
              <a:rPr lang="en-US" b="0" dirty="0"/>
              <a:t>(</a:t>
            </a:r>
            <a:r>
              <a:rPr lang="tr-TR" b="0" dirty="0"/>
              <a:t>2025,</a:t>
            </a:r>
            <a:r>
              <a:rPr lang="en-US" b="0" dirty="0"/>
              <a:t> BILLION $)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64793734-6EA9-502D-7D43-214251F06CFB}"/>
              </a:ext>
            </a:extLst>
          </p:cNvPr>
          <p:cNvSpPr/>
          <p:nvPr/>
        </p:nvSpPr>
        <p:spPr>
          <a:xfrm>
            <a:off x="-32574" y="593997"/>
            <a:ext cx="743626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D4927435-F56A-2DF6-5AAC-1BF042007724}"/>
              </a:ext>
            </a:extLst>
          </p:cNvPr>
          <p:cNvSpPr/>
          <p:nvPr/>
        </p:nvSpPr>
        <p:spPr>
          <a:xfrm flipV="1">
            <a:off x="-32574" y="1432308"/>
            <a:ext cx="1270793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2767D56-972D-A96E-4E2A-45E9EF072061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20C04DEE-93E7-32BC-0FDC-94B33691507A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33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6D59C1C-94D7-51D3-86C3-4065BDF7646E}"/>
              </a:ext>
            </a:extLst>
          </p:cNvPr>
          <p:cNvSpPr txBox="1"/>
          <p:nvPr/>
        </p:nvSpPr>
        <p:spPr>
          <a:xfrm>
            <a:off x="16520946" y="12853333"/>
            <a:ext cx="7661634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rmAutofit/>
          </a:bodyPr>
          <a:lstStyle/>
          <a:p>
            <a:pPr algn="r"/>
            <a:r>
              <a:rPr lang="tr-TR" sz="2000" dirty="0" err="1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Excluding</a:t>
            </a:r>
            <a:r>
              <a:rPr lang="tr-TR" sz="2000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tr-TR" sz="2000" dirty="0" err="1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London</a:t>
            </a:r>
            <a:r>
              <a:rPr lang="tr-TR" sz="2000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tr-TR" sz="2000" dirty="0" err="1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Stock</a:t>
            </a:r>
            <a:r>
              <a:rPr lang="tr-TR" sz="2000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 Exchange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. </a:t>
            </a:r>
            <a:endParaRPr lang="en-US" sz="2800" dirty="0">
              <a:solidFill>
                <a:schemeClr val="bg2">
                  <a:lumMod val="75000"/>
                </a:schemeClr>
              </a:solidFill>
              <a:effectLst/>
              <a:latin typeface="Helvetica" pitchFamily="2" charset="0"/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A49C60AA-E84C-8871-0970-705D475316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947" y="1817516"/>
            <a:ext cx="18292368" cy="10389046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3A64894-209E-557E-FC99-650113B487D8}"/>
              </a:ext>
            </a:extLst>
          </p:cNvPr>
          <p:cNvSpPr/>
          <p:nvPr/>
        </p:nvSpPr>
        <p:spPr>
          <a:xfrm>
            <a:off x="6442921" y="6333917"/>
            <a:ext cx="1271327" cy="1048166"/>
          </a:xfrm>
          <a:prstGeom prst="ellipse">
            <a:avLst/>
          </a:prstGeom>
          <a:solidFill>
            <a:schemeClr val="accent2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ctr" defTabSz="642937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r-TR" sz="20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RANK</a:t>
            </a:r>
            <a:endParaRPr kumimoji="0" lang="en-TR" sz="20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ctr" defTabSz="642937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tr-TR" sz="2000" b="1" dirty="0">
                <a:solidFill>
                  <a:srgbClr val="FFFFFF"/>
                </a:solidFill>
              </a:rPr>
              <a:t>18</a:t>
            </a:r>
            <a:endParaRPr kumimoji="0" lang="en-TR" sz="20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59469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0193AD83-433A-257A-E951-4A4BA954B089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34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554181E3-A889-9EF4-9594-B553F935BD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A2AFB0A-5691-45ED-C0AE-370279AA9513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WFE</a:t>
            </a:r>
            <a:endParaRPr lang="en-US" sz="2400" dirty="0"/>
          </a:p>
        </p:txBody>
      </p:sp>
      <p:sp>
        <p:nvSpPr>
          <p:cNvPr id="9" name="KISACA Türkİye Sermaye PİyaSALARI BİRLİĞİ">
            <a:extLst>
              <a:ext uri="{FF2B5EF4-FFF2-40B4-BE49-F238E27FC236}">
                <a16:creationId xmlns:a16="http://schemas.microsoft.com/office/drawing/2014/main" id="{F461DFC0-5F78-DC36-CBD8-0F4291C91216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Turnover Ratio </a:t>
            </a:r>
            <a:r>
              <a:rPr lang="en-US" b="0" dirty="0"/>
              <a:t>(</a:t>
            </a:r>
            <a:r>
              <a:rPr lang="tr-TR" b="0" dirty="0"/>
              <a:t>2025, </a:t>
            </a:r>
            <a:r>
              <a:rPr lang="en-US" b="0" dirty="0"/>
              <a:t>Equity Trading Volume/Market Capitalization</a:t>
            </a:r>
            <a:r>
              <a:rPr lang="tr-TR" b="0" dirty="0"/>
              <a:t>)</a:t>
            </a:r>
            <a:r>
              <a:rPr lang="en-US" b="0" dirty="0"/>
              <a:t> 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BB4AD295-C9D6-A8A8-17D0-52AA462735EF}"/>
              </a:ext>
            </a:extLst>
          </p:cNvPr>
          <p:cNvSpPr/>
          <p:nvPr/>
        </p:nvSpPr>
        <p:spPr>
          <a:xfrm>
            <a:off x="-32575" y="593997"/>
            <a:ext cx="1127084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49242B91-B795-05B4-C369-3B3EA888B86A}"/>
              </a:ext>
            </a:extLst>
          </p:cNvPr>
          <p:cNvSpPr/>
          <p:nvPr/>
        </p:nvSpPr>
        <p:spPr>
          <a:xfrm flipV="1">
            <a:off x="-32574" y="1432308"/>
            <a:ext cx="1814359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ADA8C34-0598-6402-AC5C-2B94CB77F804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52E49917-E815-1CAF-F428-D28FA58C4E8A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34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9287850-3396-0D8E-E172-4CCDF4D15832}"/>
              </a:ext>
            </a:extLst>
          </p:cNvPr>
          <p:cNvSpPr txBox="1"/>
          <p:nvPr/>
        </p:nvSpPr>
        <p:spPr>
          <a:xfrm>
            <a:off x="16520946" y="12853333"/>
            <a:ext cx="7661634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rmAutofit/>
          </a:bodyPr>
          <a:lstStyle/>
          <a:p>
            <a:pPr algn="r"/>
            <a:r>
              <a:rPr lang="tr-TR" sz="2000" dirty="0" err="1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Excluding</a:t>
            </a:r>
            <a:r>
              <a:rPr lang="tr-TR" sz="2000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tr-TR" sz="2000" dirty="0" err="1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London</a:t>
            </a:r>
            <a:r>
              <a:rPr lang="tr-TR" sz="2000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tr-TR" sz="2000" dirty="0" err="1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Stock</a:t>
            </a:r>
            <a:r>
              <a:rPr lang="tr-TR" sz="2000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 Exchange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. </a:t>
            </a:r>
            <a:endParaRPr lang="en-US" sz="2800" dirty="0">
              <a:solidFill>
                <a:schemeClr val="bg2">
                  <a:lumMod val="75000"/>
                </a:schemeClr>
              </a:solidFill>
              <a:effectLst/>
              <a:latin typeface="Helvetica" pitchFamily="2" charset="0"/>
            </a:endParaRP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579F93D4-8119-4C41-C950-AEB0F7E9F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24" y="1869718"/>
            <a:ext cx="18143593" cy="10482254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C91A7455-E87A-B31F-6700-C82362686D9C}"/>
              </a:ext>
            </a:extLst>
          </p:cNvPr>
          <p:cNvSpPr/>
          <p:nvPr/>
        </p:nvSpPr>
        <p:spPr>
          <a:xfrm>
            <a:off x="16959790" y="9216443"/>
            <a:ext cx="1271327" cy="1048166"/>
          </a:xfrm>
          <a:prstGeom prst="ellipse">
            <a:avLst/>
          </a:prstGeom>
          <a:solidFill>
            <a:schemeClr val="accent2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ctr" defTabSz="642937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r-TR" sz="20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RANK</a:t>
            </a:r>
            <a:endParaRPr kumimoji="0" lang="en-TR" sz="20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ctr" defTabSz="642937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r-TR" sz="20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5</a:t>
            </a:r>
            <a:endParaRPr kumimoji="0" lang="en-TR" sz="20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566140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EFB47E69-2F6A-B80A-4286-A94018C04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8" name="ARACI KURUMLARDA VARLIK YÖNETİMİ">
            <a:extLst>
              <a:ext uri="{FF2B5EF4-FFF2-40B4-BE49-F238E27FC236}">
                <a16:creationId xmlns:a16="http://schemas.microsoft.com/office/drawing/2014/main" id="{87D65DBE-AA22-DE4A-5B22-386E9CAD507A}"/>
              </a:ext>
            </a:extLst>
          </p:cNvPr>
          <p:cNvSpPr txBox="1"/>
          <p:nvPr/>
        </p:nvSpPr>
        <p:spPr>
          <a:xfrm>
            <a:off x="452947" y="694120"/>
            <a:ext cx="10122943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Securities Lending/Borrowing </a:t>
            </a:r>
            <a:r>
              <a:rPr lang="tr-TR" dirty="0" err="1"/>
              <a:t>In</a:t>
            </a:r>
            <a:r>
              <a:rPr lang="tr-TR" dirty="0"/>
              <a:t> borsa </a:t>
            </a:r>
            <a:r>
              <a:rPr lang="tr-TR" dirty="0" err="1"/>
              <a:t>Istanbul</a:t>
            </a:r>
            <a:r>
              <a:rPr lang="tr-TR" dirty="0"/>
              <a:t> </a:t>
            </a:r>
            <a:r>
              <a:rPr lang="en-US" b="0" dirty="0"/>
              <a:t>(</a:t>
            </a:r>
            <a:r>
              <a:rPr lang="tr-TR" b="0" dirty="0"/>
              <a:t>BILLION</a:t>
            </a:r>
            <a:r>
              <a:rPr lang="en-US" b="0" dirty="0"/>
              <a:t> </a:t>
            </a:r>
            <a:r>
              <a:rPr lang="tr-TR" b="0" dirty="0"/>
              <a:t>TL</a:t>
            </a:r>
            <a:r>
              <a:rPr lang="en-US" b="0" dirty="0"/>
              <a:t>)</a:t>
            </a:r>
            <a:endParaRPr b="0" dirty="0"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40D83372-FE84-2F1B-6DCB-43173EED2E9E}"/>
              </a:ext>
            </a:extLst>
          </p:cNvPr>
          <p:cNvSpPr/>
          <p:nvPr/>
        </p:nvSpPr>
        <p:spPr>
          <a:xfrm>
            <a:off x="0" y="593998"/>
            <a:ext cx="7416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D46E4CE5-E099-7042-6388-6C6EE7C0E378}"/>
              </a:ext>
            </a:extLst>
          </p:cNvPr>
          <p:cNvSpPr/>
          <p:nvPr/>
        </p:nvSpPr>
        <p:spPr>
          <a:xfrm>
            <a:off x="-1" y="1532429"/>
            <a:ext cx="13608000" cy="1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1" name="Grafik 81">
            <a:extLst>
              <a:ext uri="{FF2B5EF4-FFF2-40B4-BE49-F238E27FC236}">
                <a16:creationId xmlns:a16="http://schemas.microsoft.com/office/drawing/2014/main" id="{125E6A39-A4E2-68D5-B20F-176A29AA7E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2968353"/>
              </p:ext>
            </p:extLst>
          </p:nvPr>
        </p:nvGraphicFramePr>
        <p:xfrm>
          <a:off x="2891555" y="3027983"/>
          <a:ext cx="18098078" cy="8540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8A179DF9-2C26-A01B-E933-6636F824F78B}"/>
              </a:ext>
            </a:extLst>
          </p:cNvPr>
          <p:cNvSpPr/>
          <p:nvPr/>
        </p:nvSpPr>
        <p:spPr>
          <a:xfrm>
            <a:off x="213360" y="12984982"/>
            <a:ext cx="28376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Source: Takasbank</a:t>
            </a:r>
            <a:endParaRPr lang="tr-TR" dirty="0">
              <a:latin typeface="Helvetica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E034BA4-0BD8-2571-1F2B-C6858546C6A9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B3574417-0E73-B458-7F3C-F36DCC60BAF7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35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6BDC5DCB-23CB-BEEC-7FA6-4BCFF4ECE9E0}"/>
              </a:ext>
            </a:extLst>
          </p:cNvPr>
          <p:cNvSpPr/>
          <p:nvPr/>
        </p:nvSpPr>
        <p:spPr>
          <a:xfrm flipV="1">
            <a:off x="17107347" y="2944952"/>
            <a:ext cx="0" cy="7826096"/>
          </a:xfrm>
          <a:prstGeom prst="line">
            <a:avLst/>
          </a:prstGeom>
          <a:ln w="63500">
            <a:solidFill>
              <a:schemeClr val="accent1"/>
            </a:solidFill>
          </a:ln>
        </p:spPr>
        <p:txBody>
          <a:bodyPr lIns="64293" tIns="64293" rIns="64293" bIns="64293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1576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130582CB-BFC8-14BF-6BFA-22839B56C121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36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AC999799-8B0B-AADA-8032-962B0D059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3" y="17253"/>
            <a:ext cx="24384000" cy="13716000"/>
          </a:xfrm>
          <a:prstGeom prst="rect">
            <a:avLst/>
          </a:prstGeom>
        </p:spPr>
      </p:pic>
      <p:sp>
        <p:nvSpPr>
          <p:cNvPr id="8" name="ARACI KURUMLARDA VARLIK YÖNETİMİ">
            <a:extLst>
              <a:ext uri="{FF2B5EF4-FFF2-40B4-BE49-F238E27FC236}">
                <a16:creationId xmlns:a16="http://schemas.microsoft.com/office/drawing/2014/main" id="{FA13744F-796F-A8DA-0994-845862A8BCE4}"/>
              </a:ext>
            </a:extLst>
          </p:cNvPr>
          <p:cNvSpPr txBox="1"/>
          <p:nvPr/>
        </p:nvSpPr>
        <p:spPr>
          <a:xfrm>
            <a:off x="605347" y="846520"/>
            <a:ext cx="10122943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Short Selling</a:t>
            </a:r>
            <a:r>
              <a:rPr lang="tr-TR" dirty="0"/>
              <a:t> </a:t>
            </a:r>
            <a:r>
              <a:rPr lang="tr-TR" dirty="0" err="1"/>
              <a:t>In</a:t>
            </a:r>
            <a:r>
              <a:rPr lang="tr-TR" dirty="0"/>
              <a:t> borsa </a:t>
            </a:r>
            <a:r>
              <a:rPr lang="tr-TR" dirty="0" err="1"/>
              <a:t>Istanbul</a:t>
            </a:r>
            <a:endParaRPr b="0" dirty="0"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966B4788-F57F-1876-524A-7DE5A6FB26DB}"/>
              </a:ext>
            </a:extLst>
          </p:cNvPr>
          <p:cNvSpPr/>
          <p:nvPr/>
        </p:nvSpPr>
        <p:spPr>
          <a:xfrm>
            <a:off x="152400" y="746398"/>
            <a:ext cx="4283242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F12ED6D5-AD95-9D10-BC1E-13BF9EC72C35}"/>
              </a:ext>
            </a:extLst>
          </p:cNvPr>
          <p:cNvSpPr/>
          <p:nvPr/>
        </p:nvSpPr>
        <p:spPr>
          <a:xfrm>
            <a:off x="152399" y="1684830"/>
            <a:ext cx="851835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1" name="Grafik 80">
            <a:extLst>
              <a:ext uri="{FF2B5EF4-FFF2-40B4-BE49-F238E27FC236}">
                <a16:creationId xmlns:a16="http://schemas.microsoft.com/office/drawing/2014/main" id="{2D2E0D6D-F487-789E-F1D2-2FFA9FF300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5182654"/>
              </p:ext>
            </p:extLst>
          </p:nvPr>
        </p:nvGraphicFramePr>
        <p:xfrm>
          <a:off x="3285301" y="1584707"/>
          <a:ext cx="17607774" cy="10896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A1F95A94-25D4-337B-23E8-43CA29C42707}"/>
              </a:ext>
            </a:extLst>
          </p:cNvPr>
          <p:cNvSpPr/>
          <p:nvPr/>
        </p:nvSpPr>
        <p:spPr>
          <a:xfrm>
            <a:off x="365760" y="13137382"/>
            <a:ext cx="33842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Source: Borsa İstanbul </a:t>
            </a:r>
            <a:endParaRPr lang="tr-TR" dirty="0">
              <a:latin typeface="Helvetica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6B877C0-66A8-CD24-1F5E-7655CA76D5CF}"/>
              </a:ext>
            </a:extLst>
          </p:cNvPr>
          <p:cNvSpPr/>
          <p:nvPr/>
        </p:nvSpPr>
        <p:spPr>
          <a:xfrm>
            <a:off x="12118535" y="127564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FD481108-A584-CE04-2144-660EA4182515}"/>
              </a:ext>
            </a:extLst>
          </p:cNvPr>
          <p:cNvSpPr txBox="1">
            <a:spLocks/>
          </p:cNvSpPr>
          <p:nvPr/>
        </p:nvSpPr>
        <p:spPr>
          <a:xfrm>
            <a:off x="12344400" y="129042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36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Line">
            <a:extLst>
              <a:ext uri="{FF2B5EF4-FFF2-40B4-BE49-F238E27FC236}">
                <a16:creationId xmlns:a16="http://schemas.microsoft.com/office/drawing/2014/main" id="{A6CD0180-F437-D699-66EF-952CB0933EFF}"/>
              </a:ext>
            </a:extLst>
          </p:cNvPr>
          <p:cNvSpPr/>
          <p:nvPr/>
        </p:nvSpPr>
        <p:spPr>
          <a:xfrm flipV="1">
            <a:off x="17273889" y="6383546"/>
            <a:ext cx="0" cy="5027535"/>
          </a:xfrm>
          <a:prstGeom prst="line">
            <a:avLst/>
          </a:prstGeom>
          <a:ln w="63500">
            <a:solidFill>
              <a:schemeClr val="accent1"/>
            </a:solidFill>
          </a:ln>
        </p:spPr>
        <p:txBody>
          <a:bodyPr lIns="64293" tIns="64293" rIns="64293" bIns="64293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413900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99DE9BD1-77AF-512E-F777-D7BEC2560F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9353"/>
            <a:ext cx="24384000" cy="13716000"/>
          </a:xfrm>
          <a:prstGeom prst="rect">
            <a:avLst/>
          </a:prstGeom>
        </p:spPr>
      </p:pic>
      <p:sp>
        <p:nvSpPr>
          <p:cNvPr id="8" name="ARACI KURUMLARDA VARLIK YÖNETİMİ">
            <a:extLst>
              <a:ext uri="{FF2B5EF4-FFF2-40B4-BE49-F238E27FC236}">
                <a16:creationId xmlns:a16="http://schemas.microsoft.com/office/drawing/2014/main" id="{0126F36D-5985-A840-EC1B-D45744B38383}"/>
              </a:ext>
            </a:extLst>
          </p:cNvPr>
          <p:cNvSpPr txBox="1"/>
          <p:nvPr/>
        </p:nvSpPr>
        <p:spPr>
          <a:xfrm>
            <a:off x="452947" y="694120"/>
            <a:ext cx="10122943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/>
              <a:t>MARGIN TRADING</a:t>
            </a:r>
            <a:endParaRPr dirty="0"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097A3388-7E80-3512-0306-8761E6166DC8}"/>
              </a:ext>
            </a:extLst>
          </p:cNvPr>
          <p:cNvSpPr/>
          <p:nvPr/>
        </p:nvSpPr>
        <p:spPr>
          <a:xfrm>
            <a:off x="0" y="593998"/>
            <a:ext cx="327258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21DBB19D-3D7E-4CD7-0656-3C513ADA40BC}"/>
              </a:ext>
            </a:extLst>
          </p:cNvPr>
          <p:cNvSpPr/>
          <p:nvPr/>
        </p:nvSpPr>
        <p:spPr>
          <a:xfrm>
            <a:off x="0" y="1532430"/>
            <a:ext cx="688206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1" name="Grafik 18">
            <a:extLst>
              <a:ext uri="{FF2B5EF4-FFF2-40B4-BE49-F238E27FC236}">
                <a16:creationId xmlns:a16="http://schemas.microsoft.com/office/drawing/2014/main" id="{41CD0A1C-DBE0-4895-DE7C-75583DEB67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2404154"/>
              </p:ext>
            </p:extLst>
          </p:nvPr>
        </p:nvGraphicFramePr>
        <p:xfrm>
          <a:off x="2928937" y="2979174"/>
          <a:ext cx="18526126" cy="827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BA956652-E31D-22FB-5762-F77F72B617DB}"/>
              </a:ext>
            </a:extLst>
          </p:cNvPr>
          <p:cNvSpPr/>
          <p:nvPr/>
        </p:nvSpPr>
        <p:spPr>
          <a:xfrm>
            <a:off x="213360" y="12984982"/>
            <a:ext cx="2185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Source: TCMA</a:t>
            </a:r>
            <a:endParaRPr lang="en-US" dirty="0">
              <a:solidFill>
                <a:srgbClr val="7A7C7A"/>
              </a:solidFill>
              <a:latin typeface="Helvetica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4CC9464-75F5-1130-2A90-E3DED502B92D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875121C0-E9E9-213C-E169-DA32D01B96E0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37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0102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D0DAC90F-D0F3-A443-E249-FBA502AA52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8" name="ARACI KURUMLARDA VARLIK YÖNETİMİ">
            <a:extLst>
              <a:ext uri="{FF2B5EF4-FFF2-40B4-BE49-F238E27FC236}">
                <a16:creationId xmlns:a16="http://schemas.microsoft.com/office/drawing/2014/main" id="{96960AA6-53A6-EED2-3FA8-332CC994E379}"/>
              </a:ext>
            </a:extLst>
          </p:cNvPr>
          <p:cNvSpPr txBox="1"/>
          <p:nvPr/>
        </p:nvSpPr>
        <p:spPr>
          <a:xfrm>
            <a:off x="452947" y="694120"/>
            <a:ext cx="10122943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Futures Trading Volume</a:t>
            </a:r>
            <a:r>
              <a:rPr lang="tr-TR" dirty="0"/>
              <a:t> of borsa </a:t>
            </a:r>
            <a:r>
              <a:rPr lang="tr-TR" dirty="0" err="1"/>
              <a:t>Istanbul</a:t>
            </a:r>
            <a:endParaRPr dirty="0"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3D946BF4-21DA-0D3A-B3C3-0D534C975D13}"/>
              </a:ext>
            </a:extLst>
          </p:cNvPr>
          <p:cNvSpPr/>
          <p:nvPr/>
        </p:nvSpPr>
        <p:spPr>
          <a:xfrm>
            <a:off x="0" y="593998"/>
            <a:ext cx="7020232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2FA362A5-9E57-672E-589B-46B44CB0A4B9}"/>
              </a:ext>
            </a:extLst>
          </p:cNvPr>
          <p:cNvSpPr/>
          <p:nvPr/>
        </p:nvSpPr>
        <p:spPr>
          <a:xfrm flipV="1">
            <a:off x="0" y="1532429"/>
            <a:ext cx="11975690" cy="1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1" name="Grafik 101">
            <a:extLst>
              <a:ext uri="{FF2B5EF4-FFF2-40B4-BE49-F238E27FC236}">
                <a16:creationId xmlns:a16="http://schemas.microsoft.com/office/drawing/2014/main" id="{133FF2F0-0874-7538-2876-0A93ED42E1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5803147"/>
              </p:ext>
            </p:extLst>
          </p:nvPr>
        </p:nvGraphicFramePr>
        <p:xfrm>
          <a:off x="3272589" y="2826342"/>
          <a:ext cx="17819559" cy="8556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90AA03D0-7909-1CA8-4E30-191694D4B598}"/>
              </a:ext>
            </a:extLst>
          </p:cNvPr>
          <p:cNvSpPr/>
          <p:nvPr/>
        </p:nvSpPr>
        <p:spPr>
          <a:xfrm>
            <a:off x="213360" y="12984982"/>
            <a:ext cx="33842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Source: Borsa İstanbul </a:t>
            </a:r>
            <a:endParaRPr lang="tr-TR" dirty="0">
              <a:latin typeface="Helvetica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F090785-3B1C-B3AA-1F1D-70BA0765278C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310FA4CC-B898-A278-49BD-F9D4602695F8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38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D288704C-0149-DC5E-B078-204318A0EEA0}"/>
              </a:ext>
            </a:extLst>
          </p:cNvPr>
          <p:cNvSpPr/>
          <p:nvPr/>
        </p:nvSpPr>
        <p:spPr>
          <a:xfrm flipV="1">
            <a:off x="17245369" y="4201886"/>
            <a:ext cx="0" cy="6450552"/>
          </a:xfrm>
          <a:prstGeom prst="line">
            <a:avLst/>
          </a:prstGeom>
          <a:ln w="63500">
            <a:solidFill>
              <a:schemeClr val="accent1"/>
            </a:solidFill>
          </a:ln>
        </p:spPr>
        <p:txBody>
          <a:bodyPr lIns="64293" tIns="64293" rIns="64293" bIns="64293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945791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939A0928-340F-F803-E61E-1BAFD80E562E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39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1F3746E7-3D16-3E5F-F9BA-64A06241E9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865" y="-211655"/>
            <a:ext cx="24384000" cy="137160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71879CE-5E04-921A-4650-5165F9DB8C45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r>
              <a:rPr lang="tr-TR" sz="2400" dirty="0"/>
              <a:t>Source: WFE</a:t>
            </a:r>
            <a:endParaRPr sz="2400" dirty="0"/>
          </a:p>
        </p:txBody>
      </p:sp>
      <p:sp>
        <p:nvSpPr>
          <p:cNvPr id="9" name="KISACA Türkİye Sermaye PİyaSALARI BİRLİĞİ">
            <a:extLst>
              <a:ext uri="{FF2B5EF4-FFF2-40B4-BE49-F238E27FC236}">
                <a16:creationId xmlns:a16="http://schemas.microsoft.com/office/drawing/2014/main" id="{6C7E8E3D-35A8-2578-4464-7AE25CAE9148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Trading Volume in Futures Markets </a:t>
            </a:r>
            <a:r>
              <a:rPr lang="en-US" b="0" dirty="0"/>
              <a:t>(20</a:t>
            </a:r>
            <a:r>
              <a:rPr lang="tr-TR" b="0" dirty="0"/>
              <a:t>25</a:t>
            </a:r>
            <a:r>
              <a:rPr lang="en-US" b="0" dirty="0"/>
              <a:t>, BILLION $)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4EB2F1F2-ABF0-24A0-5CC4-8C270568D7FC}"/>
              </a:ext>
            </a:extLst>
          </p:cNvPr>
          <p:cNvSpPr/>
          <p:nvPr/>
        </p:nvSpPr>
        <p:spPr>
          <a:xfrm>
            <a:off x="-32575" y="593997"/>
            <a:ext cx="1127084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4179097C-8E6E-28BD-FF92-50C85A5A1AF0}"/>
              </a:ext>
            </a:extLst>
          </p:cNvPr>
          <p:cNvSpPr/>
          <p:nvPr/>
        </p:nvSpPr>
        <p:spPr>
          <a:xfrm flipV="1">
            <a:off x="-32574" y="1432308"/>
            <a:ext cx="1814359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F570205-C3F6-C280-C44B-93AE505C2DDA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D132C36D-E73E-F57F-7EF0-E005A123430B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39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C6F2165-23AE-E8D7-3EFE-7D5BD29450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85" y="2123393"/>
            <a:ext cx="17855485" cy="1059887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19F0305-5A81-8828-E030-768ED4EDED2A}"/>
              </a:ext>
            </a:extLst>
          </p:cNvPr>
          <p:cNvSpPr/>
          <p:nvPr/>
        </p:nvSpPr>
        <p:spPr>
          <a:xfrm>
            <a:off x="4331520" y="3076271"/>
            <a:ext cx="1271327" cy="1048166"/>
          </a:xfrm>
          <a:prstGeom prst="ellipse">
            <a:avLst/>
          </a:prstGeom>
          <a:solidFill>
            <a:schemeClr val="accent2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ctr" defTabSz="642937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r-TR" sz="20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RANK</a:t>
            </a:r>
            <a:endParaRPr kumimoji="0" lang="en-TR" sz="20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  <a:p>
            <a:pPr marL="0" marR="0" indent="0" algn="ctr" defTabSz="642937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tr-TR" sz="2000" b="1" dirty="0">
                <a:solidFill>
                  <a:srgbClr val="FFFFFF"/>
                </a:solidFill>
              </a:rPr>
              <a:t>26</a:t>
            </a:r>
            <a:endParaRPr kumimoji="0" lang="en-TR" sz="20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65854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4C8133A3-7C03-9962-B142-0D90AE607B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94"/>
            <a:ext cx="24384000" cy="13716000"/>
          </a:xfrm>
          <a:prstGeom prst="rect">
            <a:avLst/>
          </a:prstGeom>
        </p:spPr>
      </p:pic>
      <p:sp>
        <p:nvSpPr>
          <p:cNvPr id="8" name="ARACI KURUMLARDA VARLIK YÖNETİMİ">
            <a:extLst>
              <a:ext uri="{FF2B5EF4-FFF2-40B4-BE49-F238E27FC236}">
                <a16:creationId xmlns:a16="http://schemas.microsoft.com/office/drawing/2014/main" id="{AFADB0A4-77F2-930A-EEF0-844E6971817D}"/>
              </a:ext>
            </a:extLst>
          </p:cNvPr>
          <p:cNvSpPr txBox="1"/>
          <p:nvPr/>
        </p:nvSpPr>
        <p:spPr>
          <a:xfrm>
            <a:off x="452947" y="694120"/>
            <a:ext cx="10122943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 err="1"/>
              <a:t>Number</a:t>
            </a:r>
            <a:r>
              <a:rPr lang="tr-TR" dirty="0"/>
              <a:t> OF </a:t>
            </a:r>
            <a:r>
              <a:rPr lang="tr-TR" dirty="0" err="1"/>
              <a:t>LIsted</a:t>
            </a:r>
            <a:r>
              <a:rPr lang="tr-TR" dirty="0"/>
              <a:t> </a:t>
            </a:r>
            <a:r>
              <a:rPr lang="tr-TR" dirty="0" err="1"/>
              <a:t>corporate</a:t>
            </a:r>
            <a:r>
              <a:rPr lang="tr-TR" dirty="0"/>
              <a:t> </a:t>
            </a:r>
            <a:r>
              <a:rPr lang="tr-TR" dirty="0" err="1"/>
              <a:t>bonds</a:t>
            </a:r>
            <a:r>
              <a:rPr lang="tr-TR" dirty="0"/>
              <a:t> IN BORSA ISTANBUL</a:t>
            </a:r>
            <a:endParaRPr dirty="0"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60C6EF91-5361-8D76-7AAF-432827C91A05}"/>
              </a:ext>
            </a:extLst>
          </p:cNvPr>
          <p:cNvSpPr/>
          <p:nvPr/>
        </p:nvSpPr>
        <p:spPr>
          <a:xfrm>
            <a:off x="0" y="593998"/>
            <a:ext cx="1386348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AB061DA7-8836-48F8-1309-510B0D1B54CB}"/>
              </a:ext>
            </a:extLst>
          </p:cNvPr>
          <p:cNvSpPr/>
          <p:nvPr/>
        </p:nvSpPr>
        <p:spPr>
          <a:xfrm flipV="1">
            <a:off x="-1" y="1532428"/>
            <a:ext cx="21385161" cy="2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D47CB8-B94B-16BD-7679-9CD5AF20C400}"/>
              </a:ext>
            </a:extLst>
          </p:cNvPr>
          <p:cNvSpPr/>
          <p:nvPr/>
        </p:nvSpPr>
        <p:spPr>
          <a:xfrm>
            <a:off x="213360" y="12984982"/>
            <a:ext cx="20649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Kaynak: WFE</a:t>
            </a:r>
          </a:p>
        </p:txBody>
      </p:sp>
      <p:graphicFrame>
        <p:nvGraphicFramePr>
          <p:cNvPr id="12" name="Grafik 9">
            <a:extLst>
              <a:ext uri="{FF2B5EF4-FFF2-40B4-BE49-F238E27FC236}">
                <a16:creationId xmlns:a16="http://schemas.microsoft.com/office/drawing/2014/main" id="{D186F945-3360-9D9E-5F97-3DFD91E73D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8479552"/>
              </p:ext>
            </p:extLst>
          </p:nvPr>
        </p:nvGraphicFramePr>
        <p:xfrm>
          <a:off x="3460976" y="2550071"/>
          <a:ext cx="17462047" cy="9496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Oval 12">
            <a:extLst>
              <a:ext uri="{FF2B5EF4-FFF2-40B4-BE49-F238E27FC236}">
                <a16:creationId xmlns:a16="http://schemas.microsoft.com/office/drawing/2014/main" id="{64532B84-6237-EE45-698A-ACB94991E734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CB94006F-8031-6809-DCE6-BB7560D5BD5D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40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885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6422AF17-FB74-EDC0-AE9D-59E828E58B2B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41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620026C6-4A8D-2B25-DF22-A7E4E7A9EF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73"/>
            <a:ext cx="24384000" cy="137160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9409481-75CE-3855-2CA0-7BAC0D74719B}"/>
              </a:ext>
            </a:extLst>
          </p:cNvPr>
          <p:cNvSpPr txBox="1"/>
          <p:nvPr/>
        </p:nvSpPr>
        <p:spPr>
          <a:xfrm>
            <a:off x="487359" y="131586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Autofit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CBRT</a:t>
            </a:r>
            <a:endParaRPr lang="en-US" sz="2400" dirty="0"/>
          </a:p>
        </p:txBody>
      </p:sp>
      <p:sp>
        <p:nvSpPr>
          <p:cNvPr id="12" name="KISACA Türkİye Sermaye PİyaSALARI BİRLİĞİ">
            <a:extLst>
              <a:ext uri="{FF2B5EF4-FFF2-40B4-BE49-F238E27FC236}">
                <a16:creationId xmlns:a16="http://schemas.microsoft.com/office/drawing/2014/main" id="{BB456ABA-A045-17C3-3C79-EF66E9406E25}"/>
              </a:ext>
            </a:extLst>
          </p:cNvPr>
          <p:cNvSpPr txBox="1"/>
          <p:nvPr/>
        </p:nvSpPr>
        <p:spPr>
          <a:xfrm>
            <a:off x="605347" y="8465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/>
              <a:t>MARKET VALUE OF DOMESTIC CORPORATE DEBT SECURITIES </a:t>
            </a:r>
            <a:r>
              <a:rPr lang="tr-TR" b="0" dirty="0"/>
              <a:t>(BILLION TL)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BB959CD0-FA5D-6049-6F2D-BBD169D0A39D}"/>
              </a:ext>
            </a:extLst>
          </p:cNvPr>
          <p:cNvSpPr/>
          <p:nvPr/>
        </p:nvSpPr>
        <p:spPr>
          <a:xfrm>
            <a:off x="119826" y="746397"/>
            <a:ext cx="9294562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345F1C8A-1F3B-A82F-F49E-C6C045FFF242}"/>
              </a:ext>
            </a:extLst>
          </p:cNvPr>
          <p:cNvSpPr/>
          <p:nvPr/>
        </p:nvSpPr>
        <p:spPr>
          <a:xfrm flipV="1">
            <a:off x="119827" y="1584708"/>
            <a:ext cx="15960832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5" name="Grafik 1">
            <a:extLst>
              <a:ext uri="{FF2B5EF4-FFF2-40B4-BE49-F238E27FC236}">
                <a16:creationId xmlns:a16="http://schemas.microsoft.com/office/drawing/2014/main" id="{F6CF4B77-837E-754A-AFA3-2D698ABF52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3213217"/>
              </p:ext>
            </p:extLst>
          </p:nvPr>
        </p:nvGraphicFramePr>
        <p:xfrm>
          <a:off x="2495111" y="2756379"/>
          <a:ext cx="16749380" cy="8721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E09E0E3-6727-19CF-481E-13A81F0003FE}"/>
              </a:ext>
            </a:extLst>
          </p:cNvPr>
          <p:cNvSpPr txBox="1"/>
          <p:nvPr/>
        </p:nvSpPr>
        <p:spPr>
          <a:xfrm>
            <a:off x="16700089" y="13010765"/>
            <a:ext cx="7383363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/>
          </a:bodyPr>
          <a:lstStyle/>
          <a:p>
            <a:pPr algn="r"/>
            <a:r>
              <a:rPr lang="tr-TR" dirty="0" err="1">
                <a:solidFill>
                  <a:srgbClr val="7B7D7B"/>
                </a:solidFill>
              </a:rPr>
              <a:t>Lease</a:t>
            </a:r>
            <a:r>
              <a:rPr lang="tr-TR" dirty="0">
                <a:solidFill>
                  <a:srgbClr val="7B7D7B"/>
                </a:solidFill>
              </a:rPr>
              <a:t> </a:t>
            </a:r>
            <a:r>
              <a:rPr lang="tr-TR" dirty="0" err="1">
                <a:solidFill>
                  <a:srgbClr val="7B7D7B"/>
                </a:solidFill>
              </a:rPr>
              <a:t>certificates</a:t>
            </a:r>
            <a:r>
              <a:rPr lang="tr-TR" dirty="0">
                <a:solidFill>
                  <a:srgbClr val="7B7D7B"/>
                </a:solidFill>
              </a:rPr>
              <a:t> </a:t>
            </a:r>
            <a:r>
              <a:rPr lang="tr-TR" dirty="0" err="1">
                <a:solidFill>
                  <a:srgbClr val="7B7D7B"/>
                </a:solidFill>
              </a:rPr>
              <a:t>included</a:t>
            </a:r>
            <a:r>
              <a:rPr lang="tr-TR" dirty="0">
                <a:solidFill>
                  <a:srgbClr val="7B7D7B"/>
                </a:solidFill>
              </a:rPr>
              <a:t>.</a:t>
            </a:r>
            <a:r>
              <a:rPr lang="en-US" dirty="0">
                <a:solidFill>
                  <a:srgbClr val="7B7D7B"/>
                </a:solidFill>
              </a:rPr>
              <a:t> 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17E31AD-01AD-6492-0A8C-4E8A27A70F1C}"/>
              </a:ext>
            </a:extLst>
          </p:cNvPr>
          <p:cNvSpPr/>
          <p:nvPr/>
        </p:nvSpPr>
        <p:spPr>
          <a:xfrm>
            <a:off x="12118535" y="127564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F5DD8EE7-84FA-8D45-98FD-12360D7FEC60}"/>
              </a:ext>
            </a:extLst>
          </p:cNvPr>
          <p:cNvSpPr txBox="1">
            <a:spLocks/>
          </p:cNvSpPr>
          <p:nvPr/>
        </p:nvSpPr>
        <p:spPr>
          <a:xfrm>
            <a:off x="12344400" y="129042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41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073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EBAE85C7-EF67-D105-8920-1FE0182A8770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42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6E8E49C9-FD98-9C42-6F0F-52442C20C6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53"/>
            <a:ext cx="24384000" cy="137160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93CC093-0CCA-AD97-708B-AA72236C2ABE}"/>
              </a:ext>
            </a:extLst>
          </p:cNvPr>
          <p:cNvSpPr txBox="1"/>
          <p:nvPr/>
        </p:nvSpPr>
        <p:spPr>
          <a:xfrm>
            <a:off x="487359" y="131586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r>
              <a:rPr lang="tr-TR" sz="2400" dirty="0"/>
              <a:t>Source: WFE, FESE</a:t>
            </a:r>
            <a:endParaRPr sz="2400" dirty="0"/>
          </a:p>
        </p:txBody>
      </p:sp>
      <p:sp>
        <p:nvSpPr>
          <p:cNvPr id="12" name="KISACA Türkİye Sermaye PİyaSALARI BİRLİĞİ">
            <a:extLst>
              <a:ext uri="{FF2B5EF4-FFF2-40B4-BE49-F238E27FC236}">
                <a16:creationId xmlns:a16="http://schemas.microsoft.com/office/drawing/2014/main" id="{C465423B-8A82-B9F3-189B-1F030E20599B}"/>
              </a:ext>
            </a:extLst>
          </p:cNvPr>
          <p:cNvSpPr txBox="1"/>
          <p:nvPr/>
        </p:nvSpPr>
        <p:spPr>
          <a:xfrm>
            <a:off x="605347" y="8465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Number of Listed Corporate Bonds </a:t>
            </a:r>
            <a:r>
              <a:rPr lang="en-US" b="0" dirty="0"/>
              <a:t>(</a:t>
            </a:r>
            <a:r>
              <a:rPr lang="tr-TR" b="0" dirty="0"/>
              <a:t>2026/06</a:t>
            </a:r>
            <a:r>
              <a:rPr lang="en-US" b="0" dirty="0"/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A15936DD-DD74-F69F-010E-C107B241A589}"/>
              </a:ext>
            </a:extLst>
          </p:cNvPr>
          <p:cNvSpPr/>
          <p:nvPr/>
        </p:nvSpPr>
        <p:spPr>
          <a:xfrm>
            <a:off x="119826" y="746397"/>
            <a:ext cx="9294562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F05B9ABF-BF7B-0FC4-FA1A-20E6043BC574}"/>
              </a:ext>
            </a:extLst>
          </p:cNvPr>
          <p:cNvSpPr/>
          <p:nvPr/>
        </p:nvSpPr>
        <p:spPr>
          <a:xfrm flipV="1">
            <a:off x="119827" y="1584708"/>
            <a:ext cx="1466297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85B0B3B-43C8-42E9-4B8B-1F9CDBE09B77}"/>
              </a:ext>
            </a:extLst>
          </p:cNvPr>
          <p:cNvSpPr/>
          <p:nvPr/>
        </p:nvSpPr>
        <p:spPr>
          <a:xfrm>
            <a:off x="12118535" y="127564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2E977478-B33D-9D60-B5E9-DA529DC9B097}"/>
              </a:ext>
            </a:extLst>
          </p:cNvPr>
          <p:cNvSpPr txBox="1">
            <a:spLocks/>
          </p:cNvSpPr>
          <p:nvPr/>
        </p:nvSpPr>
        <p:spPr>
          <a:xfrm>
            <a:off x="12344400" y="129042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42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FA50481-57FD-5205-3D1D-FAC6E66CF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359" y="2187595"/>
            <a:ext cx="17950985" cy="1056885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F01701DA-81FF-41A6-061C-9E1DAED262B1}"/>
              </a:ext>
            </a:extLst>
          </p:cNvPr>
          <p:cNvSpPr/>
          <p:nvPr/>
        </p:nvSpPr>
        <p:spPr>
          <a:xfrm>
            <a:off x="10592897" y="8901377"/>
            <a:ext cx="1356182" cy="1048166"/>
          </a:xfrm>
          <a:prstGeom prst="ellipse">
            <a:avLst/>
          </a:prstGeom>
          <a:solidFill>
            <a:schemeClr val="accent2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64293" tIns="64293" rIns="64293" bIns="64293" numCol="1" spcCol="3810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marL="0" marR="0" indent="0" algn="ctr" defTabSz="642937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kern="1200" baseline="0">
                <a:solidFill>
                  <a:srgbClr val="FFFFFF"/>
                </a:solidFill>
                <a:latin typeface="Helvetica" pitchFamily="2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r>
              <a:rPr lang="tr-TR" sz="2000" kern="1200" dirty="0">
                <a:solidFill>
                  <a:srgbClr val="FFFFFF"/>
                </a:solidFill>
                <a:latin typeface="Helvetica" pitchFamily="2" charset="0"/>
                <a:ea typeface="Verdana" panose="020B0604030504040204" pitchFamily="34" charset="0"/>
              </a:rPr>
              <a:t>RANK</a:t>
            </a:r>
            <a:endParaRPr lang="en-TR" sz="2000" kern="1200" dirty="0">
              <a:solidFill>
                <a:srgbClr val="FFFFFF"/>
              </a:solidFill>
              <a:latin typeface="Helvetica" pitchFamily="2" charset="0"/>
              <a:ea typeface="Verdana" panose="020B0604030504040204" pitchFamily="34" charset="0"/>
            </a:endParaRPr>
          </a:p>
          <a:p>
            <a:pPr marL="0" marR="0" indent="0" algn="ctr" defTabSz="642937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kern="1200" baseline="0">
                <a:solidFill>
                  <a:srgbClr val="FFFFFF"/>
                </a:solidFill>
                <a:latin typeface="Helvetica" pitchFamily="2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r>
              <a:rPr lang="tr-TR" sz="2000" kern="1200" dirty="0">
                <a:solidFill>
                  <a:srgbClr val="FFFFFF"/>
                </a:solidFill>
                <a:latin typeface="Helvetica" pitchFamily="2" charset="0"/>
                <a:ea typeface="Verdana" panose="020B0604030504040204" pitchFamily="34" charset="0"/>
              </a:rPr>
              <a:t>8</a:t>
            </a:r>
            <a:endParaRPr lang="en-TR" sz="2000" kern="1200" dirty="0">
              <a:solidFill>
                <a:srgbClr val="FFFFFF"/>
              </a:solidFill>
              <a:latin typeface="Helvetica" pitchFamily="2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881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6BA1897B-9A39-43F7-9579-024534091366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43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0E13C92B-438B-E544-048D-1897B5DF0D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53"/>
            <a:ext cx="24384000" cy="137160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C94D92D-A4AA-A2AC-7FBB-4F40AEBA80CA}"/>
              </a:ext>
            </a:extLst>
          </p:cNvPr>
          <p:cNvSpPr txBox="1"/>
          <p:nvPr/>
        </p:nvSpPr>
        <p:spPr>
          <a:xfrm>
            <a:off x="487359" y="131586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r>
              <a:rPr lang="tr-TR" sz="2400" dirty="0">
                <a:latin typeface="Helvetica" pitchFamily="2" charset="0"/>
              </a:rPr>
              <a:t>Source</a:t>
            </a:r>
            <a:r>
              <a:rPr sz="2400" dirty="0">
                <a:latin typeface="Helvetica" pitchFamily="2" charset="0"/>
              </a:rPr>
              <a:t>: </a:t>
            </a:r>
            <a:r>
              <a:rPr lang="en-US" sz="2400" dirty="0">
                <a:solidFill>
                  <a:srgbClr val="7A7C7A"/>
                </a:solidFill>
                <a:effectLst/>
                <a:latin typeface="Helvetica" pitchFamily="2" charset="0"/>
              </a:rPr>
              <a:t>Borsa İstanbul </a:t>
            </a:r>
            <a:endParaRPr lang="en-US" sz="2400" dirty="0">
              <a:effectLst/>
              <a:latin typeface="Helvetica" pitchFamily="2" charset="0"/>
            </a:endParaRPr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2" name="KISACA Türkİye Sermaye PİyaSALARI BİRLİĞİ">
            <a:extLst>
              <a:ext uri="{FF2B5EF4-FFF2-40B4-BE49-F238E27FC236}">
                <a16:creationId xmlns:a16="http://schemas.microsoft.com/office/drawing/2014/main" id="{6763E661-2837-6317-1D7B-60A9E2A531B3}"/>
              </a:ext>
            </a:extLst>
          </p:cNvPr>
          <p:cNvSpPr txBox="1"/>
          <p:nvPr/>
        </p:nvSpPr>
        <p:spPr>
          <a:xfrm>
            <a:off x="605347" y="8465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/>
              <a:t>BOND TRADING VOLUME </a:t>
            </a:r>
            <a:r>
              <a:rPr lang="tr-TR" b="0" dirty="0"/>
              <a:t>(BILLION TL)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990C43F2-25AB-143C-2966-27B5C9C6DB7F}"/>
              </a:ext>
            </a:extLst>
          </p:cNvPr>
          <p:cNvSpPr/>
          <p:nvPr/>
        </p:nvSpPr>
        <p:spPr>
          <a:xfrm>
            <a:off x="119825" y="746397"/>
            <a:ext cx="1133788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4E39A8B0-88A4-A7D1-3997-8D7482D48D44}"/>
              </a:ext>
            </a:extLst>
          </p:cNvPr>
          <p:cNvSpPr/>
          <p:nvPr/>
        </p:nvSpPr>
        <p:spPr>
          <a:xfrm flipV="1">
            <a:off x="119827" y="1584708"/>
            <a:ext cx="184037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8FBB3EB-CB04-F7CD-27BF-F6983C8EF3AB}"/>
              </a:ext>
            </a:extLst>
          </p:cNvPr>
          <p:cNvSpPr txBox="1"/>
          <p:nvPr/>
        </p:nvSpPr>
        <p:spPr>
          <a:xfrm>
            <a:off x="17839427" y="12751870"/>
            <a:ext cx="6244026" cy="8455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/>
          </a:bodyPr>
          <a:lstStyle/>
          <a:p>
            <a:pPr algn="r">
              <a:lnSpc>
                <a:spcPct val="90000"/>
              </a:lnSpc>
              <a:spcBef>
                <a:spcPct val="20000"/>
              </a:spcBef>
              <a:buClr>
                <a:srgbClr val="00A7E1"/>
              </a:buClr>
            </a:pP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OTC </a:t>
            </a:r>
            <a:r>
              <a:rPr lang="tr-TR" dirty="0" err="1">
                <a:solidFill>
                  <a:srgbClr val="7A7C7A"/>
                </a:solidFill>
                <a:latin typeface="Helvetica" pitchFamily="2" charset="0"/>
              </a:rPr>
              <a:t>transactions</a:t>
            </a: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 </a:t>
            </a:r>
            <a:r>
              <a:rPr lang="tr-TR" dirty="0" err="1">
                <a:solidFill>
                  <a:srgbClr val="7A7C7A"/>
                </a:solidFill>
                <a:latin typeface="Helvetica" pitchFamily="2" charset="0"/>
              </a:rPr>
              <a:t>included</a:t>
            </a: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.</a:t>
            </a:r>
            <a:endParaRPr lang="en-US" dirty="0">
              <a:solidFill>
                <a:srgbClr val="7A7C7A"/>
              </a:solidFill>
              <a:latin typeface="Helvetica" pitchFamily="2" charset="0"/>
            </a:endParaRPr>
          </a:p>
        </p:txBody>
      </p:sp>
      <p:graphicFrame>
        <p:nvGraphicFramePr>
          <p:cNvPr id="16" name="Grafik 70">
            <a:extLst>
              <a:ext uri="{FF2B5EF4-FFF2-40B4-BE49-F238E27FC236}">
                <a16:creationId xmlns:a16="http://schemas.microsoft.com/office/drawing/2014/main" id="{E1B76F17-882E-3B8E-F7CE-DE6F0B5735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2048067"/>
              </p:ext>
            </p:extLst>
          </p:nvPr>
        </p:nvGraphicFramePr>
        <p:xfrm>
          <a:off x="3552825" y="2168395"/>
          <a:ext cx="18164249" cy="10004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Oval 16">
            <a:extLst>
              <a:ext uri="{FF2B5EF4-FFF2-40B4-BE49-F238E27FC236}">
                <a16:creationId xmlns:a16="http://schemas.microsoft.com/office/drawing/2014/main" id="{71A1A9E7-9E85-960F-0859-9F45F9A2E91C}"/>
              </a:ext>
            </a:extLst>
          </p:cNvPr>
          <p:cNvSpPr/>
          <p:nvPr/>
        </p:nvSpPr>
        <p:spPr>
          <a:xfrm>
            <a:off x="12118535" y="127564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8F25619E-1542-6FE9-E05E-E8FF31689576}"/>
              </a:ext>
            </a:extLst>
          </p:cNvPr>
          <p:cNvSpPr txBox="1">
            <a:spLocks/>
          </p:cNvSpPr>
          <p:nvPr/>
        </p:nvSpPr>
        <p:spPr>
          <a:xfrm>
            <a:off x="12344400" y="129042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43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Line">
            <a:extLst>
              <a:ext uri="{FF2B5EF4-FFF2-40B4-BE49-F238E27FC236}">
                <a16:creationId xmlns:a16="http://schemas.microsoft.com/office/drawing/2014/main" id="{2379D670-6F28-185C-8426-70573D5F7F6F}"/>
              </a:ext>
            </a:extLst>
          </p:cNvPr>
          <p:cNvSpPr/>
          <p:nvPr/>
        </p:nvSpPr>
        <p:spPr>
          <a:xfrm flipV="1">
            <a:off x="18033013" y="3027391"/>
            <a:ext cx="0" cy="8495834"/>
          </a:xfrm>
          <a:prstGeom prst="line">
            <a:avLst/>
          </a:prstGeom>
          <a:ln w="63500">
            <a:solidFill>
              <a:schemeClr val="accent1"/>
            </a:solidFill>
          </a:ln>
        </p:spPr>
        <p:txBody>
          <a:bodyPr lIns="64293" tIns="64293" rIns="64293" bIns="64293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72613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C153D9D-5232-B6C1-8417-11333A1E9E58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44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915F872D-F5A7-3D7A-03D0-C9093F60D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465" y="0"/>
            <a:ext cx="24384000" cy="137160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DA66E60-329E-7D88-4CFF-BB345C764DE5}"/>
              </a:ext>
            </a:extLst>
          </p:cNvPr>
          <p:cNvSpPr txBox="1"/>
          <p:nvPr/>
        </p:nvSpPr>
        <p:spPr>
          <a:xfrm>
            <a:off x="487359" y="131586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Borsa </a:t>
            </a:r>
            <a:r>
              <a:rPr lang="tr-TR" sz="2400" dirty="0" err="1"/>
              <a:t>Istanbul</a:t>
            </a:r>
            <a:endParaRPr lang="en-US" sz="2400" dirty="0"/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2" name="KISACA Türkİye Sermaye PİyaSALARI BİRLİĞİ">
            <a:extLst>
              <a:ext uri="{FF2B5EF4-FFF2-40B4-BE49-F238E27FC236}">
                <a16:creationId xmlns:a16="http://schemas.microsoft.com/office/drawing/2014/main" id="{47F18CB2-ACE8-4B03-3AD6-B4ED4295344C}"/>
              </a:ext>
            </a:extLst>
          </p:cNvPr>
          <p:cNvSpPr txBox="1"/>
          <p:nvPr/>
        </p:nvSpPr>
        <p:spPr>
          <a:xfrm>
            <a:off x="112014" y="922378"/>
            <a:ext cx="18291686" cy="1582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/>
              <a:t>REPO-REVERSE REPO, swap AND TAKASBANK MONEY MARKET </a:t>
            </a:r>
          </a:p>
          <a:p>
            <a:r>
              <a:rPr lang="tr-TR" dirty="0"/>
              <a:t>TRADING VOLUME (</a:t>
            </a:r>
            <a:r>
              <a:rPr lang="tr-TR" b="0" dirty="0"/>
              <a:t>TRILLION </a:t>
            </a:r>
            <a:r>
              <a:rPr lang="tr-TR" b="0" dirty="0" err="1"/>
              <a:t>tl</a:t>
            </a:r>
            <a:r>
              <a:rPr lang="tr-TR" dirty="0"/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94565D96-60AA-EC13-BC51-90AF1F716E66}"/>
              </a:ext>
            </a:extLst>
          </p:cNvPr>
          <p:cNvSpPr/>
          <p:nvPr/>
        </p:nvSpPr>
        <p:spPr>
          <a:xfrm>
            <a:off x="46741" y="922378"/>
            <a:ext cx="1133788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A3A7312F-8C55-0C56-5E27-608C1A612493}"/>
              </a:ext>
            </a:extLst>
          </p:cNvPr>
          <p:cNvSpPr/>
          <p:nvPr/>
        </p:nvSpPr>
        <p:spPr>
          <a:xfrm flipV="1">
            <a:off x="0" y="2542350"/>
            <a:ext cx="184037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BFB0CC6-C4F6-7788-E595-EDAEAF7D50D2}"/>
              </a:ext>
            </a:extLst>
          </p:cNvPr>
          <p:cNvSpPr txBox="1"/>
          <p:nvPr/>
        </p:nvSpPr>
        <p:spPr>
          <a:xfrm>
            <a:off x="17868900" y="12954000"/>
            <a:ext cx="6214553" cy="799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Autofit/>
          </a:bodyPr>
          <a:lstStyle/>
          <a:p>
            <a:pPr algn="r">
              <a:lnSpc>
                <a:spcPct val="90000"/>
              </a:lnSpc>
              <a:spcBef>
                <a:spcPct val="20000"/>
              </a:spcBef>
              <a:buClr>
                <a:srgbClr val="00A7E1"/>
              </a:buClr>
            </a:pP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OTC </a:t>
            </a:r>
            <a:r>
              <a:rPr lang="tr-TR" dirty="0" err="1">
                <a:solidFill>
                  <a:srgbClr val="7A7C7A"/>
                </a:solidFill>
                <a:latin typeface="Helvetica" pitchFamily="2" charset="0"/>
              </a:rPr>
              <a:t>transactions</a:t>
            </a: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 </a:t>
            </a:r>
            <a:r>
              <a:rPr lang="tr-TR" dirty="0" err="1">
                <a:solidFill>
                  <a:srgbClr val="7A7C7A"/>
                </a:solidFill>
                <a:latin typeface="Helvetica" pitchFamily="2" charset="0"/>
              </a:rPr>
              <a:t>included</a:t>
            </a: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.</a:t>
            </a:r>
            <a:endParaRPr lang="en-US" dirty="0">
              <a:solidFill>
                <a:srgbClr val="7A7C7A"/>
              </a:solidFill>
              <a:latin typeface="Helvetica" pitchFamily="2" charset="0"/>
            </a:endParaRPr>
          </a:p>
        </p:txBody>
      </p:sp>
      <p:graphicFrame>
        <p:nvGraphicFramePr>
          <p:cNvPr id="16" name="Grafik 70">
            <a:extLst>
              <a:ext uri="{FF2B5EF4-FFF2-40B4-BE49-F238E27FC236}">
                <a16:creationId xmlns:a16="http://schemas.microsoft.com/office/drawing/2014/main" id="{F1FEA3E5-F8FC-C118-1C88-A2521A3A65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9254221"/>
              </p:ext>
            </p:extLst>
          </p:nvPr>
        </p:nvGraphicFramePr>
        <p:xfrm>
          <a:off x="3032537" y="2878382"/>
          <a:ext cx="18623726" cy="9764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Oval 16">
            <a:extLst>
              <a:ext uri="{FF2B5EF4-FFF2-40B4-BE49-F238E27FC236}">
                <a16:creationId xmlns:a16="http://schemas.microsoft.com/office/drawing/2014/main" id="{C33DD661-4194-B6B1-DB51-E1EECF4318B7}"/>
              </a:ext>
            </a:extLst>
          </p:cNvPr>
          <p:cNvSpPr/>
          <p:nvPr/>
        </p:nvSpPr>
        <p:spPr>
          <a:xfrm>
            <a:off x="12118535" y="127564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10EEE220-F37A-6C5D-CACA-44CCBEA1DF58}"/>
              </a:ext>
            </a:extLst>
          </p:cNvPr>
          <p:cNvSpPr txBox="1">
            <a:spLocks/>
          </p:cNvSpPr>
          <p:nvPr/>
        </p:nvSpPr>
        <p:spPr>
          <a:xfrm>
            <a:off x="12344400" y="129042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44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C7E3FC1B-0775-51A4-62B0-929E19FA1CE6}"/>
              </a:ext>
            </a:extLst>
          </p:cNvPr>
          <p:cNvSpPr/>
          <p:nvPr/>
        </p:nvSpPr>
        <p:spPr>
          <a:xfrm flipV="1">
            <a:off x="17038335" y="4085798"/>
            <a:ext cx="0" cy="7826096"/>
          </a:xfrm>
          <a:prstGeom prst="line">
            <a:avLst/>
          </a:prstGeom>
          <a:ln w="63500">
            <a:solidFill>
              <a:schemeClr val="accent1"/>
            </a:solidFill>
          </a:ln>
        </p:spPr>
        <p:txBody>
          <a:bodyPr lIns="64293" tIns="64293" rIns="64293" bIns="64293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861108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21E4D064-9352-7C9C-99E5-F93B101AE7E3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45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091425BC-499A-D840-2F3C-2CCE84002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53"/>
            <a:ext cx="24384000" cy="13716000"/>
          </a:xfrm>
          <a:prstGeom prst="rect">
            <a:avLst/>
          </a:prstGeom>
        </p:spPr>
      </p:pic>
      <p:sp>
        <p:nvSpPr>
          <p:cNvPr id="8" name="ARACI KURUMLARDA VARLIK YÖNETİMİ">
            <a:extLst>
              <a:ext uri="{FF2B5EF4-FFF2-40B4-BE49-F238E27FC236}">
                <a16:creationId xmlns:a16="http://schemas.microsoft.com/office/drawing/2014/main" id="{4A913EE1-C55E-72B9-88BA-7CD3604A1573}"/>
              </a:ext>
            </a:extLst>
          </p:cNvPr>
          <p:cNvSpPr txBox="1"/>
          <p:nvPr/>
        </p:nvSpPr>
        <p:spPr>
          <a:xfrm>
            <a:off x="605347" y="846520"/>
            <a:ext cx="10122943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Initial Public Offerings </a:t>
            </a:r>
            <a:endParaRPr dirty="0"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3BD6BDDB-3DC4-C3BC-00F1-09FFFF7D1157}"/>
              </a:ext>
            </a:extLst>
          </p:cNvPr>
          <p:cNvSpPr/>
          <p:nvPr/>
        </p:nvSpPr>
        <p:spPr>
          <a:xfrm>
            <a:off x="152400" y="746398"/>
            <a:ext cx="53721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DE37E71B-89B8-2C4B-2712-31074813C167}"/>
              </a:ext>
            </a:extLst>
          </p:cNvPr>
          <p:cNvSpPr/>
          <p:nvPr/>
        </p:nvSpPr>
        <p:spPr>
          <a:xfrm flipV="1">
            <a:off x="152400" y="1684828"/>
            <a:ext cx="8943975" cy="2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F995F1-0036-21CD-8154-D09C38D3EC97}"/>
              </a:ext>
            </a:extLst>
          </p:cNvPr>
          <p:cNvSpPr/>
          <p:nvPr/>
        </p:nvSpPr>
        <p:spPr>
          <a:xfrm>
            <a:off x="365760" y="13137382"/>
            <a:ext cx="33842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Source: Borsa İstanbul </a:t>
            </a:r>
            <a:endParaRPr lang="tr-TR" dirty="0">
              <a:latin typeface="Helvetica" pitchFamily="2" charset="0"/>
            </a:endParaRPr>
          </a:p>
        </p:txBody>
      </p:sp>
      <p:graphicFrame>
        <p:nvGraphicFramePr>
          <p:cNvPr id="12" name="Grafik 16">
            <a:extLst>
              <a:ext uri="{FF2B5EF4-FFF2-40B4-BE49-F238E27FC236}">
                <a16:creationId xmlns:a16="http://schemas.microsoft.com/office/drawing/2014/main" id="{68F5A2FB-84B7-5650-B242-7A01C1834F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1149695"/>
              </p:ext>
            </p:extLst>
          </p:nvPr>
        </p:nvGraphicFramePr>
        <p:xfrm>
          <a:off x="2235584" y="2079723"/>
          <a:ext cx="19323936" cy="9665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Oval 12">
            <a:extLst>
              <a:ext uri="{FF2B5EF4-FFF2-40B4-BE49-F238E27FC236}">
                <a16:creationId xmlns:a16="http://schemas.microsoft.com/office/drawing/2014/main" id="{F44E6FA4-9BAC-12A8-1902-B2073D22A56E}"/>
              </a:ext>
            </a:extLst>
          </p:cNvPr>
          <p:cNvSpPr/>
          <p:nvPr/>
        </p:nvSpPr>
        <p:spPr>
          <a:xfrm>
            <a:off x="12118535" y="127564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2A3AE83A-701B-316F-3A15-F13118E9C286}"/>
              </a:ext>
            </a:extLst>
          </p:cNvPr>
          <p:cNvSpPr txBox="1">
            <a:spLocks/>
          </p:cNvSpPr>
          <p:nvPr/>
        </p:nvSpPr>
        <p:spPr>
          <a:xfrm>
            <a:off x="12344400" y="129042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45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745D3-3BC5-A282-1C74-C10789C6AFBF}"/>
              </a:ext>
            </a:extLst>
          </p:cNvPr>
          <p:cNvSpPr txBox="1"/>
          <p:nvPr/>
        </p:nvSpPr>
        <p:spPr>
          <a:xfrm>
            <a:off x="17803687" y="12756454"/>
            <a:ext cx="6214553" cy="799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Autofit/>
          </a:bodyPr>
          <a:lstStyle/>
          <a:p>
            <a:pPr algn="r">
              <a:lnSpc>
                <a:spcPct val="90000"/>
              </a:lnSpc>
              <a:spcBef>
                <a:spcPct val="20000"/>
              </a:spcBef>
              <a:buClr>
                <a:srgbClr val="00A7E1"/>
              </a:buClr>
            </a:pP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*</a:t>
            </a:r>
            <a:r>
              <a:rPr lang="tr-TR" dirty="0" err="1">
                <a:solidFill>
                  <a:srgbClr val="7A7C7A"/>
                </a:solidFill>
                <a:latin typeface="Helvetica" pitchFamily="2" charset="0"/>
              </a:rPr>
              <a:t>Investment</a:t>
            </a: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 </a:t>
            </a:r>
            <a:r>
              <a:rPr lang="tr-TR" dirty="0" err="1">
                <a:solidFill>
                  <a:srgbClr val="7A7C7A"/>
                </a:solidFill>
                <a:latin typeface="Helvetica" pitchFamily="2" charset="0"/>
              </a:rPr>
              <a:t>Trusts</a:t>
            </a:r>
            <a:r>
              <a:rPr lang="tr-TR" dirty="0">
                <a:solidFill>
                  <a:srgbClr val="7A7C7A"/>
                </a:solidFill>
                <a:latin typeface="Helvetica" pitchFamily="2" charset="0"/>
              </a:rPr>
              <a:t> </a:t>
            </a:r>
            <a:r>
              <a:rPr lang="tr-TR" dirty="0" err="1">
                <a:solidFill>
                  <a:srgbClr val="7A7C7A"/>
                </a:solidFill>
                <a:latin typeface="Helvetica" pitchFamily="2" charset="0"/>
              </a:rPr>
              <a:t>included</a:t>
            </a:r>
            <a:endParaRPr lang="en-US" dirty="0">
              <a:solidFill>
                <a:srgbClr val="7A7C7A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2169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7DED4858-FBA9-640D-8AAD-1E7F63EF1F3D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46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BFF6F2C7-B2D0-16E3-2C07-594E519CD4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51"/>
            <a:ext cx="24384000" cy="1371600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9F8456E-1EF6-2EAB-D39A-30753C7CA607}"/>
              </a:ext>
            </a:extLst>
          </p:cNvPr>
          <p:cNvSpPr txBox="1"/>
          <p:nvPr/>
        </p:nvSpPr>
        <p:spPr>
          <a:xfrm>
            <a:off x="487359" y="131586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r>
              <a:rPr lang="tr-TR" sz="2400" dirty="0">
                <a:latin typeface="Helvetica" pitchFamily="2" charset="0"/>
              </a:rPr>
              <a:t>Source</a:t>
            </a:r>
            <a:r>
              <a:rPr sz="2400" dirty="0">
                <a:latin typeface="Helvetica" pitchFamily="2" charset="0"/>
              </a:rPr>
              <a:t>: </a:t>
            </a:r>
            <a:r>
              <a:rPr lang="en-US" sz="2400" dirty="0">
                <a:solidFill>
                  <a:srgbClr val="7A7C7A"/>
                </a:solidFill>
                <a:effectLst/>
                <a:latin typeface="Helvetica" pitchFamily="2" charset="0"/>
              </a:rPr>
              <a:t>Borsa İstanbul </a:t>
            </a:r>
            <a:endParaRPr lang="en-US" sz="2400" dirty="0">
              <a:effectLst/>
              <a:latin typeface="Helvetica" pitchFamily="2" charset="0"/>
            </a:endParaRPr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1" name="KISACA Türkİye Sermaye PİyaSALARI BİRLİĞİ">
            <a:extLst>
              <a:ext uri="{FF2B5EF4-FFF2-40B4-BE49-F238E27FC236}">
                <a16:creationId xmlns:a16="http://schemas.microsoft.com/office/drawing/2014/main" id="{8C64B400-F2A7-4F8C-7531-76266F32A61A}"/>
              </a:ext>
            </a:extLst>
          </p:cNvPr>
          <p:cNvSpPr txBox="1"/>
          <p:nvPr/>
        </p:nvSpPr>
        <p:spPr>
          <a:xfrm>
            <a:off x="605347" y="8465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/>
              <a:t>EQUITY FINANCING </a:t>
            </a:r>
            <a:r>
              <a:rPr lang="tr-TR" b="0" dirty="0"/>
              <a:t>(BILLION TL)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E98BD799-663F-FEFA-8D1B-67EC70B4A317}"/>
              </a:ext>
            </a:extLst>
          </p:cNvPr>
          <p:cNvSpPr/>
          <p:nvPr/>
        </p:nvSpPr>
        <p:spPr>
          <a:xfrm flipV="1">
            <a:off x="119827" y="746396"/>
            <a:ext cx="6404800" cy="1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230C5C7E-3916-A9D3-7D94-424C36766E8D}"/>
              </a:ext>
            </a:extLst>
          </p:cNvPr>
          <p:cNvSpPr/>
          <p:nvPr/>
        </p:nvSpPr>
        <p:spPr>
          <a:xfrm flipV="1">
            <a:off x="119827" y="1584708"/>
            <a:ext cx="1046244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4" name="Grafik 41">
            <a:extLst>
              <a:ext uri="{FF2B5EF4-FFF2-40B4-BE49-F238E27FC236}">
                <a16:creationId xmlns:a16="http://schemas.microsoft.com/office/drawing/2014/main" id="{9D32C8F0-32F6-CDB1-E118-9A1107A9F0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6090144"/>
              </p:ext>
            </p:extLst>
          </p:nvPr>
        </p:nvGraphicFramePr>
        <p:xfrm>
          <a:off x="2054777" y="2588594"/>
          <a:ext cx="20557681" cy="9847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B72731A5-9071-2AF8-91F9-88A6C55A8FCE}"/>
              </a:ext>
            </a:extLst>
          </p:cNvPr>
          <p:cNvSpPr/>
          <p:nvPr/>
        </p:nvSpPr>
        <p:spPr>
          <a:xfrm>
            <a:off x="12118535" y="127564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E56282EF-9633-3910-DC9E-C3E1EF1E2222}"/>
              </a:ext>
            </a:extLst>
          </p:cNvPr>
          <p:cNvSpPr txBox="1">
            <a:spLocks/>
          </p:cNvSpPr>
          <p:nvPr/>
        </p:nvSpPr>
        <p:spPr>
          <a:xfrm>
            <a:off x="12344400" y="129042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46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A3A1E6C1-4729-1504-9E97-9C9D7768E14E}"/>
              </a:ext>
            </a:extLst>
          </p:cNvPr>
          <p:cNvSpPr/>
          <p:nvPr/>
        </p:nvSpPr>
        <p:spPr>
          <a:xfrm flipV="1">
            <a:off x="18487572" y="3913271"/>
            <a:ext cx="0" cy="7826096"/>
          </a:xfrm>
          <a:prstGeom prst="line">
            <a:avLst/>
          </a:prstGeom>
          <a:ln w="63500">
            <a:solidFill>
              <a:schemeClr val="accent1"/>
            </a:solidFill>
          </a:ln>
        </p:spPr>
        <p:txBody>
          <a:bodyPr lIns="64293" tIns="64293" rIns="64293" bIns="64293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0196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965321D4-810B-459A-ED48-573443D844F4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47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A3A047F7-7DD3-8937-699B-60A097C68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465" y="-242666"/>
            <a:ext cx="24384000" cy="1371600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550CAEF-BCFB-C242-4215-ED65744E6D6A}"/>
              </a:ext>
            </a:extLst>
          </p:cNvPr>
          <p:cNvSpPr txBox="1"/>
          <p:nvPr/>
        </p:nvSpPr>
        <p:spPr>
          <a:xfrm>
            <a:off x="487359" y="131586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r>
              <a:rPr lang="tr-TR" sz="2400" dirty="0">
                <a:latin typeface="Helvetica" pitchFamily="2" charset="0"/>
              </a:rPr>
              <a:t>Source</a:t>
            </a:r>
            <a:r>
              <a:rPr sz="2400" dirty="0">
                <a:latin typeface="Helvetica" pitchFamily="2" charset="0"/>
              </a:rPr>
              <a:t>: </a:t>
            </a:r>
            <a:r>
              <a:rPr lang="en-US" sz="2400" dirty="0">
                <a:solidFill>
                  <a:srgbClr val="7A7C7A"/>
                </a:solidFill>
                <a:effectLst/>
                <a:latin typeface="Helvetica" pitchFamily="2" charset="0"/>
              </a:rPr>
              <a:t>Borsa İstanbul </a:t>
            </a:r>
            <a:endParaRPr lang="en-US" sz="2400" dirty="0">
              <a:effectLst/>
              <a:latin typeface="Helvetica" pitchFamily="2" charset="0"/>
            </a:endParaRPr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1" name="KISACA Türkİye Sermaye PİyaSALARI BİRLİĞİ">
            <a:extLst>
              <a:ext uri="{FF2B5EF4-FFF2-40B4-BE49-F238E27FC236}">
                <a16:creationId xmlns:a16="http://schemas.microsoft.com/office/drawing/2014/main" id="{16351484-9465-8DBD-33A6-840F10C14A16}"/>
              </a:ext>
            </a:extLst>
          </p:cNvPr>
          <p:cNvSpPr txBox="1"/>
          <p:nvPr/>
        </p:nvSpPr>
        <p:spPr>
          <a:xfrm>
            <a:off x="605347" y="8465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/>
              <a:t>CORPORATE </a:t>
            </a:r>
            <a:r>
              <a:rPr lang="en-US" dirty="0"/>
              <a:t>Debt Securities </a:t>
            </a:r>
            <a:r>
              <a:rPr lang="en-US" dirty="0" err="1"/>
              <a:t>Issu</a:t>
            </a:r>
            <a:r>
              <a:rPr lang="tr-TR" dirty="0"/>
              <a:t>ANCE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461528B0-DE41-FA8C-F151-4F3FA783953C}"/>
              </a:ext>
            </a:extLst>
          </p:cNvPr>
          <p:cNvSpPr/>
          <p:nvPr/>
        </p:nvSpPr>
        <p:spPr>
          <a:xfrm flipV="1">
            <a:off x="119826" y="746396"/>
            <a:ext cx="877652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E12A8C42-02B3-D6E2-098A-196C7BE6370E}"/>
              </a:ext>
            </a:extLst>
          </p:cNvPr>
          <p:cNvSpPr/>
          <p:nvPr/>
        </p:nvSpPr>
        <p:spPr>
          <a:xfrm flipV="1">
            <a:off x="119826" y="1584708"/>
            <a:ext cx="1386287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4" name="Grafik 18">
            <a:extLst>
              <a:ext uri="{FF2B5EF4-FFF2-40B4-BE49-F238E27FC236}">
                <a16:creationId xmlns:a16="http://schemas.microsoft.com/office/drawing/2014/main" id="{12C9FBB7-D8A8-DB82-DE2F-3B884D57A0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1904277"/>
              </p:ext>
            </p:extLst>
          </p:nvPr>
        </p:nvGraphicFramePr>
        <p:xfrm>
          <a:off x="2497587" y="2926622"/>
          <a:ext cx="18289771" cy="9204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32A919F4-C369-BC41-BD24-2A64D962E400}"/>
              </a:ext>
            </a:extLst>
          </p:cNvPr>
          <p:cNvSpPr/>
          <p:nvPr/>
        </p:nvSpPr>
        <p:spPr>
          <a:xfrm>
            <a:off x="12118535" y="127564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5274DF21-6F7A-00F3-1D98-6EECC17B5471}"/>
              </a:ext>
            </a:extLst>
          </p:cNvPr>
          <p:cNvSpPr txBox="1">
            <a:spLocks/>
          </p:cNvSpPr>
          <p:nvPr/>
        </p:nvSpPr>
        <p:spPr>
          <a:xfrm>
            <a:off x="12344400" y="129042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47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DA9FA643-C8A8-7431-C231-334FB2B3C3EB}"/>
              </a:ext>
            </a:extLst>
          </p:cNvPr>
          <p:cNvSpPr/>
          <p:nvPr/>
        </p:nvSpPr>
        <p:spPr>
          <a:xfrm flipV="1">
            <a:off x="16969739" y="4077842"/>
            <a:ext cx="0" cy="7289029"/>
          </a:xfrm>
          <a:prstGeom prst="line">
            <a:avLst/>
          </a:prstGeom>
          <a:ln w="63500">
            <a:solidFill>
              <a:schemeClr val="accent1"/>
            </a:solidFill>
          </a:ln>
        </p:spPr>
        <p:txBody>
          <a:bodyPr lIns="64293" tIns="64293" rIns="64293" bIns="64293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3944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1721B7D-CEDE-FCB2-041A-56F11BE31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5" name="TÜRKİYE SERMAYE PİYASALARI BİRLİĞİ">
            <a:extLst>
              <a:ext uri="{FF2B5EF4-FFF2-40B4-BE49-F238E27FC236}">
                <a16:creationId xmlns:a16="http://schemas.microsoft.com/office/drawing/2014/main" id="{3AC07B9E-2A42-33F0-645C-E28BB9159904}"/>
              </a:ext>
            </a:extLst>
          </p:cNvPr>
          <p:cNvSpPr txBox="1"/>
          <p:nvPr/>
        </p:nvSpPr>
        <p:spPr>
          <a:xfrm>
            <a:off x="586037" y="1230658"/>
            <a:ext cx="17660839" cy="1195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Autofit/>
          </a:bodyPr>
          <a:lstStyle>
            <a:lvl1pPr defTabSz="457200">
              <a:lnSpc>
                <a:spcPts val="15500"/>
              </a:lnSpc>
              <a:defRPr sz="7000" b="1">
                <a:solidFill>
                  <a:srgbClr val="FFFFFF"/>
                </a:solidFill>
              </a:defRPr>
            </a:lvl1pPr>
          </a:lstStyle>
          <a:p>
            <a:r>
              <a:rPr lang="en-GB" sz="5400" dirty="0"/>
              <a:t>INVESTMENT  INSTITUTIONS</a:t>
            </a:r>
          </a:p>
        </p:txBody>
      </p:sp>
    </p:spTree>
    <p:extLst>
      <p:ext uri="{BB962C8B-B14F-4D97-AF65-F5344CB8AC3E}">
        <p14:creationId xmlns:p14="http://schemas.microsoft.com/office/powerpoint/2010/main" val="3910999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73B9B9A-8024-49C9-5090-E5171FE0F456}"/>
              </a:ext>
            </a:extLst>
          </p:cNvPr>
          <p:cNvSpPr txBox="1">
            <a:spLocks/>
          </p:cNvSpPr>
          <p:nvPr/>
        </p:nvSpPr>
        <p:spPr>
          <a:xfrm>
            <a:off x="12192000" y="127518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49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D6C57E34-9AE1-4BEA-1270-1F7CE2D51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826" y="118079"/>
            <a:ext cx="24384000" cy="137160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EA1AB97-A5D1-C053-1621-F8084F5E4218}"/>
              </a:ext>
            </a:extLst>
          </p:cNvPr>
          <p:cNvSpPr txBox="1"/>
          <p:nvPr/>
        </p:nvSpPr>
        <p:spPr>
          <a:xfrm>
            <a:off x="487359" y="131586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r>
              <a:rPr lang="tr-TR" sz="2400" dirty="0">
                <a:latin typeface="Helvetica" pitchFamily="2" charset="0"/>
              </a:rPr>
              <a:t>Source</a:t>
            </a:r>
            <a:r>
              <a:rPr sz="2400" dirty="0">
                <a:latin typeface="Helvetica" pitchFamily="2" charset="0"/>
              </a:rPr>
              <a:t>: </a:t>
            </a:r>
            <a:r>
              <a:rPr lang="en-US" sz="2400" dirty="0">
                <a:solidFill>
                  <a:srgbClr val="7A7C7A"/>
                </a:solidFill>
                <a:effectLst/>
                <a:latin typeface="Helvetica" pitchFamily="2" charset="0"/>
              </a:rPr>
              <a:t>Borsa İstanbul </a:t>
            </a:r>
            <a:endParaRPr lang="en-US" sz="2400" dirty="0">
              <a:effectLst/>
              <a:latin typeface="Helvetica" pitchFamily="2" charset="0"/>
            </a:endParaRPr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2" name="KISACA Türkİye Sermaye PİyaSALARI BİRLİĞİ">
            <a:extLst>
              <a:ext uri="{FF2B5EF4-FFF2-40B4-BE49-F238E27FC236}">
                <a16:creationId xmlns:a16="http://schemas.microsoft.com/office/drawing/2014/main" id="{B0068C36-C2BE-DE12-0A37-DAE76E9F0851}"/>
              </a:ext>
            </a:extLst>
          </p:cNvPr>
          <p:cNvSpPr txBox="1"/>
          <p:nvPr/>
        </p:nvSpPr>
        <p:spPr>
          <a:xfrm>
            <a:off x="605347" y="8465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Fixed Income Trading Volume of</a:t>
            </a:r>
            <a:r>
              <a:rPr lang="tr-TR" dirty="0"/>
              <a:t> </a:t>
            </a:r>
            <a:r>
              <a:rPr lang="tr-TR" dirty="0" err="1"/>
              <a:t>IntermedIarIEs</a:t>
            </a:r>
            <a:r>
              <a:rPr lang="tr-TR" dirty="0"/>
              <a:t> </a:t>
            </a:r>
            <a:r>
              <a:rPr lang="tr-TR" b="0" dirty="0"/>
              <a:t>(BILLION TL)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ED63A96C-6CD2-C5A6-223D-A35FBEEE5387}"/>
              </a:ext>
            </a:extLst>
          </p:cNvPr>
          <p:cNvSpPr/>
          <p:nvPr/>
        </p:nvSpPr>
        <p:spPr>
          <a:xfrm flipV="1">
            <a:off x="119825" y="746396"/>
            <a:ext cx="1394859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EE9DCC9C-8C50-C068-8F93-1CED7C22C19D}"/>
              </a:ext>
            </a:extLst>
          </p:cNvPr>
          <p:cNvSpPr/>
          <p:nvPr/>
        </p:nvSpPr>
        <p:spPr>
          <a:xfrm flipV="1">
            <a:off x="119826" y="1584708"/>
            <a:ext cx="2260682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5" name="Grafik 71">
            <a:extLst>
              <a:ext uri="{FF2B5EF4-FFF2-40B4-BE49-F238E27FC236}">
                <a16:creationId xmlns:a16="http://schemas.microsoft.com/office/drawing/2014/main" id="{B7FE52C9-01AF-48CF-11A1-EEFFB0C0D8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0771181"/>
              </p:ext>
            </p:extLst>
          </p:nvPr>
        </p:nvGraphicFramePr>
        <p:xfrm>
          <a:off x="2788124" y="2322896"/>
          <a:ext cx="18833430" cy="10113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17E8F5A-0340-61ED-DE31-774CDCEEDA91}"/>
              </a:ext>
            </a:extLst>
          </p:cNvPr>
          <p:cNvSpPr txBox="1"/>
          <p:nvPr/>
        </p:nvSpPr>
        <p:spPr>
          <a:xfrm>
            <a:off x="17526000" y="12397505"/>
            <a:ext cx="6557453" cy="799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Autofit/>
          </a:bodyPr>
          <a:lstStyle/>
          <a:p>
            <a:pPr algn="r"/>
            <a:r>
              <a:rPr lang="tr-TR" dirty="0" err="1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Excluding</a:t>
            </a:r>
            <a:r>
              <a:rPr lang="tr-TR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 CBRT </a:t>
            </a:r>
            <a:r>
              <a:rPr lang="tr-TR" dirty="0" err="1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and</a:t>
            </a:r>
            <a:r>
              <a:rPr lang="tr-TR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 Takasbank</a:t>
            </a:r>
          </a:p>
          <a:p>
            <a:pPr algn="r"/>
            <a:r>
              <a:rPr lang="tr-TR" dirty="0" err="1">
                <a:solidFill>
                  <a:schemeClr val="bg2">
                    <a:lumMod val="75000"/>
                  </a:schemeClr>
                </a:solidFill>
                <a:latin typeface="Helvetica" pitchFamily="2" charset="0"/>
              </a:rPr>
              <a:t>Excluding</a:t>
            </a:r>
            <a:r>
              <a:rPr lang="tr-TR" dirty="0">
                <a:solidFill>
                  <a:schemeClr val="bg2">
                    <a:lumMod val="75000"/>
                  </a:schemeClr>
                </a:solidFill>
                <a:latin typeface="Helvetica" pitchFamily="2" charset="0"/>
              </a:rPr>
              <a:t> </a:t>
            </a:r>
            <a:r>
              <a:rPr lang="tr-TR" dirty="0" err="1">
                <a:solidFill>
                  <a:schemeClr val="bg2">
                    <a:lumMod val="75000"/>
                  </a:schemeClr>
                </a:solidFill>
                <a:latin typeface="Helvetica" pitchFamily="2" charset="0"/>
              </a:rPr>
              <a:t>Eurobond</a:t>
            </a:r>
            <a:r>
              <a:rPr lang="tr-TR" dirty="0">
                <a:solidFill>
                  <a:schemeClr val="bg2">
                    <a:lumMod val="75000"/>
                  </a:schemeClr>
                </a:solidFill>
                <a:latin typeface="Helvetica" pitchFamily="2" charset="0"/>
              </a:rPr>
              <a:t> </a:t>
            </a:r>
            <a:r>
              <a:rPr lang="tr-TR" dirty="0" err="1">
                <a:solidFill>
                  <a:schemeClr val="bg2">
                    <a:lumMod val="75000"/>
                  </a:schemeClr>
                </a:solidFill>
                <a:latin typeface="Helvetica" pitchFamily="2" charset="0"/>
              </a:rPr>
              <a:t>transactions</a:t>
            </a:r>
            <a:r>
              <a:rPr lang="tr-TR" dirty="0">
                <a:solidFill>
                  <a:schemeClr val="bg2">
                    <a:lumMod val="75000"/>
                  </a:schemeClr>
                </a:solidFill>
                <a:latin typeface="Helvetica" pitchFamily="2" charset="0"/>
              </a:rPr>
              <a:t>,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 </a:t>
            </a:r>
          </a:p>
          <a:p>
            <a:pPr algn="r"/>
            <a:r>
              <a:rPr lang="tr-TR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OTC </a:t>
            </a:r>
            <a:r>
              <a:rPr lang="tr-TR" dirty="0" err="1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transactions</a:t>
            </a:r>
            <a:r>
              <a:rPr lang="tr-TR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tr-TR" dirty="0" err="1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included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tr-TR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as of </a:t>
            </a:r>
            <a:r>
              <a:rPr lang="tr-TR" dirty="0">
                <a:solidFill>
                  <a:schemeClr val="bg2">
                    <a:lumMod val="75000"/>
                  </a:schemeClr>
                </a:solidFill>
                <a:latin typeface="Helvetica" pitchFamily="2" charset="0"/>
              </a:rPr>
              <a:t>31.03.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202</a:t>
            </a:r>
            <a:r>
              <a:rPr lang="tr-TR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6</a:t>
            </a:r>
            <a:endParaRPr lang="en-US" dirty="0">
              <a:solidFill>
                <a:schemeClr val="bg2">
                  <a:lumMod val="75000"/>
                </a:schemeClr>
              </a:solidFill>
              <a:effectLst/>
              <a:latin typeface="Helvetica" pitchFamily="2" charset="0"/>
            </a:endParaRPr>
          </a:p>
          <a:p>
            <a:pPr algn="r"/>
            <a:r>
              <a:rPr lang="en-US" sz="2000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,</a:t>
            </a:r>
            <a:endParaRPr lang="en-US" sz="1800" dirty="0">
              <a:solidFill>
                <a:schemeClr val="bg2">
                  <a:lumMod val="75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29ADB23-CA35-7460-F910-1C572F182E05}"/>
              </a:ext>
            </a:extLst>
          </p:cNvPr>
          <p:cNvSpPr/>
          <p:nvPr/>
        </p:nvSpPr>
        <p:spPr>
          <a:xfrm>
            <a:off x="12118535" y="127564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91EA3B25-D148-1983-D73C-D2067AF3158F}"/>
              </a:ext>
            </a:extLst>
          </p:cNvPr>
          <p:cNvSpPr txBox="1">
            <a:spLocks/>
          </p:cNvSpPr>
          <p:nvPr/>
        </p:nvSpPr>
        <p:spPr>
          <a:xfrm>
            <a:off x="12344400" y="12904270"/>
            <a:ext cx="301364" cy="499174"/>
          </a:xfrm>
          <a:prstGeom prst="rect">
            <a:avLst/>
          </a:prstGeom>
          <a:ln w="12700">
            <a:miter lim="400000"/>
          </a:ln>
        </p:spPr>
        <p:txBody>
          <a:bodyPr wrap="none" lIns="64293" tIns="64293" rIns="64293" bIns="64293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80808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457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914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1371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18288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22860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27432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32004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365760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0515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pPr/>
              <a:t>49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Line">
            <a:extLst>
              <a:ext uri="{FF2B5EF4-FFF2-40B4-BE49-F238E27FC236}">
                <a16:creationId xmlns:a16="http://schemas.microsoft.com/office/drawing/2014/main" id="{A58374F0-F799-FEF3-266A-2EEF84F0234B}"/>
              </a:ext>
            </a:extLst>
          </p:cNvPr>
          <p:cNvSpPr/>
          <p:nvPr/>
        </p:nvSpPr>
        <p:spPr>
          <a:xfrm flipV="1">
            <a:off x="17866470" y="4789714"/>
            <a:ext cx="0" cy="6811628"/>
          </a:xfrm>
          <a:prstGeom prst="line">
            <a:avLst/>
          </a:prstGeom>
          <a:ln w="63500">
            <a:solidFill>
              <a:schemeClr val="accent1"/>
            </a:solidFill>
          </a:ln>
        </p:spPr>
        <p:txBody>
          <a:bodyPr lIns="64293" tIns="64293" rIns="64293" bIns="64293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6931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162DD1E6-E7C8-0FF5-DE89-3A387A4F5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12FEA07-9509-296D-BC42-B93B823AFCFF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r>
              <a:rPr lang="tr-TR" sz="2400" dirty="0">
                <a:latin typeface="Helvetica" pitchFamily="2" charset="0"/>
              </a:rPr>
              <a:t>Source: TCMA</a:t>
            </a:r>
            <a:endParaRPr lang="en-US" sz="2400" dirty="0">
              <a:effectLst/>
              <a:latin typeface="Helvetica" pitchFamily="2" charset="0"/>
            </a:endParaRPr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9" name="KISACA Türkİye Sermaye PİyaSALARI BİRLİĞİ">
            <a:extLst>
              <a:ext uri="{FF2B5EF4-FFF2-40B4-BE49-F238E27FC236}">
                <a16:creationId xmlns:a16="http://schemas.microsoft.com/office/drawing/2014/main" id="{25D17908-5486-F46C-6C93-08B0C38EEE26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Repo-Reverse Repo Trading Volume of</a:t>
            </a:r>
            <a:r>
              <a:rPr lang="tr-TR" dirty="0"/>
              <a:t> </a:t>
            </a:r>
            <a:r>
              <a:rPr lang="tr-TR" dirty="0" err="1"/>
              <a:t>IntermedIarIes</a:t>
            </a:r>
            <a:r>
              <a:rPr lang="tr-TR" dirty="0"/>
              <a:t> </a:t>
            </a:r>
            <a:r>
              <a:rPr lang="tr-TR" b="0" dirty="0"/>
              <a:t>(BILLION TL)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255493EE-0411-E2E3-7F93-D2D7176093C9}"/>
              </a:ext>
            </a:extLst>
          </p:cNvPr>
          <p:cNvSpPr/>
          <p:nvPr/>
        </p:nvSpPr>
        <p:spPr>
          <a:xfrm flipV="1">
            <a:off x="-32575" y="593996"/>
            <a:ext cx="12222411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8A413082-0CA2-742A-B42E-A0946D10AA02}"/>
              </a:ext>
            </a:extLst>
          </p:cNvPr>
          <p:cNvSpPr/>
          <p:nvPr/>
        </p:nvSpPr>
        <p:spPr>
          <a:xfrm flipV="1">
            <a:off x="-32574" y="1432308"/>
            <a:ext cx="1803482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5" name="Grafik 71">
            <a:extLst>
              <a:ext uri="{FF2B5EF4-FFF2-40B4-BE49-F238E27FC236}">
                <a16:creationId xmlns:a16="http://schemas.microsoft.com/office/drawing/2014/main" id="{9BACDAB1-B1AD-6126-4C00-B9336EF638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8956845"/>
              </p:ext>
            </p:extLst>
          </p:nvPr>
        </p:nvGraphicFramePr>
        <p:xfrm>
          <a:off x="2635958" y="2269415"/>
          <a:ext cx="19107755" cy="9883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EECBE8AD-319A-D921-8F50-54B879B34C9E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C45630E7-4341-457A-6E14-E20FE9E2910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50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797742C5-3205-2080-7F76-2CBDD7F9CCA9}"/>
              </a:ext>
            </a:extLst>
          </p:cNvPr>
          <p:cNvSpPr txBox="1"/>
          <p:nvPr/>
        </p:nvSpPr>
        <p:spPr>
          <a:xfrm>
            <a:off x="17166566" y="12215154"/>
            <a:ext cx="6882475" cy="1035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Autofit/>
          </a:bodyPr>
          <a:lstStyle/>
          <a:p>
            <a:pPr algn="r"/>
            <a:r>
              <a:rPr lang="tr-TR" dirty="0" err="1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Excluding</a:t>
            </a:r>
            <a:r>
              <a:rPr lang="tr-TR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 CBRT </a:t>
            </a:r>
            <a:r>
              <a:rPr lang="tr-TR" dirty="0" err="1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and</a:t>
            </a:r>
            <a:r>
              <a:rPr lang="tr-TR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 Takasbank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 </a:t>
            </a:r>
          </a:p>
          <a:p>
            <a:pPr algn="r"/>
            <a:r>
              <a:rPr lang="tr-TR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OTC </a:t>
            </a:r>
            <a:r>
              <a:rPr lang="tr-TR" dirty="0" err="1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transactions</a:t>
            </a:r>
            <a:r>
              <a:rPr lang="tr-TR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 </a:t>
            </a:r>
            <a:r>
              <a:rPr lang="tr-TR" dirty="0" err="1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included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, </a:t>
            </a:r>
            <a:r>
              <a:rPr lang="tr-TR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as of 31</a:t>
            </a:r>
            <a:r>
              <a:rPr lang="tr-TR" dirty="0">
                <a:solidFill>
                  <a:schemeClr val="bg2">
                    <a:lumMod val="75000"/>
                  </a:schemeClr>
                </a:solidFill>
                <a:latin typeface="Helvetica" pitchFamily="2" charset="0"/>
              </a:rPr>
              <a:t>.04.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202</a:t>
            </a:r>
            <a:r>
              <a:rPr lang="tr-TR" dirty="0">
                <a:solidFill>
                  <a:schemeClr val="bg2">
                    <a:lumMod val="75000"/>
                  </a:schemeClr>
                </a:solidFill>
                <a:latin typeface="Helvetica" pitchFamily="2" charset="0"/>
              </a:rPr>
              <a:t>5</a:t>
            </a:r>
            <a:endParaRPr lang="en-US" dirty="0">
              <a:solidFill>
                <a:schemeClr val="bg2">
                  <a:lumMod val="75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2" name="Line">
            <a:extLst>
              <a:ext uri="{FF2B5EF4-FFF2-40B4-BE49-F238E27FC236}">
                <a16:creationId xmlns:a16="http://schemas.microsoft.com/office/drawing/2014/main" id="{E1A1FAED-C876-1B29-D44B-87C5E7CBD675}"/>
              </a:ext>
            </a:extLst>
          </p:cNvPr>
          <p:cNvSpPr/>
          <p:nvPr/>
        </p:nvSpPr>
        <p:spPr>
          <a:xfrm flipV="1">
            <a:off x="17762953" y="3495040"/>
            <a:ext cx="0" cy="7963965"/>
          </a:xfrm>
          <a:prstGeom prst="line">
            <a:avLst/>
          </a:prstGeom>
          <a:ln w="63500">
            <a:solidFill>
              <a:schemeClr val="accent1"/>
            </a:solidFill>
          </a:ln>
        </p:spPr>
        <p:txBody>
          <a:bodyPr lIns="64293" tIns="64293" rIns="64293" bIns="64293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1404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01EFF094-9C14-CE5C-B395-1D5958056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53"/>
            <a:ext cx="24384000" cy="137160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7537392-9BE9-EE48-F38F-43045CD4454C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Borsa </a:t>
            </a:r>
            <a:r>
              <a:rPr lang="tr-TR" sz="2400" dirty="0" err="1"/>
              <a:t>Istanbul</a:t>
            </a:r>
            <a:endParaRPr lang="en-US" sz="2400" dirty="0"/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2" name="KISACA Türkİye Sermaye PİyaSALARI BİRLİĞİ">
            <a:extLst>
              <a:ext uri="{FF2B5EF4-FFF2-40B4-BE49-F238E27FC236}">
                <a16:creationId xmlns:a16="http://schemas.microsoft.com/office/drawing/2014/main" id="{F1D95059-A8C1-68BF-CBE2-FB48AAF56E1B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Equity Trading Volume of Intermediaries </a:t>
            </a:r>
            <a:r>
              <a:rPr lang="en-US" b="0" dirty="0"/>
              <a:t>(BILLION </a:t>
            </a:r>
            <a:r>
              <a:rPr lang="tr-TR" b="0" dirty="0"/>
              <a:t>TL</a:t>
            </a:r>
            <a:r>
              <a:rPr lang="en-US" b="0" dirty="0"/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89BB2926-0879-27DC-ED19-B789A383400D}"/>
              </a:ext>
            </a:extLst>
          </p:cNvPr>
          <p:cNvSpPr/>
          <p:nvPr/>
        </p:nvSpPr>
        <p:spPr>
          <a:xfrm flipV="1">
            <a:off x="-32575" y="593996"/>
            <a:ext cx="12222411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0C6BCA3A-E6A7-297E-2A26-FE081ECA62BF}"/>
              </a:ext>
            </a:extLst>
          </p:cNvPr>
          <p:cNvSpPr/>
          <p:nvPr/>
        </p:nvSpPr>
        <p:spPr>
          <a:xfrm flipV="1">
            <a:off x="-32574" y="1432308"/>
            <a:ext cx="1896065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5" name="Grafik 6">
            <a:extLst>
              <a:ext uri="{FF2B5EF4-FFF2-40B4-BE49-F238E27FC236}">
                <a16:creationId xmlns:a16="http://schemas.microsoft.com/office/drawing/2014/main" id="{A1E59F38-863C-FA68-A92B-6EE22D8FD9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4796585"/>
              </p:ext>
            </p:extLst>
          </p:nvPr>
        </p:nvGraphicFramePr>
        <p:xfrm>
          <a:off x="2674890" y="2620389"/>
          <a:ext cx="19442160" cy="9410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Oval 16">
            <a:extLst>
              <a:ext uri="{FF2B5EF4-FFF2-40B4-BE49-F238E27FC236}">
                <a16:creationId xmlns:a16="http://schemas.microsoft.com/office/drawing/2014/main" id="{1B70517F-C402-6A3E-3D1B-B9D11DEBA4DB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FB403329-256C-0610-BC44-0FBF1633C19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51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DEF70D90-4FA2-F9B0-A133-4C439FDBC3E1}"/>
              </a:ext>
            </a:extLst>
          </p:cNvPr>
          <p:cNvSpPr/>
          <p:nvPr/>
        </p:nvSpPr>
        <p:spPr>
          <a:xfrm flipV="1">
            <a:off x="18280539" y="3516455"/>
            <a:ext cx="0" cy="7826096"/>
          </a:xfrm>
          <a:prstGeom prst="line">
            <a:avLst/>
          </a:prstGeom>
          <a:ln w="63500">
            <a:solidFill>
              <a:schemeClr val="accent1"/>
            </a:solidFill>
          </a:ln>
        </p:spPr>
        <p:txBody>
          <a:bodyPr lIns="64293" tIns="64293" rIns="64293" bIns="64293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14640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790C76CF-259D-2E3E-8639-7801682A5C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684"/>
            <a:ext cx="24384000" cy="137160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6B10C59-1F13-A74D-110E-41B60CCA4FC8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Borsa </a:t>
            </a:r>
            <a:r>
              <a:rPr lang="tr-TR" sz="2400" dirty="0" err="1"/>
              <a:t>Istanbul</a:t>
            </a:r>
            <a:endParaRPr lang="en-US" sz="2400" dirty="0"/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2" name="KISACA Türkİye Sermaye PİyaSALARI BİRLİĞİ">
            <a:extLst>
              <a:ext uri="{FF2B5EF4-FFF2-40B4-BE49-F238E27FC236}">
                <a16:creationId xmlns:a16="http://schemas.microsoft.com/office/drawing/2014/main" id="{157BC09C-B9D7-1C80-CCAD-659939ED9D6E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Futures Trading Volume of</a:t>
            </a:r>
            <a:r>
              <a:rPr lang="tr-TR" dirty="0"/>
              <a:t> </a:t>
            </a:r>
            <a:r>
              <a:rPr lang="tr-TR" dirty="0" err="1"/>
              <a:t>IntermedıarıeS</a:t>
            </a:r>
            <a:r>
              <a:rPr lang="tr-TR" dirty="0"/>
              <a:t> </a:t>
            </a:r>
            <a:r>
              <a:rPr lang="en-US" b="0" dirty="0"/>
              <a:t>(BILLION </a:t>
            </a:r>
            <a:r>
              <a:rPr lang="tr-TR" b="0" dirty="0"/>
              <a:t>TL</a:t>
            </a:r>
            <a:r>
              <a:rPr lang="en-US" b="0" dirty="0"/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32BC7256-A211-6FBD-F503-412AFEF4B3FF}"/>
              </a:ext>
            </a:extLst>
          </p:cNvPr>
          <p:cNvSpPr/>
          <p:nvPr/>
        </p:nvSpPr>
        <p:spPr>
          <a:xfrm flipV="1">
            <a:off x="-32575" y="593996"/>
            <a:ext cx="1100537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D8268756-DB1B-A30B-824D-E80198ADE6E4}"/>
              </a:ext>
            </a:extLst>
          </p:cNvPr>
          <p:cNvSpPr/>
          <p:nvPr/>
        </p:nvSpPr>
        <p:spPr>
          <a:xfrm flipV="1">
            <a:off x="-32574" y="1432308"/>
            <a:ext cx="1706327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5" name="Grafik 88">
            <a:extLst>
              <a:ext uri="{FF2B5EF4-FFF2-40B4-BE49-F238E27FC236}">
                <a16:creationId xmlns:a16="http://schemas.microsoft.com/office/drawing/2014/main" id="{3F77DBB3-5588-AA18-8963-3D5715DF8D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3128975"/>
              </p:ext>
            </p:extLst>
          </p:nvPr>
        </p:nvGraphicFramePr>
        <p:xfrm>
          <a:off x="2453041" y="2267258"/>
          <a:ext cx="19477917" cy="9850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1B3E71D4-F38A-36FC-DB3C-A5B2CCF28814}"/>
              </a:ext>
            </a:extLst>
          </p:cNvPr>
          <p:cNvSpPr txBox="1"/>
          <p:nvPr/>
        </p:nvSpPr>
        <p:spPr>
          <a:xfrm>
            <a:off x="17373600" y="13006234"/>
            <a:ext cx="6557453" cy="595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Autofit/>
          </a:bodyPr>
          <a:lstStyle/>
          <a:p>
            <a:pPr algn="r"/>
            <a:r>
              <a:rPr lang="tr-TR" dirty="0" err="1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Excluding</a:t>
            </a:r>
            <a:r>
              <a:rPr lang="tr-TR" dirty="0">
                <a:solidFill>
                  <a:schemeClr val="bg2">
                    <a:lumMod val="75000"/>
                  </a:schemeClr>
                </a:solidFill>
                <a:effectLst/>
                <a:latin typeface="Helvetica" pitchFamily="2" charset="0"/>
              </a:rPr>
              <a:t> CBRT</a:t>
            </a:r>
            <a:r>
              <a:rPr lang="tr-TR" dirty="0">
                <a:solidFill>
                  <a:schemeClr val="bg2">
                    <a:lumMod val="75000"/>
                  </a:schemeClr>
                </a:solidFill>
                <a:latin typeface="Helvetica" pitchFamily="2" charset="0"/>
              </a:rPr>
              <a:t>.</a:t>
            </a:r>
            <a:endParaRPr lang="en-US" dirty="0">
              <a:solidFill>
                <a:schemeClr val="bg2">
                  <a:lumMod val="75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0118D1A-1572-6F2F-CD85-1C58BF0708C7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95A762D0-FFA3-88E9-E407-B94745F6F5D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52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70C5BB74-DA54-CEEE-9915-4ED02FE343C1}"/>
              </a:ext>
            </a:extLst>
          </p:cNvPr>
          <p:cNvSpPr/>
          <p:nvPr/>
        </p:nvSpPr>
        <p:spPr>
          <a:xfrm flipV="1">
            <a:off x="18073505" y="2881223"/>
            <a:ext cx="0" cy="8564846"/>
          </a:xfrm>
          <a:prstGeom prst="line">
            <a:avLst/>
          </a:prstGeom>
          <a:ln w="63500">
            <a:solidFill>
              <a:schemeClr val="accent1"/>
            </a:solidFill>
          </a:ln>
        </p:spPr>
        <p:txBody>
          <a:bodyPr lIns="64293" tIns="64293" rIns="64293" bIns="64293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79549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7F85A962-A878-39BE-8A4D-C6CACA45C5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8838FA9-7BFB-5630-84AC-A9BCA690C5B1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TCMA</a:t>
            </a:r>
            <a:endParaRPr lang="en-US" sz="2400" dirty="0"/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2" name="KISACA Türkİye Sermaye PİyaSALARI BİRLİĞİ">
            <a:extLst>
              <a:ext uri="{FF2B5EF4-FFF2-40B4-BE49-F238E27FC236}">
                <a16:creationId xmlns:a16="http://schemas.microsoft.com/office/drawing/2014/main" id="{AA87611A-FCE4-0888-BD8A-F410BFE0E47B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 err="1"/>
              <a:t>forex</a:t>
            </a:r>
            <a:r>
              <a:rPr lang="en-US" dirty="0"/>
              <a:t> Trading Volume </a:t>
            </a:r>
            <a:r>
              <a:rPr lang="en-US" b="0" dirty="0"/>
              <a:t>(Billion </a:t>
            </a:r>
            <a:r>
              <a:rPr lang="tr-TR" b="0" dirty="0"/>
              <a:t>TL</a:t>
            </a:r>
            <a:r>
              <a:rPr lang="en-US" b="0" dirty="0"/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785CCD7B-C369-3D62-8EE1-B65CBD98D8E1}"/>
              </a:ext>
            </a:extLst>
          </p:cNvPr>
          <p:cNvSpPr/>
          <p:nvPr/>
        </p:nvSpPr>
        <p:spPr>
          <a:xfrm flipV="1">
            <a:off x="-32574" y="593996"/>
            <a:ext cx="589045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6075F53A-0FF4-8096-58CA-4AF15A1F591C}"/>
              </a:ext>
            </a:extLst>
          </p:cNvPr>
          <p:cNvSpPr/>
          <p:nvPr/>
        </p:nvSpPr>
        <p:spPr>
          <a:xfrm flipV="1">
            <a:off x="-32574" y="1432308"/>
            <a:ext cx="1146257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5" name="Grafik 2">
            <a:extLst>
              <a:ext uri="{FF2B5EF4-FFF2-40B4-BE49-F238E27FC236}">
                <a16:creationId xmlns:a16="http://schemas.microsoft.com/office/drawing/2014/main" id="{5D2F2964-AB64-F015-C108-A6FAC42A3D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1381040"/>
              </p:ext>
            </p:extLst>
          </p:nvPr>
        </p:nvGraphicFramePr>
        <p:xfrm>
          <a:off x="2399620" y="2846211"/>
          <a:ext cx="19133030" cy="9315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Oval 16">
            <a:extLst>
              <a:ext uri="{FF2B5EF4-FFF2-40B4-BE49-F238E27FC236}">
                <a16:creationId xmlns:a16="http://schemas.microsoft.com/office/drawing/2014/main" id="{FE2FEE02-8C23-30E0-B7C3-95DE47A4581C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C4FA80EA-2926-3296-D2FE-6C1E62B5A6E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53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Line">
            <a:extLst>
              <a:ext uri="{FF2B5EF4-FFF2-40B4-BE49-F238E27FC236}">
                <a16:creationId xmlns:a16="http://schemas.microsoft.com/office/drawing/2014/main" id="{85304CA6-A349-B52D-6E57-544E3DAA7C91}"/>
              </a:ext>
            </a:extLst>
          </p:cNvPr>
          <p:cNvSpPr/>
          <p:nvPr/>
        </p:nvSpPr>
        <p:spPr>
          <a:xfrm flipV="1">
            <a:off x="17693943" y="4023359"/>
            <a:ext cx="0" cy="7360705"/>
          </a:xfrm>
          <a:prstGeom prst="line">
            <a:avLst/>
          </a:prstGeom>
          <a:ln w="63500">
            <a:solidFill>
              <a:schemeClr val="accent1"/>
            </a:solidFill>
          </a:ln>
        </p:spPr>
        <p:txBody>
          <a:bodyPr lIns="64293" tIns="64293" rIns="64293" bIns="64293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90511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1F6B7576-6FAD-BA29-7212-9C17C3D7DA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3" y="0"/>
            <a:ext cx="24384000" cy="137160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7DFFED6-5D5A-9EC2-FF8A-F263D940D867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Borsa </a:t>
            </a:r>
            <a:r>
              <a:rPr lang="tr-TR" sz="2400" dirty="0" err="1"/>
              <a:t>Istanbul</a:t>
            </a:r>
            <a:r>
              <a:rPr lang="tr-TR" sz="2400" dirty="0"/>
              <a:t>, TCMA</a:t>
            </a:r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2" name="KISACA Türkİye Sermaye PİyaSALARI BİRLİĞİ">
            <a:extLst>
              <a:ext uri="{FF2B5EF4-FFF2-40B4-BE49-F238E27FC236}">
                <a16:creationId xmlns:a16="http://schemas.microsoft.com/office/drawing/2014/main" id="{79970101-13E7-027B-7FE9-D51E3ACC151B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/>
              <a:t>CONCENTRATION IN TRADING VOLUMES </a:t>
            </a:r>
            <a:r>
              <a:rPr lang="tr-TR" b="0" dirty="0"/>
              <a:t>(2026/09)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5F4509FA-BBAE-E089-F6C7-3D16D9C8FD7E}"/>
              </a:ext>
            </a:extLst>
          </p:cNvPr>
          <p:cNvSpPr/>
          <p:nvPr/>
        </p:nvSpPr>
        <p:spPr>
          <a:xfrm flipV="1">
            <a:off x="-32575" y="593996"/>
            <a:ext cx="836232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6F8077EA-18D7-0287-85CB-D10C7ECD8DAB}"/>
              </a:ext>
            </a:extLst>
          </p:cNvPr>
          <p:cNvSpPr/>
          <p:nvPr/>
        </p:nvSpPr>
        <p:spPr>
          <a:xfrm flipV="1">
            <a:off x="-32574" y="1432308"/>
            <a:ext cx="1374857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5" name="Grafik 92">
            <a:extLst>
              <a:ext uri="{FF2B5EF4-FFF2-40B4-BE49-F238E27FC236}">
                <a16:creationId xmlns:a16="http://schemas.microsoft.com/office/drawing/2014/main" id="{5899DCB8-EA43-23CD-8BAD-2A9B3EA0F4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535109"/>
              </p:ext>
            </p:extLst>
          </p:nvPr>
        </p:nvGraphicFramePr>
        <p:xfrm>
          <a:off x="2772791" y="2170500"/>
          <a:ext cx="18838417" cy="10113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E5FA18EA-264B-0BDD-25A2-63065513E21C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D0D3E28F-84BE-9454-E9C4-D9B86F06D4F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54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2DAFDFA-A25C-2C4D-9803-B38BD06AA331}"/>
              </a:ext>
            </a:extLst>
          </p:cNvPr>
          <p:cNvSpPr txBox="1"/>
          <p:nvPr/>
        </p:nvSpPr>
        <p:spPr>
          <a:xfrm>
            <a:off x="15797720" y="12905924"/>
            <a:ext cx="8251322" cy="9263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Autofit/>
          </a:bodyPr>
          <a:lstStyle/>
          <a:p>
            <a:pPr algn="r"/>
            <a:r>
              <a:rPr lang="tr-TR" dirty="0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Forex (</a:t>
            </a:r>
            <a:r>
              <a:rPr lang="tr-TR" dirty="0" err="1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Customer</a:t>
            </a:r>
            <a:r>
              <a:rPr lang="tr-TR" dirty="0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) as of </a:t>
            </a:r>
            <a:r>
              <a:rPr lang="tr-TR" dirty="0" err="1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February</a:t>
            </a:r>
            <a:endParaRPr lang="tr-TR" dirty="0">
              <a:solidFill>
                <a:srgbClr val="00000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endParaRPr lang="tr-TR" dirty="0">
              <a:solidFill>
                <a:srgbClr val="00000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endParaRPr lang="en-US" sz="1800" dirty="0">
              <a:solidFill>
                <a:schemeClr val="bg2">
                  <a:lumMod val="75000"/>
                </a:schemeClr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558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ackground pattern&#10;&#10;Description automatically generated">
            <a:extLst>
              <a:ext uri="{FF2B5EF4-FFF2-40B4-BE49-F238E27FC236}">
                <a16:creationId xmlns:a16="http://schemas.microsoft.com/office/drawing/2014/main" id="{6E81801F-77D8-846A-2DE3-862DD7F62F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609"/>
            <a:ext cx="24384000" cy="13716000"/>
          </a:xfrm>
          <a:prstGeom prst="rect">
            <a:avLst/>
          </a:prstGeom>
        </p:spPr>
      </p:pic>
      <p:sp>
        <p:nvSpPr>
          <p:cNvPr id="15" name="KISACA Türkİye Sermaye PİyaSALARI BİRLİĞİ">
            <a:extLst>
              <a:ext uri="{FF2B5EF4-FFF2-40B4-BE49-F238E27FC236}">
                <a16:creationId xmlns:a16="http://schemas.microsoft.com/office/drawing/2014/main" id="{6763A0FC-2A58-67B0-7A40-0647FCF8F099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/>
              <a:t>TOP 10 MEMBERS IN THE MARKETS </a:t>
            </a:r>
            <a:r>
              <a:rPr lang="tr-TR" b="0" dirty="0"/>
              <a:t>(2026/09)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731903A8-869F-354C-D784-8F93E74560DE}"/>
              </a:ext>
            </a:extLst>
          </p:cNvPr>
          <p:cNvSpPr/>
          <p:nvPr/>
        </p:nvSpPr>
        <p:spPr>
          <a:xfrm flipV="1">
            <a:off x="-32575" y="593996"/>
            <a:ext cx="92337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7" name="Line">
            <a:extLst>
              <a:ext uri="{FF2B5EF4-FFF2-40B4-BE49-F238E27FC236}">
                <a16:creationId xmlns:a16="http://schemas.microsoft.com/office/drawing/2014/main" id="{1D5B9C7A-C58E-2364-EAD9-7AB224B3DD49}"/>
              </a:ext>
            </a:extLst>
          </p:cNvPr>
          <p:cNvSpPr/>
          <p:nvPr/>
        </p:nvSpPr>
        <p:spPr>
          <a:xfrm flipV="1">
            <a:off x="-32574" y="1432308"/>
            <a:ext cx="1523447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64220607-92AC-4927-D31E-6340B9979B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533340"/>
              </p:ext>
            </p:extLst>
          </p:nvPr>
        </p:nvGraphicFramePr>
        <p:xfrm>
          <a:off x="2911474" y="2170496"/>
          <a:ext cx="8786694" cy="4811113"/>
        </p:xfrm>
        <a:graphic>
          <a:graphicData uri="http://schemas.openxmlformats.org/drawingml/2006/table">
            <a:tbl>
              <a:tblPr>
                <a:effectLst>
                  <a:outerShdw blurRad="76200" dist="63500" dir="2700000" algn="tl" rotWithShape="0">
                    <a:prstClr val="black">
                      <a:alpha val="40000"/>
                    </a:prstClr>
                  </a:outerShdw>
                </a:effectLst>
                <a:tableStyleId>{4C3C2611-4C71-4FC5-86AE-919BDF0F9419}</a:tableStyleId>
              </a:tblPr>
              <a:tblGrid>
                <a:gridCol w="1128169">
                  <a:extLst>
                    <a:ext uri="{9D8B030D-6E8A-4147-A177-3AD203B41FA5}">
                      <a16:colId xmlns:a16="http://schemas.microsoft.com/office/drawing/2014/main" val="549682103"/>
                    </a:ext>
                  </a:extLst>
                </a:gridCol>
                <a:gridCol w="6009664">
                  <a:extLst>
                    <a:ext uri="{9D8B030D-6E8A-4147-A177-3AD203B41FA5}">
                      <a16:colId xmlns:a16="http://schemas.microsoft.com/office/drawing/2014/main" val="509159835"/>
                    </a:ext>
                  </a:extLst>
                </a:gridCol>
                <a:gridCol w="1648861">
                  <a:extLst>
                    <a:ext uri="{9D8B030D-6E8A-4147-A177-3AD203B41FA5}">
                      <a16:colId xmlns:a16="http://schemas.microsoft.com/office/drawing/2014/main" val="813892035"/>
                    </a:ext>
                  </a:extLst>
                </a:gridCol>
              </a:tblGrid>
              <a:tr h="38152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Equity Market</a:t>
                      </a:r>
                      <a:endParaRPr lang="en-US" sz="240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08106" marR="208106" marT="104053" marB="104053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TR" sz="2200" u="none" strike="noStrike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en-TR" sz="2200" b="1" i="0" u="none" strike="noStrike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7963278"/>
                  </a:ext>
                </a:extLst>
              </a:tr>
              <a:tr h="381527">
                <a:tc>
                  <a:txBody>
                    <a:bodyPr/>
                    <a:lstStyle/>
                    <a:p>
                      <a:pPr algn="ctr" fontAlgn="b"/>
                      <a:r>
                        <a:rPr lang="en-TR" sz="2200" u="none" strike="noStrike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en-TR" sz="2200" b="1" i="0" u="none" strike="noStrike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TR" sz="2200" u="none" strike="noStrike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en-TR" sz="2200" b="1" i="0" u="none" strike="noStrike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TR" sz="2200" u="none" strike="noStrike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en-TR" sz="2200" b="1" i="0" u="none" strike="noStrike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887247"/>
                  </a:ext>
                </a:extLst>
              </a:tr>
              <a:tr h="244255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YAPI KREDİ YATIRIM 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15%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366337"/>
                  </a:ext>
                </a:extLst>
              </a:tr>
              <a:tr h="346843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BANK OF AMERICA 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14%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1727"/>
                  </a:ext>
                </a:extLst>
              </a:tr>
              <a:tr h="346843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İŞ YATIRIM 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9%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646762"/>
                  </a:ext>
                </a:extLst>
              </a:tr>
              <a:tr h="346843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AK YATIRIM 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8%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148282"/>
                  </a:ext>
                </a:extLst>
              </a:tr>
              <a:tr h="346843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MİDAS MENKUL DEĞERLER 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4%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331041"/>
                  </a:ext>
                </a:extLst>
              </a:tr>
              <a:tr h="346843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TACİRLER YATIRIM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3%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148739"/>
                  </a:ext>
                </a:extLst>
              </a:tr>
              <a:tr h="346843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DENİZ YATIRIM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3%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2841663"/>
                  </a:ext>
                </a:extLst>
              </a:tr>
              <a:tr h="346843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İNFO YATIRIM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3%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3676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ZİRAAT YATIRIM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3%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18204"/>
                  </a:ext>
                </a:extLst>
              </a:tr>
              <a:tr h="346843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GARANTİ YATIRIM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3%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964785"/>
                  </a:ext>
                </a:extLst>
              </a:tr>
              <a:tr h="346843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Toplam (</a:t>
                      </a:r>
                      <a:r>
                        <a:rPr lang="tr-TR" sz="2300" b="0" i="0" u="none" strike="noStrike" cap="none" spc="0" baseline="0" dirty="0" err="1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myr</a:t>
                      </a: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. TL)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100,428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4333524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0CA3C37-5368-323D-D5C5-304F01168C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073578"/>
              </p:ext>
            </p:extLst>
          </p:nvPr>
        </p:nvGraphicFramePr>
        <p:xfrm>
          <a:off x="12658725" y="2074765"/>
          <a:ext cx="8786694" cy="4811113"/>
        </p:xfrm>
        <a:graphic>
          <a:graphicData uri="http://schemas.openxmlformats.org/drawingml/2006/table">
            <a:tbl>
              <a:tblPr>
                <a:effectLst>
                  <a:outerShdw blurRad="76200" dist="635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109000">
                  <a:extLst>
                    <a:ext uri="{9D8B030D-6E8A-4147-A177-3AD203B41FA5}">
                      <a16:colId xmlns:a16="http://schemas.microsoft.com/office/drawing/2014/main" val="2807488493"/>
                    </a:ext>
                  </a:extLst>
                </a:gridCol>
                <a:gridCol w="5907559">
                  <a:extLst>
                    <a:ext uri="{9D8B030D-6E8A-4147-A177-3AD203B41FA5}">
                      <a16:colId xmlns:a16="http://schemas.microsoft.com/office/drawing/2014/main" val="2946525145"/>
                    </a:ext>
                  </a:extLst>
                </a:gridCol>
                <a:gridCol w="1770135">
                  <a:extLst>
                    <a:ext uri="{9D8B030D-6E8A-4147-A177-3AD203B41FA5}">
                      <a16:colId xmlns:a16="http://schemas.microsoft.com/office/drawing/2014/main" val="3232971315"/>
                    </a:ext>
                  </a:extLst>
                </a:gridCol>
              </a:tblGrid>
              <a:tr h="38152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Futures Market</a:t>
                      </a:r>
                      <a:endParaRPr lang="en-US" sz="240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08106" marR="208106" marT="104053" marB="104053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TR" sz="22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en-TR" sz="220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434541"/>
                  </a:ext>
                </a:extLst>
              </a:tr>
              <a:tr h="381527">
                <a:tc>
                  <a:txBody>
                    <a:bodyPr/>
                    <a:lstStyle/>
                    <a:p>
                      <a:pPr algn="ctr" fontAlgn="b"/>
                      <a:r>
                        <a:rPr lang="en-TR" sz="2200" u="none" strike="noStrike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en-TR" sz="2200" b="1" i="0" u="none" strike="noStrike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TR" sz="22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en-TR" sz="220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tr-TR" sz="2300" b="0" i="0" u="none" strike="noStrike" cap="none" spc="0" baseline="0" dirty="0">
                        <a:solidFill>
                          <a:srgbClr val="FFFFFF"/>
                        </a:solidFill>
                        <a:effectLst/>
                        <a:uFillTx/>
                        <a:latin typeface="+mn-lt"/>
                        <a:ea typeface="Verdana" panose="020B0604030504040204" pitchFamily="34" charset="0"/>
                        <a:cs typeface="+mn-cs"/>
                        <a:sym typeface="Helvetica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702935"/>
                  </a:ext>
                </a:extLst>
              </a:tr>
              <a:tr h="245393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YAPI KREDİ YATIRIM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22%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189602"/>
                  </a:ext>
                </a:extLst>
              </a:tr>
              <a:tr h="346843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İŞ YATIRIM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12%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670153"/>
                  </a:ext>
                </a:extLst>
              </a:tr>
              <a:tr h="346843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AK YATIRIM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8%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156093"/>
                  </a:ext>
                </a:extLst>
              </a:tr>
              <a:tr h="346843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BANK OF AMERICA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554162"/>
                  </a:ext>
                </a:extLst>
              </a:tr>
              <a:tr h="346843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QNB FİNANS YATIRIM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9290948"/>
                  </a:ext>
                </a:extLst>
              </a:tr>
              <a:tr h="346843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DENİZ YATIRIM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7808810"/>
                  </a:ext>
                </a:extLst>
              </a:tr>
              <a:tr h="346843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İNFO YATIRIM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631989"/>
                  </a:ext>
                </a:extLst>
              </a:tr>
              <a:tr h="346843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TEB YATIRIM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9429614"/>
                  </a:ext>
                </a:extLst>
              </a:tr>
              <a:tr h="346843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GARANTİ YATIRIM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3%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726819"/>
                  </a:ext>
                </a:extLst>
              </a:tr>
              <a:tr h="346843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YATIRIM FİNANSMAN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3%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130407"/>
                  </a:ext>
                </a:extLst>
              </a:tr>
              <a:tr h="346843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Toplam (</a:t>
                      </a:r>
                      <a:r>
                        <a:rPr lang="tr-TR" sz="2300" b="0" i="0" u="none" strike="noStrike" cap="none" spc="0" baseline="0" dirty="0" err="1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myr</a:t>
                      </a: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. TL)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60,489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85253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AA6C0B66-2061-D589-2983-5BBF73F5C1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555220"/>
              </p:ext>
            </p:extLst>
          </p:nvPr>
        </p:nvGraphicFramePr>
        <p:xfrm>
          <a:off x="2911474" y="7487889"/>
          <a:ext cx="8786695" cy="4929638"/>
        </p:xfrm>
        <a:graphic>
          <a:graphicData uri="http://schemas.openxmlformats.org/drawingml/2006/table">
            <a:tbl>
              <a:tblPr>
                <a:effectLst>
                  <a:outerShdw blurRad="76200" dist="635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128169">
                  <a:extLst>
                    <a:ext uri="{9D8B030D-6E8A-4147-A177-3AD203B41FA5}">
                      <a16:colId xmlns:a16="http://schemas.microsoft.com/office/drawing/2014/main" val="202626873"/>
                    </a:ext>
                  </a:extLst>
                </a:gridCol>
                <a:gridCol w="6009665">
                  <a:extLst>
                    <a:ext uri="{9D8B030D-6E8A-4147-A177-3AD203B41FA5}">
                      <a16:colId xmlns:a16="http://schemas.microsoft.com/office/drawing/2014/main" val="2460289339"/>
                    </a:ext>
                  </a:extLst>
                </a:gridCol>
                <a:gridCol w="1648861">
                  <a:extLst>
                    <a:ext uri="{9D8B030D-6E8A-4147-A177-3AD203B41FA5}">
                      <a16:colId xmlns:a16="http://schemas.microsoft.com/office/drawing/2014/main" val="1858234052"/>
                    </a:ext>
                  </a:extLst>
                </a:gridCol>
              </a:tblGrid>
              <a:tr h="38152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Fixed Income Market*</a:t>
                      </a:r>
                      <a:endParaRPr lang="en-US" sz="240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08106" marR="208106" marT="104053" marB="104053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TR" sz="24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en-TR" sz="240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534934"/>
                  </a:ext>
                </a:extLst>
              </a:tr>
              <a:tr h="381527">
                <a:tc>
                  <a:txBody>
                    <a:bodyPr/>
                    <a:lstStyle/>
                    <a:p>
                      <a:pPr algn="ctr" fontAlgn="b"/>
                      <a:r>
                        <a:rPr lang="en-TR" sz="2300" u="none" strike="noStrike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en-TR" sz="2300" b="1" i="0" u="none" strike="noStrike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TR" sz="2300" u="none" strike="noStrike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en-TR" sz="2300" b="1" i="0" u="none" strike="noStrike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883909"/>
                  </a:ext>
                </a:extLst>
              </a:tr>
              <a:tr h="361295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JPMORGAN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849352"/>
                  </a:ext>
                </a:extLst>
              </a:tr>
              <a:tr h="361295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 İŞ BANKASI 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9%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82085"/>
                  </a:ext>
                </a:extLst>
              </a:tr>
              <a:tr h="361295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GARANTİ BANKASI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8%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5563821"/>
                  </a:ext>
                </a:extLst>
              </a:tr>
              <a:tr h="361295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FİNANSBANK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7%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404268"/>
                  </a:ext>
                </a:extLst>
              </a:tr>
              <a:tr h="361295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AKTİF YATIRIM BANKASI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6%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9180855"/>
                  </a:ext>
                </a:extLst>
              </a:tr>
              <a:tr h="361295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HSBC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91488"/>
                  </a:ext>
                </a:extLst>
              </a:tr>
              <a:tr h="361295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TÜRK EKONOMİ BANKASI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738563"/>
                  </a:ext>
                </a:extLst>
              </a:tr>
              <a:tr h="361295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VAKIFBANK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77632"/>
                  </a:ext>
                </a:extLst>
              </a:tr>
              <a:tr h="361295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AKBANK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149536"/>
                  </a:ext>
                </a:extLst>
              </a:tr>
              <a:tr h="361295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GEDİK YATIRIM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3%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108778"/>
                  </a:ext>
                </a:extLst>
              </a:tr>
              <a:tr h="361295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Toplam (trilyon TL)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16,104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0338123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41A31E2F-7138-0CD0-C7A5-7C96681920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54593"/>
              </p:ext>
            </p:extLst>
          </p:nvPr>
        </p:nvGraphicFramePr>
        <p:xfrm>
          <a:off x="12658725" y="7487889"/>
          <a:ext cx="8856328" cy="4882266"/>
        </p:xfrm>
        <a:graphic>
          <a:graphicData uri="http://schemas.openxmlformats.org/drawingml/2006/table">
            <a:tbl>
              <a:tblPr>
                <a:effectLst>
                  <a:outerShdw blurRad="76200" dist="635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117789">
                  <a:extLst>
                    <a:ext uri="{9D8B030D-6E8A-4147-A177-3AD203B41FA5}">
                      <a16:colId xmlns:a16="http://schemas.microsoft.com/office/drawing/2014/main" val="1694401231"/>
                    </a:ext>
                  </a:extLst>
                </a:gridCol>
                <a:gridCol w="5954376">
                  <a:extLst>
                    <a:ext uri="{9D8B030D-6E8A-4147-A177-3AD203B41FA5}">
                      <a16:colId xmlns:a16="http://schemas.microsoft.com/office/drawing/2014/main" val="2817099115"/>
                    </a:ext>
                  </a:extLst>
                </a:gridCol>
                <a:gridCol w="1784163">
                  <a:extLst>
                    <a:ext uri="{9D8B030D-6E8A-4147-A177-3AD203B41FA5}">
                      <a16:colId xmlns:a16="http://schemas.microsoft.com/office/drawing/2014/main" val="402593221"/>
                    </a:ext>
                  </a:extLst>
                </a:gridCol>
              </a:tblGrid>
              <a:tr h="45141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Forex Market (Customer)</a:t>
                      </a:r>
                      <a:r>
                        <a:rPr lang="tr-TR" sz="24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**</a:t>
                      </a:r>
                      <a:endParaRPr lang="en-US" sz="240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06361" marR="206361" marT="103181" marB="103181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TR" sz="24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en-TR" sz="240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399800"/>
                  </a:ext>
                </a:extLst>
              </a:tr>
              <a:tr h="378329">
                <a:tc>
                  <a:txBody>
                    <a:bodyPr/>
                    <a:lstStyle/>
                    <a:p>
                      <a:pPr algn="ctr" fontAlgn="b"/>
                      <a:r>
                        <a:rPr lang="en-TR" sz="2200" u="none" strike="noStrike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en-TR" sz="2200" b="1" i="0" u="none" strike="noStrike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tr-TR" sz="2300" b="0" i="0" u="none" strike="noStrike" cap="none" spc="0" baseline="0" dirty="0">
                        <a:solidFill>
                          <a:srgbClr val="FFFFFF"/>
                        </a:solidFill>
                        <a:effectLst/>
                        <a:uFillTx/>
                        <a:latin typeface="+mn-lt"/>
                        <a:ea typeface="Verdana" panose="020B0604030504040204" pitchFamily="34" charset="0"/>
                        <a:cs typeface="+mn-cs"/>
                        <a:sym typeface="Helvetica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778531"/>
                  </a:ext>
                </a:extLst>
              </a:tr>
              <a:tr h="329142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GCM MENKUL  DEĞERLER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24%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503716"/>
                  </a:ext>
                </a:extLst>
              </a:tr>
              <a:tr h="364647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İNFO YATIRIM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576773"/>
                  </a:ext>
                </a:extLst>
              </a:tr>
              <a:tr h="358266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MEKSAYATIRIM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13%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5660150"/>
                  </a:ext>
                </a:extLst>
              </a:tr>
              <a:tr h="358266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İNTEGRAL YATIRIM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11%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317422"/>
                  </a:ext>
                </a:extLst>
              </a:tr>
              <a:tr h="358266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QNB FİNANS YATIRIM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7%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106899"/>
                  </a:ext>
                </a:extLst>
              </a:tr>
              <a:tr h="358266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NCM INVESTMENT MENKUL DEĞERLER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7%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893235"/>
                  </a:ext>
                </a:extLst>
              </a:tr>
              <a:tr h="358266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GEDİK YATIRIM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484841"/>
                  </a:ext>
                </a:extLst>
              </a:tr>
              <a:tr h="358266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İŞ YATIRIM MENKUL DEĞERLER A.Ş.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959394"/>
                  </a:ext>
                </a:extLst>
              </a:tr>
              <a:tr h="358266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TRIVE YATIRIM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3%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8600652"/>
                  </a:ext>
                </a:extLst>
              </a:tr>
              <a:tr h="358266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PUSULA YATIRIM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3%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385214"/>
                  </a:ext>
                </a:extLst>
              </a:tr>
              <a:tr h="211257">
                <a:tc>
                  <a:txBody>
                    <a:bodyPr/>
                    <a:lstStyle/>
                    <a:p>
                      <a:pPr algn="l" fontAlgn="b"/>
                      <a:r>
                        <a:rPr lang="tr-TR" sz="2300" b="0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Toplam (</a:t>
                      </a:r>
                      <a:r>
                        <a:rPr lang="tr-TR" sz="2300" b="0" i="0" u="none" strike="noStrike" cap="none" spc="0" baseline="0" dirty="0" err="1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myr</a:t>
                      </a: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. TL)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300" b="0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31,016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924634"/>
                  </a:ext>
                </a:extLst>
              </a:tr>
            </a:tbl>
          </a:graphicData>
        </a:graphic>
      </p:graphicFrame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55D726D-6591-AD3E-469D-527DDD6325A2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en-GB" sz="2400" dirty="0"/>
              <a:t>Source: Borsa Istanbul, TCMA</a:t>
            </a:r>
            <a:endParaRPr lang="tr-TR" sz="2400" dirty="0"/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9D6E04BF-2565-B918-9AE4-C57E80B7BEAA}"/>
              </a:ext>
            </a:extLst>
          </p:cNvPr>
          <p:cNvSpPr txBox="1"/>
          <p:nvPr/>
        </p:nvSpPr>
        <p:spPr>
          <a:xfrm>
            <a:off x="15560247" y="12493529"/>
            <a:ext cx="8856327" cy="149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Autofit/>
          </a:bodyPr>
          <a:lstStyle/>
          <a:p>
            <a:pPr algn="r"/>
            <a:r>
              <a:rPr lang="en-US" dirty="0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*</a:t>
            </a:r>
            <a:r>
              <a:rPr lang="tr-TR" dirty="0" err="1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Excluding</a:t>
            </a:r>
            <a:r>
              <a:rPr lang="tr-TR" dirty="0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Central Bank </a:t>
            </a:r>
            <a:r>
              <a:rPr lang="tr-TR" dirty="0" err="1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tr-TR" dirty="0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Takasbank As </a:t>
            </a:r>
            <a:r>
              <a:rPr lang="tr-TR" dirty="0" err="1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off</a:t>
            </a:r>
            <a:endParaRPr lang="tr-TR" dirty="0">
              <a:solidFill>
                <a:srgbClr val="00000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tr-TR" dirty="0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**</a:t>
            </a:r>
            <a:r>
              <a:rPr lang="tr-TR" dirty="0" err="1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Leveraged</a:t>
            </a:r>
            <a:r>
              <a:rPr lang="tr-TR" dirty="0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Transaction</a:t>
            </a:r>
            <a:r>
              <a:rPr lang="tr-TR" dirty="0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as of </a:t>
            </a:r>
            <a:r>
              <a:rPr lang="tr-TR" dirty="0" err="1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the</a:t>
            </a:r>
            <a:r>
              <a:rPr lang="tr-TR" dirty="0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end</a:t>
            </a:r>
            <a:r>
              <a:rPr lang="tr-TR" dirty="0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tr-TR" dirty="0" err="1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February</a:t>
            </a:r>
            <a:r>
              <a:rPr lang="tr-TR" dirty="0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  <a:p>
            <a:pPr algn="r"/>
            <a:endParaRPr lang="tr-TR" dirty="0">
              <a:solidFill>
                <a:srgbClr val="00000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endParaRPr lang="en-US" sz="1800" dirty="0">
              <a:solidFill>
                <a:schemeClr val="bg2">
                  <a:lumMod val="75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3606FA4-E58E-2A1A-5200-71FC54C612C4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5" name="Slide Number Placeholder 2">
            <a:extLst>
              <a:ext uri="{FF2B5EF4-FFF2-40B4-BE49-F238E27FC236}">
                <a16:creationId xmlns:a16="http://schemas.microsoft.com/office/drawing/2014/main" id="{2DE3C323-F6AC-E41B-DA70-CE4C35D0B03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55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D06ED6-B026-12D8-95CD-5ED21473F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2947" y="-4331369"/>
            <a:ext cx="24384000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25392" rIns="0" bIns="-2539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Registration transactions are for the previous month</a:t>
            </a:r>
            <a:r>
              <a:rPr kumimoji="0" lang="tr-TR" altLang="tr-TR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tr-TR" altLang="tr-T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406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134B8708-913D-D209-595C-403825AE5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74" y="17253"/>
            <a:ext cx="24384000" cy="137160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283FDC3-0252-9566-38BE-219EFFAFC3F0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TCMA</a:t>
            </a:r>
            <a:endParaRPr lang="en-US" sz="2400" dirty="0"/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2" name="KISACA Türkİye Sermaye PİyaSALARI BİRLİĞİ">
            <a:extLst>
              <a:ext uri="{FF2B5EF4-FFF2-40B4-BE49-F238E27FC236}">
                <a16:creationId xmlns:a16="http://schemas.microsoft.com/office/drawing/2014/main" id="{0068404E-1A4D-BB23-1F88-4DEAC0F1BA2C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Number of Finalized Corporate Finance Deals</a:t>
            </a:r>
            <a:r>
              <a:rPr lang="tr-TR" dirty="0"/>
              <a:t> </a:t>
            </a:r>
            <a:r>
              <a:rPr lang="tr-TR" b="0" dirty="0"/>
              <a:t>(</a:t>
            </a:r>
            <a:r>
              <a:rPr lang="en-GB" b="0" dirty="0">
                <a:ea typeface="Tahoma" panose="020B0604030504040204" pitchFamily="34" charset="0"/>
                <a:cs typeface="Tahoma" panose="020B0604030504040204" pitchFamily="34" charset="0"/>
              </a:rPr>
              <a:t>Brokerage Firms Only</a:t>
            </a:r>
            <a:r>
              <a:rPr lang="tr-TR" b="0" dirty="0">
                <a:latin typeface="Tahoma" pitchFamily="34" charset="0"/>
                <a:cs typeface="Tahoma" pitchFamily="34" charset="0"/>
              </a:rPr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1E85DE3F-BF25-48A4-90DC-CB361210A0CB}"/>
              </a:ext>
            </a:extLst>
          </p:cNvPr>
          <p:cNvSpPr/>
          <p:nvPr/>
        </p:nvSpPr>
        <p:spPr>
          <a:xfrm flipV="1">
            <a:off x="-32575" y="593996"/>
            <a:ext cx="1357712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A8C32EEE-D638-478B-E460-1486645FA47A}"/>
              </a:ext>
            </a:extLst>
          </p:cNvPr>
          <p:cNvSpPr/>
          <p:nvPr/>
        </p:nvSpPr>
        <p:spPr>
          <a:xfrm flipV="1">
            <a:off x="-32574" y="1432308"/>
            <a:ext cx="2197817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5" name="Grafik 43">
            <a:extLst>
              <a:ext uri="{FF2B5EF4-FFF2-40B4-BE49-F238E27FC236}">
                <a16:creationId xmlns:a16="http://schemas.microsoft.com/office/drawing/2014/main" id="{8662E15D-01AE-1E55-4430-A951E2AF44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1134158"/>
              </p:ext>
            </p:extLst>
          </p:nvPr>
        </p:nvGraphicFramePr>
        <p:xfrm>
          <a:off x="2615067" y="2155607"/>
          <a:ext cx="19153866" cy="10461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Oval 16">
            <a:extLst>
              <a:ext uri="{FF2B5EF4-FFF2-40B4-BE49-F238E27FC236}">
                <a16:creationId xmlns:a16="http://schemas.microsoft.com/office/drawing/2014/main" id="{23538E98-4565-407B-CAA5-7FECDB89DF68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D8C7A6FD-105F-1884-725D-51ED12FE13B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56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754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DC358029-4019-591F-0FEB-78738FF07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75" y="-3915"/>
            <a:ext cx="24384000" cy="137160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4781439-5D65-D059-A49B-3B4A42F31C42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Borsa </a:t>
            </a:r>
            <a:r>
              <a:rPr lang="tr-TR" sz="2400" dirty="0" err="1"/>
              <a:t>Istanbul</a:t>
            </a:r>
            <a:r>
              <a:rPr lang="tr-TR" sz="2400" dirty="0"/>
              <a:t>, TCMA</a:t>
            </a:r>
            <a:endParaRPr lang="en-US" sz="2400" dirty="0"/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2" name="KISACA Türkİye Sermaye PİyaSALARI BİRLİĞİ">
            <a:extLst>
              <a:ext uri="{FF2B5EF4-FFF2-40B4-BE49-F238E27FC236}">
                <a16:creationId xmlns:a16="http://schemas.microsoft.com/office/drawing/2014/main" id="{3EF86051-2FD7-FE30-7C05-82856F61361F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Institutional Investments</a:t>
            </a:r>
            <a:r>
              <a:rPr lang="tr-TR" dirty="0"/>
              <a:t> </a:t>
            </a:r>
            <a:r>
              <a:rPr lang="en-US" b="0" dirty="0"/>
              <a:t>(BILLION </a:t>
            </a:r>
            <a:r>
              <a:rPr lang="tr-TR" b="0" dirty="0"/>
              <a:t>TL</a:t>
            </a:r>
            <a:r>
              <a:rPr lang="en-US" b="0" dirty="0"/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997F9456-84A5-38BB-E065-1B4C118B8E4E}"/>
              </a:ext>
            </a:extLst>
          </p:cNvPr>
          <p:cNvSpPr/>
          <p:nvPr/>
        </p:nvSpPr>
        <p:spPr>
          <a:xfrm flipV="1">
            <a:off x="-32575" y="593996"/>
            <a:ext cx="12222411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8ED002FC-9328-0151-9BA6-1AF85B15F6CA}"/>
              </a:ext>
            </a:extLst>
          </p:cNvPr>
          <p:cNvSpPr/>
          <p:nvPr/>
        </p:nvSpPr>
        <p:spPr>
          <a:xfrm flipV="1">
            <a:off x="-32574" y="1432308"/>
            <a:ext cx="1803482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5" name="Grafik 12">
            <a:extLst>
              <a:ext uri="{FF2B5EF4-FFF2-40B4-BE49-F238E27FC236}">
                <a16:creationId xmlns:a16="http://schemas.microsoft.com/office/drawing/2014/main" id="{B229FEEC-13DF-EE80-3994-BD794E36EE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3925704"/>
              </p:ext>
            </p:extLst>
          </p:nvPr>
        </p:nvGraphicFramePr>
        <p:xfrm>
          <a:off x="1767052" y="2476250"/>
          <a:ext cx="19610469" cy="980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82D551A-0397-BD7A-01FC-D361F86E41AD}"/>
              </a:ext>
            </a:extLst>
          </p:cNvPr>
          <p:cNvSpPr txBox="1"/>
          <p:nvPr/>
        </p:nvSpPr>
        <p:spPr>
          <a:xfrm>
            <a:off x="17491588" y="12932298"/>
            <a:ext cx="6557453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Autofit/>
          </a:bodyPr>
          <a:lstStyle/>
          <a:p>
            <a:pPr algn="r"/>
            <a:r>
              <a:rPr lang="tr-TR" dirty="0" err="1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Mcap</a:t>
            </a:r>
            <a:r>
              <a:rPr lang="tr-TR" dirty="0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tr-TR" dirty="0" err="1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investment</a:t>
            </a:r>
            <a:r>
              <a:rPr lang="tr-TR" dirty="0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trusts</a:t>
            </a:r>
            <a:endParaRPr lang="tr-TR" dirty="0">
              <a:solidFill>
                <a:srgbClr val="00000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F73F142-DCA0-ACFB-D4AA-1D8A5CFD9153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EBBF2DCD-B1B4-9DDD-4FA7-2217CEA7543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57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577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7749480D-B56B-65FB-ACB8-530C9D8AA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B28CA90-0FBC-53C4-8CC4-C4D9BFBE0E94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TCMA</a:t>
            </a:r>
            <a:endParaRPr lang="en-US" sz="2400" dirty="0"/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1" name="KISACA Türkİye Sermaye PİyaSALARI BİRLİĞİ">
            <a:extLst>
              <a:ext uri="{FF2B5EF4-FFF2-40B4-BE49-F238E27FC236}">
                <a16:creationId xmlns:a16="http://schemas.microsoft.com/office/drawing/2014/main" id="{A80DDCD5-9547-8FB8-EAA6-FB2FAEEE5D12}"/>
              </a:ext>
            </a:extLst>
          </p:cNvPr>
          <p:cNvSpPr txBox="1"/>
          <p:nvPr/>
        </p:nvSpPr>
        <p:spPr>
          <a:xfrm>
            <a:off x="452947" y="694120"/>
            <a:ext cx="12222412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Asset Management by Brokerage Firms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BE59B9B0-84BB-4CA8-0B4C-A2FBBDEF8DFB}"/>
              </a:ext>
            </a:extLst>
          </p:cNvPr>
          <p:cNvSpPr/>
          <p:nvPr/>
        </p:nvSpPr>
        <p:spPr>
          <a:xfrm flipV="1">
            <a:off x="-32575" y="593993"/>
            <a:ext cx="6585775" cy="3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37D9D73A-8EDB-B507-5F75-4B97B1E46F77}"/>
              </a:ext>
            </a:extLst>
          </p:cNvPr>
          <p:cNvSpPr/>
          <p:nvPr/>
        </p:nvSpPr>
        <p:spPr>
          <a:xfrm flipV="1">
            <a:off x="-32574" y="1432306"/>
            <a:ext cx="11564174" cy="2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4" name="Grafik 35">
            <a:extLst>
              <a:ext uri="{FF2B5EF4-FFF2-40B4-BE49-F238E27FC236}">
                <a16:creationId xmlns:a16="http://schemas.microsoft.com/office/drawing/2014/main" id="{66A7CF28-206D-C132-46D8-23E9533F3D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7584255"/>
              </p:ext>
            </p:extLst>
          </p:nvPr>
        </p:nvGraphicFramePr>
        <p:xfrm>
          <a:off x="2134735" y="2270619"/>
          <a:ext cx="19858991" cy="9897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E733E62E-882D-41E4-4366-FE9329DEC530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28FACCAA-2825-E68F-3C90-1E2DB1D59F9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58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801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FA99718-73E8-1B19-C459-65C0F92C57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75" y="51759"/>
            <a:ext cx="24384000" cy="1371600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5091AF1-9ED7-BB40-3232-84A72ACA71ED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TCMA</a:t>
            </a:r>
            <a:endParaRPr lang="en-US" sz="2400" dirty="0"/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1" name="KISACA Türkİye Sermaye PİyaSALARI BİRLİĞİ">
            <a:extLst>
              <a:ext uri="{FF2B5EF4-FFF2-40B4-BE49-F238E27FC236}">
                <a16:creationId xmlns:a16="http://schemas.microsoft.com/office/drawing/2014/main" id="{67060777-70EA-FEAA-1F85-FA94487418C6}"/>
              </a:ext>
            </a:extLst>
          </p:cNvPr>
          <p:cNvSpPr txBox="1"/>
          <p:nvPr/>
        </p:nvSpPr>
        <p:spPr>
          <a:xfrm>
            <a:off x="452947" y="694120"/>
            <a:ext cx="10543916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Asset Management by Asset Management Companies</a:t>
            </a:r>
            <a:r>
              <a:rPr lang="tr-TR" dirty="0"/>
              <a:t> </a:t>
            </a:r>
            <a:r>
              <a:rPr lang="tr-TR" b="0" dirty="0"/>
              <a:t>(</a:t>
            </a:r>
            <a:r>
              <a:rPr lang="tr-TR" b="0" dirty="0" err="1"/>
              <a:t>bıllıon</a:t>
            </a:r>
            <a:r>
              <a:rPr lang="tr-TR" b="0" dirty="0"/>
              <a:t> </a:t>
            </a:r>
            <a:r>
              <a:rPr lang="tr-TR" b="0" dirty="0" err="1"/>
              <a:t>tl</a:t>
            </a:r>
            <a:r>
              <a:rPr lang="tr-TR" b="0" dirty="0"/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4E7DED33-8EB1-1E78-8717-C7187DBA4536}"/>
              </a:ext>
            </a:extLst>
          </p:cNvPr>
          <p:cNvSpPr/>
          <p:nvPr/>
        </p:nvSpPr>
        <p:spPr>
          <a:xfrm flipV="1">
            <a:off x="-32575" y="593996"/>
            <a:ext cx="99465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234173C5-C4F3-29BB-4223-E0FA7AD596A7}"/>
              </a:ext>
            </a:extLst>
          </p:cNvPr>
          <p:cNvSpPr/>
          <p:nvPr/>
        </p:nvSpPr>
        <p:spPr>
          <a:xfrm flipV="1">
            <a:off x="-32574" y="1432308"/>
            <a:ext cx="156255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4" name="Grafik 35">
            <a:extLst>
              <a:ext uri="{FF2B5EF4-FFF2-40B4-BE49-F238E27FC236}">
                <a16:creationId xmlns:a16="http://schemas.microsoft.com/office/drawing/2014/main" id="{1AB07F6B-62AB-38EC-7A7F-AD4D8EA64B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4317406"/>
              </p:ext>
            </p:extLst>
          </p:nvPr>
        </p:nvGraphicFramePr>
        <p:xfrm>
          <a:off x="1799971" y="2661471"/>
          <a:ext cx="20195532" cy="9331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9735C7E9-BB5F-E811-DFB9-18BF4333BDCA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233BA163-2343-6D16-E6EC-295EABAF2CA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59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448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6055B40D-6ED3-6BD6-C790-456DC0DFC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53"/>
            <a:ext cx="24384000" cy="1371600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109CAFE-9B77-1547-32D1-D87C66A86126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Font typeface="Wingdings" charset="2"/>
              <a:buNone/>
            </a:pPr>
            <a:r>
              <a:rPr lang="tr-TR" sz="2400" dirty="0"/>
              <a:t>Source: TCMA</a:t>
            </a:r>
            <a:endParaRPr lang="en-US" sz="2400" dirty="0"/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graphicFrame>
        <p:nvGraphicFramePr>
          <p:cNvPr id="11" name="Grafik 92">
            <a:extLst>
              <a:ext uri="{FF2B5EF4-FFF2-40B4-BE49-F238E27FC236}">
                <a16:creationId xmlns:a16="http://schemas.microsoft.com/office/drawing/2014/main" id="{F16093E6-8551-88BF-4591-20FE7FBF35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5824622"/>
              </p:ext>
            </p:extLst>
          </p:nvPr>
        </p:nvGraphicFramePr>
        <p:xfrm>
          <a:off x="2583102" y="2612793"/>
          <a:ext cx="19217795" cy="9395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KISACA Türkİye Sermaye PİyaSALARI BİRLİĞİ">
            <a:extLst>
              <a:ext uri="{FF2B5EF4-FFF2-40B4-BE49-F238E27FC236}">
                <a16:creationId xmlns:a16="http://schemas.microsoft.com/office/drawing/2014/main" id="{1682082C-5BD2-6AB5-D492-EC76DF079FF3}"/>
              </a:ext>
            </a:extLst>
          </p:cNvPr>
          <p:cNvSpPr txBox="1"/>
          <p:nvPr/>
        </p:nvSpPr>
        <p:spPr>
          <a:xfrm>
            <a:off x="452947" y="694120"/>
            <a:ext cx="10543916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/>
              <a:t>CONCENTRATION IN ASSET MANAGEMENT FIRMS </a:t>
            </a:r>
            <a:r>
              <a:rPr lang="tr-TR" b="0" dirty="0"/>
              <a:t>(2026/08)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DC698BDF-528A-4A92-6384-EF1EFE03398D}"/>
              </a:ext>
            </a:extLst>
          </p:cNvPr>
          <p:cNvSpPr/>
          <p:nvPr/>
        </p:nvSpPr>
        <p:spPr>
          <a:xfrm flipV="1">
            <a:off x="-32575" y="593996"/>
            <a:ext cx="1018722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61A0FB9A-1DA2-FAE2-56F9-2AC2A59A6F39}"/>
              </a:ext>
            </a:extLst>
          </p:cNvPr>
          <p:cNvSpPr/>
          <p:nvPr/>
        </p:nvSpPr>
        <p:spPr>
          <a:xfrm flipV="1">
            <a:off x="-32575" y="1432308"/>
            <a:ext cx="168045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D7BDF7E-4181-26AD-013F-93851D78C06A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965997EC-384B-A022-D46B-FC7298694A3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60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455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7F3D7076-20FC-D553-C954-190FA5C0F2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2968"/>
            <a:ext cx="24384000" cy="13716000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8A8EE18-EC62-525A-5009-2D2E24828C2D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Font typeface="Wingdings" charset="2"/>
              <a:buNone/>
            </a:pPr>
            <a:r>
              <a:rPr lang="tr-TR" sz="2400" dirty="0"/>
              <a:t>Source: TCMA</a:t>
            </a:r>
            <a:endParaRPr lang="en-US" sz="2400" dirty="0"/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4" name="KISACA Türkİye Sermaye PİyaSALARI BİRLİĞİ">
            <a:extLst>
              <a:ext uri="{FF2B5EF4-FFF2-40B4-BE49-F238E27FC236}">
                <a16:creationId xmlns:a16="http://schemas.microsoft.com/office/drawing/2014/main" id="{58025AC8-F9F6-6D2E-9F5F-D09CA7A5C354}"/>
              </a:ext>
            </a:extLst>
          </p:cNvPr>
          <p:cNvSpPr txBox="1"/>
          <p:nvPr/>
        </p:nvSpPr>
        <p:spPr>
          <a:xfrm>
            <a:off x="452947" y="694120"/>
            <a:ext cx="10543916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/>
              <a:t>TOP 5 MEMBERS IN ASSET MANAGEMENT ACTIVITIES </a:t>
            </a:r>
            <a:r>
              <a:rPr lang="tr-TR" b="0" dirty="0"/>
              <a:t>(2026/08)</a:t>
            </a:r>
            <a:endParaRPr lang="tr-TR" b="0" cap="none" dirty="0"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20B345BA-F832-F492-556F-771A1D44AB95}"/>
              </a:ext>
            </a:extLst>
          </p:cNvPr>
          <p:cNvSpPr/>
          <p:nvPr/>
        </p:nvSpPr>
        <p:spPr>
          <a:xfrm flipV="1">
            <a:off x="-32575" y="593996"/>
            <a:ext cx="1018722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A5DEB5FC-2CEB-CDCB-2AE3-4DBD33479C52}"/>
              </a:ext>
            </a:extLst>
          </p:cNvPr>
          <p:cNvSpPr/>
          <p:nvPr/>
        </p:nvSpPr>
        <p:spPr>
          <a:xfrm flipV="1">
            <a:off x="-32575" y="1432308"/>
            <a:ext cx="168045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A717DC72-951B-65AF-ED0F-C30E4373D8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348527"/>
              </p:ext>
            </p:extLst>
          </p:nvPr>
        </p:nvGraphicFramePr>
        <p:xfrm>
          <a:off x="2872771" y="3172396"/>
          <a:ext cx="8699200" cy="3365774"/>
        </p:xfrm>
        <a:graphic>
          <a:graphicData uri="http://schemas.openxmlformats.org/drawingml/2006/table">
            <a:tbl>
              <a:tblPr>
                <a:effectLst>
                  <a:outerShdw blurRad="76200" dist="635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386185">
                  <a:extLst>
                    <a:ext uri="{9D8B030D-6E8A-4147-A177-3AD203B41FA5}">
                      <a16:colId xmlns:a16="http://schemas.microsoft.com/office/drawing/2014/main" val="2547886757"/>
                    </a:ext>
                  </a:extLst>
                </a:gridCol>
                <a:gridCol w="5251510">
                  <a:extLst>
                    <a:ext uri="{9D8B030D-6E8A-4147-A177-3AD203B41FA5}">
                      <a16:colId xmlns:a16="http://schemas.microsoft.com/office/drawing/2014/main" val="2033612380"/>
                    </a:ext>
                  </a:extLst>
                </a:gridCol>
                <a:gridCol w="2061505">
                  <a:extLst>
                    <a:ext uri="{9D8B030D-6E8A-4147-A177-3AD203B41FA5}">
                      <a16:colId xmlns:a16="http://schemas.microsoft.com/office/drawing/2014/main" val="3918304528"/>
                    </a:ext>
                  </a:extLst>
                </a:gridCol>
              </a:tblGrid>
              <a:tr h="719869">
                <a:tc gridSpan="2">
                  <a:txBody>
                    <a:bodyPr/>
                    <a:lstStyle/>
                    <a:p>
                      <a:pPr algn="l" fontAlgn="t"/>
                      <a:r>
                        <a:rPr lang="tr-TR" sz="3000" b="1" u="none" strike="noStrike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Mutual</a:t>
                      </a:r>
                      <a:r>
                        <a:rPr lang="tr-TR" sz="3000" b="1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tr-TR" sz="3000" b="1" u="none" strike="noStrike" dirty="0" err="1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Funds</a:t>
                      </a:r>
                      <a:endParaRPr lang="en-US" sz="30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9475" marR="99475" marT="49738" marB="49738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TR" sz="3000" b="1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TR" sz="30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685717"/>
                  </a:ext>
                </a:extLst>
              </a:tr>
              <a:tr h="395956">
                <a:tc>
                  <a:txBody>
                    <a:bodyPr/>
                    <a:lstStyle/>
                    <a:p>
                      <a:pPr algn="ctr" fontAlgn="t"/>
                      <a:r>
                        <a:rPr lang="en-TR" sz="2800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1</a:t>
                      </a:r>
                      <a:endParaRPr lang="en-TR" sz="28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İŞ PORTFÖY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11%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385778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ctr" fontAlgn="t"/>
                      <a:r>
                        <a:rPr lang="en-TR" sz="2800" u="none" strike="noStrike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2</a:t>
                      </a:r>
                      <a:endParaRPr lang="en-TR" sz="2800" b="1" i="0" u="none" strike="noStrike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GARANTİ PORTFÖY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11%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1671955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ctr" fontAlgn="t"/>
                      <a:r>
                        <a:rPr lang="en-TR" sz="2800" u="none" strike="noStrike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3</a:t>
                      </a:r>
                      <a:endParaRPr lang="en-TR" sz="2800" b="1" i="0" u="none" strike="noStrike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AK PORTFÖY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50260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ctr" fontAlgn="t"/>
                      <a:r>
                        <a:rPr lang="en-TR" sz="2800" u="none" strike="noStrike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4</a:t>
                      </a:r>
                      <a:endParaRPr lang="en-TR" sz="2800" b="1" i="0" u="none" strike="noStrike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ZİRAAT PORTFÖY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9%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314143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ctr" fontAlgn="t"/>
                      <a:r>
                        <a:rPr lang="en-TR" sz="2800" u="none" strike="noStrike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5</a:t>
                      </a:r>
                      <a:endParaRPr lang="en-TR" sz="2800" b="1" i="0" u="none" strike="noStrike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YAPI KREDİ PORTFÖY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8%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406866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l" fontAlgn="t"/>
                      <a:r>
                        <a:rPr lang="en-TR" sz="2800" u="none" strike="noStrike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TR" sz="2800" b="1" i="0" u="none" strike="noStrike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37" rtl="0" fontAlgn="t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Toplam (milyar TL)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11,014.1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987525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71F93FD-4533-A046-2553-C41AFAA6F0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562770"/>
              </p:ext>
            </p:extLst>
          </p:nvPr>
        </p:nvGraphicFramePr>
        <p:xfrm>
          <a:off x="12120612" y="3172397"/>
          <a:ext cx="9302816" cy="3382891"/>
        </p:xfrm>
        <a:graphic>
          <a:graphicData uri="http://schemas.openxmlformats.org/drawingml/2006/table">
            <a:tbl>
              <a:tblPr>
                <a:effectLst>
                  <a:outerShdw blurRad="76200" dist="635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386093">
                  <a:extLst>
                    <a:ext uri="{9D8B030D-6E8A-4147-A177-3AD203B41FA5}">
                      <a16:colId xmlns:a16="http://schemas.microsoft.com/office/drawing/2014/main" val="4135884882"/>
                    </a:ext>
                  </a:extLst>
                </a:gridCol>
                <a:gridCol w="5251159">
                  <a:extLst>
                    <a:ext uri="{9D8B030D-6E8A-4147-A177-3AD203B41FA5}">
                      <a16:colId xmlns:a16="http://schemas.microsoft.com/office/drawing/2014/main" val="2466129815"/>
                    </a:ext>
                  </a:extLst>
                </a:gridCol>
                <a:gridCol w="2665564">
                  <a:extLst>
                    <a:ext uri="{9D8B030D-6E8A-4147-A177-3AD203B41FA5}">
                      <a16:colId xmlns:a16="http://schemas.microsoft.com/office/drawing/2014/main" val="4082995389"/>
                    </a:ext>
                  </a:extLst>
                </a:gridCol>
              </a:tblGrid>
              <a:tr h="719869">
                <a:tc gridSpan="2">
                  <a:txBody>
                    <a:bodyPr/>
                    <a:lstStyle/>
                    <a:p>
                      <a:pPr algn="l" fontAlgn="t"/>
                      <a:r>
                        <a:rPr lang="tr-TR" sz="3000" b="1" u="none" strike="noStrike" dirty="0" err="1">
                          <a:effectLst/>
                        </a:rPr>
                        <a:t>Pension</a:t>
                      </a:r>
                      <a:r>
                        <a:rPr lang="tr-TR" sz="3000" b="1" u="none" strike="noStrike" dirty="0">
                          <a:effectLst/>
                        </a:rPr>
                        <a:t> </a:t>
                      </a:r>
                      <a:r>
                        <a:rPr lang="tr-TR" sz="3000" b="1" u="none" strike="noStrike" dirty="0" err="1">
                          <a:effectLst/>
                        </a:rPr>
                        <a:t>Funds</a:t>
                      </a:r>
                      <a:endParaRPr lang="en-US" sz="3000" b="1" i="0" u="none" strike="noStrike" dirty="0">
                        <a:solidFill>
                          <a:srgbClr val="80808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9475" marR="99475" marT="49738" marB="49738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TR" sz="3000" b="1" u="none" strike="noStrike" dirty="0">
                          <a:effectLst/>
                        </a:rPr>
                        <a:t> </a:t>
                      </a:r>
                      <a:endParaRPr lang="en-TR" sz="3000" b="1" i="0" u="none" strike="noStrike" dirty="0">
                        <a:solidFill>
                          <a:srgbClr val="80808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529036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ctr" fontAlgn="t"/>
                      <a:r>
                        <a:rPr lang="en-TR" sz="2800" u="none" strike="noStrike" dirty="0">
                          <a:solidFill>
                            <a:srgbClr val="2D2D2D"/>
                          </a:solidFill>
                          <a:effectLst/>
                        </a:rPr>
                        <a:t>1</a:t>
                      </a:r>
                      <a:endParaRPr lang="en-TR" sz="2800" b="1" i="0" u="none" strike="noStrike" dirty="0">
                        <a:solidFill>
                          <a:srgbClr val="2D2D2D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ZİRAAT PORTFÖY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20%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049199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ctr" fontAlgn="t"/>
                      <a:r>
                        <a:rPr lang="en-TR" sz="2800" u="none" strike="noStrike" dirty="0">
                          <a:solidFill>
                            <a:srgbClr val="2D2D2D"/>
                          </a:solidFill>
                          <a:effectLst/>
                        </a:rPr>
                        <a:t>2</a:t>
                      </a:r>
                      <a:endParaRPr lang="en-TR" sz="2800" b="1" i="0" u="none" strike="noStrike" dirty="0">
                        <a:solidFill>
                          <a:srgbClr val="2D2D2D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AK PORTFÖY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19%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7251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ctr" fontAlgn="t"/>
                      <a:r>
                        <a:rPr lang="en-TR" sz="2800" u="none" strike="noStrike" dirty="0">
                          <a:solidFill>
                            <a:srgbClr val="2D2D2D"/>
                          </a:solidFill>
                          <a:effectLst/>
                        </a:rPr>
                        <a:t>3</a:t>
                      </a:r>
                      <a:endParaRPr lang="en-TR" sz="2800" b="1" i="0" u="none" strike="noStrike" dirty="0">
                        <a:solidFill>
                          <a:srgbClr val="2D2D2D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İŞ PORTFÖY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18%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464890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ctr" fontAlgn="t"/>
                      <a:r>
                        <a:rPr lang="en-TR" sz="2800" u="none" strike="noStrike" dirty="0">
                          <a:solidFill>
                            <a:srgbClr val="2D2D2D"/>
                          </a:solidFill>
                          <a:effectLst/>
                        </a:rPr>
                        <a:t>4</a:t>
                      </a:r>
                      <a:endParaRPr lang="en-TR" sz="2800" b="1" i="0" u="none" strike="noStrike" dirty="0">
                        <a:solidFill>
                          <a:srgbClr val="2D2D2D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GARANTİ PORTFÖY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17%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480281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ctr" fontAlgn="t"/>
                      <a:r>
                        <a:rPr lang="en-TR" sz="2800" u="none" strike="noStrike" dirty="0">
                          <a:solidFill>
                            <a:srgbClr val="2D2D2D"/>
                          </a:solidFill>
                          <a:effectLst/>
                        </a:rPr>
                        <a:t>5</a:t>
                      </a:r>
                      <a:endParaRPr lang="en-TR" sz="2800" b="1" i="0" u="none" strike="noStrike" dirty="0">
                        <a:solidFill>
                          <a:srgbClr val="2D2D2D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YAPI KREDİ PORTFÖY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12%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781602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l" fontAlgn="ctr"/>
                      <a:r>
                        <a:rPr lang="en-TR" sz="2800" u="none" strike="noStrike">
                          <a:effectLst/>
                        </a:rPr>
                        <a:t> </a:t>
                      </a:r>
                      <a:endParaRPr lang="en-TR" sz="2800" b="1" i="0" u="none" strike="noStrike">
                        <a:solidFill>
                          <a:srgbClr val="80808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37" rtl="0" fontAlgn="t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Toplam (milyar TL)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2,611.3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009672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2000D969-7FA3-9E14-4FAF-CDEC780FD8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77214"/>
              </p:ext>
            </p:extLst>
          </p:nvPr>
        </p:nvGraphicFramePr>
        <p:xfrm>
          <a:off x="2872771" y="7414562"/>
          <a:ext cx="8699200" cy="3382891"/>
        </p:xfrm>
        <a:graphic>
          <a:graphicData uri="http://schemas.openxmlformats.org/drawingml/2006/table">
            <a:tbl>
              <a:tblPr>
                <a:effectLst>
                  <a:outerShdw blurRad="76200" dist="635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386185">
                  <a:extLst>
                    <a:ext uri="{9D8B030D-6E8A-4147-A177-3AD203B41FA5}">
                      <a16:colId xmlns:a16="http://schemas.microsoft.com/office/drawing/2014/main" val="1599931121"/>
                    </a:ext>
                  </a:extLst>
                </a:gridCol>
                <a:gridCol w="5251510">
                  <a:extLst>
                    <a:ext uri="{9D8B030D-6E8A-4147-A177-3AD203B41FA5}">
                      <a16:colId xmlns:a16="http://schemas.microsoft.com/office/drawing/2014/main" val="2406027944"/>
                    </a:ext>
                  </a:extLst>
                </a:gridCol>
                <a:gridCol w="2061505">
                  <a:extLst>
                    <a:ext uri="{9D8B030D-6E8A-4147-A177-3AD203B41FA5}">
                      <a16:colId xmlns:a16="http://schemas.microsoft.com/office/drawing/2014/main" val="2238859860"/>
                    </a:ext>
                  </a:extLst>
                </a:gridCol>
              </a:tblGrid>
              <a:tr h="719869">
                <a:tc gridSpan="2">
                  <a:txBody>
                    <a:bodyPr/>
                    <a:lstStyle/>
                    <a:p>
                      <a:pPr algn="l" fontAlgn="t"/>
                      <a:r>
                        <a:rPr lang="en-US" sz="3000" b="1" u="none" strike="noStrike" dirty="0">
                          <a:effectLst/>
                        </a:rPr>
                        <a:t>Discretionary Asset Management </a:t>
                      </a:r>
                      <a:endParaRPr lang="en-US" sz="3000" b="1" i="0" u="none" strike="noStrike" dirty="0">
                        <a:solidFill>
                          <a:srgbClr val="80808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9475" marR="99475" marT="49738" marB="49738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TR" sz="3000" b="1" u="none" strike="noStrike" dirty="0">
                          <a:effectLst/>
                        </a:rPr>
                        <a:t> </a:t>
                      </a:r>
                      <a:endParaRPr lang="en-TR" sz="3000" b="1" i="0" u="none" strike="noStrike" dirty="0">
                        <a:solidFill>
                          <a:srgbClr val="80808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561982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ctr" fontAlgn="t"/>
                      <a:r>
                        <a:rPr lang="en-TR" sz="2800" u="none" strike="noStrike" dirty="0">
                          <a:solidFill>
                            <a:srgbClr val="2D2D2D"/>
                          </a:solidFill>
                          <a:effectLst/>
                        </a:rPr>
                        <a:t>1</a:t>
                      </a:r>
                      <a:endParaRPr lang="en-TR" sz="2800" b="1" i="0" u="none" strike="noStrike" dirty="0">
                        <a:solidFill>
                          <a:srgbClr val="2D2D2D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ZİRAAT PORTFÖY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34%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740361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ctr" fontAlgn="t"/>
                      <a:r>
                        <a:rPr lang="en-TR" sz="2800" u="none" strike="noStrike">
                          <a:solidFill>
                            <a:srgbClr val="2D2D2D"/>
                          </a:solidFill>
                          <a:effectLst/>
                        </a:rPr>
                        <a:t>2</a:t>
                      </a:r>
                      <a:endParaRPr lang="en-TR" sz="2800" b="1" i="0" u="none" strike="noStrike">
                        <a:solidFill>
                          <a:srgbClr val="2D2D2D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AZİMUT PORTFÖY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14%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299257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ctr" fontAlgn="t"/>
                      <a:r>
                        <a:rPr lang="en-TR" sz="2800" u="none" strike="noStrike" dirty="0">
                          <a:solidFill>
                            <a:srgbClr val="2D2D2D"/>
                          </a:solidFill>
                          <a:effectLst/>
                        </a:rPr>
                        <a:t>3</a:t>
                      </a:r>
                      <a:endParaRPr lang="en-TR" sz="2800" b="1" i="0" u="none" strike="noStrike" dirty="0">
                        <a:solidFill>
                          <a:srgbClr val="2D2D2D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PUSULA PORTFÖY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820124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ctr" fontAlgn="t"/>
                      <a:r>
                        <a:rPr lang="en-TR" sz="2800" u="none" strike="noStrike" dirty="0">
                          <a:solidFill>
                            <a:srgbClr val="2D2D2D"/>
                          </a:solidFill>
                          <a:effectLst/>
                        </a:rPr>
                        <a:t>4</a:t>
                      </a:r>
                      <a:endParaRPr lang="en-TR" sz="2800" b="1" i="0" u="none" strike="noStrike" dirty="0">
                        <a:solidFill>
                          <a:srgbClr val="2D2D2D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AK PORTFÖY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6%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797344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ctr" fontAlgn="t"/>
                      <a:r>
                        <a:rPr lang="en-TR" sz="2800" u="none" strike="noStrike" dirty="0">
                          <a:solidFill>
                            <a:srgbClr val="2D2D2D"/>
                          </a:solidFill>
                          <a:effectLst/>
                        </a:rPr>
                        <a:t>5</a:t>
                      </a:r>
                      <a:endParaRPr lang="en-TR" sz="2800" b="1" i="0" u="none" strike="noStrike" dirty="0">
                        <a:solidFill>
                          <a:srgbClr val="2D2D2D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YAPI KREDİ PORTFÖY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153833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l" fontAlgn="t"/>
                      <a:r>
                        <a:rPr lang="en-TR" sz="2800" u="none" strike="noStrike" dirty="0">
                          <a:effectLst/>
                        </a:rPr>
                        <a:t> </a:t>
                      </a:r>
                      <a:endParaRPr lang="en-TR" sz="2800" b="1" i="0" u="none" strike="noStrike" dirty="0">
                        <a:solidFill>
                          <a:srgbClr val="80808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42937" rtl="0" fontAlgn="t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Toplam (milyar TL)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2,223.6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960007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C9D00DF7-DE7D-793C-B0E1-BF55499957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830994"/>
              </p:ext>
            </p:extLst>
          </p:nvPr>
        </p:nvGraphicFramePr>
        <p:xfrm>
          <a:off x="12120612" y="7414562"/>
          <a:ext cx="9302816" cy="3382891"/>
        </p:xfrm>
        <a:graphic>
          <a:graphicData uri="http://schemas.openxmlformats.org/drawingml/2006/table">
            <a:tbl>
              <a:tblPr>
                <a:effectLst>
                  <a:outerShdw blurRad="76200" dist="635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386093">
                  <a:extLst>
                    <a:ext uri="{9D8B030D-6E8A-4147-A177-3AD203B41FA5}">
                      <a16:colId xmlns:a16="http://schemas.microsoft.com/office/drawing/2014/main" val="2886396551"/>
                    </a:ext>
                  </a:extLst>
                </a:gridCol>
                <a:gridCol w="5251159">
                  <a:extLst>
                    <a:ext uri="{9D8B030D-6E8A-4147-A177-3AD203B41FA5}">
                      <a16:colId xmlns:a16="http://schemas.microsoft.com/office/drawing/2014/main" val="3275201442"/>
                    </a:ext>
                  </a:extLst>
                </a:gridCol>
                <a:gridCol w="2665564">
                  <a:extLst>
                    <a:ext uri="{9D8B030D-6E8A-4147-A177-3AD203B41FA5}">
                      <a16:colId xmlns:a16="http://schemas.microsoft.com/office/drawing/2014/main" val="3953594319"/>
                    </a:ext>
                  </a:extLst>
                </a:gridCol>
              </a:tblGrid>
              <a:tr h="719869">
                <a:tc gridSpan="2">
                  <a:txBody>
                    <a:bodyPr/>
                    <a:lstStyle/>
                    <a:p>
                      <a:pPr algn="l" fontAlgn="t"/>
                      <a:r>
                        <a:rPr lang="en-US" sz="3000" b="1" u="none" strike="noStrike" dirty="0">
                          <a:effectLst/>
                        </a:rPr>
                        <a:t>Investment Trusts</a:t>
                      </a:r>
                      <a:endParaRPr lang="en-US" sz="3000" b="1" i="0" u="none" strike="noStrike" dirty="0">
                        <a:solidFill>
                          <a:srgbClr val="80808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9475" marR="99475" marT="49738" marB="49738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TR" sz="3000" b="1" u="none" strike="noStrike" dirty="0">
                          <a:effectLst/>
                        </a:rPr>
                        <a:t> </a:t>
                      </a:r>
                      <a:endParaRPr lang="en-TR" sz="3000" b="1" i="0" u="none" strike="noStrike" dirty="0">
                        <a:solidFill>
                          <a:srgbClr val="80808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051450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ctr" fontAlgn="t"/>
                      <a:r>
                        <a:rPr lang="en-TR" sz="2800" u="none" strike="noStrike" dirty="0">
                          <a:solidFill>
                            <a:srgbClr val="2D2D2D"/>
                          </a:solidFill>
                          <a:effectLst/>
                        </a:rPr>
                        <a:t>1</a:t>
                      </a:r>
                      <a:endParaRPr lang="en-TR" sz="2800" b="1" i="0" u="none" strike="noStrike" dirty="0">
                        <a:solidFill>
                          <a:srgbClr val="2D2D2D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PARDUS PORTFÖY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45%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099898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ctr" fontAlgn="t"/>
                      <a:r>
                        <a:rPr lang="en-TR" sz="2800" u="none" strike="noStrike" dirty="0">
                          <a:solidFill>
                            <a:srgbClr val="2D2D2D"/>
                          </a:solidFill>
                          <a:effectLst/>
                        </a:rPr>
                        <a:t>2</a:t>
                      </a:r>
                      <a:endParaRPr lang="en-TR" sz="2800" b="1" i="0" u="none" strike="noStrike" dirty="0">
                        <a:solidFill>
                          <a:srgbClr val="2D2D2D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ROTA PORTFÖY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38%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80512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ctr" fontAlgn="t"/>
                      <a:r>
                        <a:rPr lang="en-TR" sz="2800" u="none" strike="noStrike" dirty="0">
                          <a:solidFill>
                            <a:srgbClr val="2D2D2D"/>
                          </a:solidFill>
                          <a:effectLst/>
                        </a:rPr>
                        <a:t>3</a:t>
                      </a:r>
                      <a:endParaRPr lang="en-TR" sz="2800" b="1" i="0" u="none" strike="noStrike" dirty="0">
                        <a:solidFill>
                          <a:srgbClr val="2D2D2D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METRO PORTFÖY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419154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ctr" fontAlgn="t"/>
                      <a:r>
                        <a:rPr lang="en-TR" sz="2800" u="none" strike="noStrike" dirty="0">
                          <a:solidFill>
                            <a:srgbClr val="2D2D2D"/>
                          </a:solidFill>
                          <a:effectLst/>
                        </a:rPr>
                        <a:t>4</a:t>
                      </a:r>
                      <a:endParaRPr lang="en-TR" sz="2800" b="1" i="0" u="none" strike="noStrike" dirty="0">
                        <a:solidFill>
                          <a:srgbClr val="2D2D2D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HEDEF PORTFÖY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800" b="0" i="0" u="none" strike="noStrike" cap="none" spc="0" baseline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165065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ctr" fontAlgn="t"/>
                      <a:r>
                        <a:rPr lang="en-TR" sz="2800" u="none" strike="noStrike" dirty="0">
                          <a:solidFill>
                            <a:srgbClr val="2D2D2D"/>
                          </a:solidFill>
                          <a:effectLst/>
                        </a:rPr>
                        <a:t>5</a:t>
                      </a:r>
                      <a:endParaRPr lang="en-TR" sz="2800" b="1" i="0" u="none" strike="noStrike" dirty="0">
                        <a:solidFill>
                          <a:srgbClr val="2D2D2D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V PORTFÖY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2%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113089"/>
                  </a:ext>
                </a:extLst>
              </a:tr>
              <a:tr h="443837">
                <a:tc>
                  <a:txBody>
                    <a:bodyPr/>
                    <a:lstStyle/>
                    <a:p>
                      <a:pPr algn="l" fontAlgn="ctr"/>
                      <a:r>
                        <a:rPr lang="en-TR" sz="2800" u="none" strike="noStrike">
                          <a:effectLst/>
                        </a:rPr>
                        <a:t> </a:t>
                      </a:r>
                      <a:endParaRPr lang="en-TR" sz="2800" b="1" i="0" u="none" strike="noStrike">
                        <a:solidFill>
                          <a:srgbClr val="80808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2800" b="0" i="0" u="none" strike="noStrike" dirty="0">
                          <a:solidFill>
                            <a:srgbClr val="2D2D2D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Toplam (milyar TL)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800" b="0" i="0" u="none" strike="noStrike" cap="none" spc="0" baseline="0" dirty="0">
                          <a:solidFill>
                            <a:srgbClr val="2D2D2D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2.32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8617589"/>
                  </a:ext>
                </a:extLst>
              </a:tr>
            </a:tbl>
          </a:graphicData>
        </a:graphic>
      </p:graphicFrame>
      <p:sp>
        <p:nvSpPr>
          <p:cNvPr id="21" name="Oval 20">
            <a:extLst>
              <a:ext uri="{FF2B5EF4-FFF2-40B4-BE49-F238E27FC236}">
                <a16:creationId xmlns:a16="http://schemas.microsoft.com/office/drawing/2014/main" id="{75794454-F918-16B5-CC23-A04676ED0901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2" name="Slide Number Placeholder 2">
            <a:extLst>
              <a:ext uri="{FF2B5EF4-FFF2-40B4-BE49-F238E27FC236}">
                <a16:creationId xmlns:a16="http://schemas.microsoft.com/office/drawing/2014/main" id="{11D4F436-7C9F-0E05-D1B0-19244371A40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61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816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CFCEE44E-5F92-D884-E4B8-66610558AF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6E61555-AC61-158B-FF51-0933B88E82DF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TCMA</a:t>
            </a:r>
            <a:endParaRPr lang="en-US" sz="2400" dirty="0"/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1" name="KISACA Türkİye Sermaye PİyaSALARI BİRLİĞİ">
            <a:extLst>
              <a:ext uri="{FF2B5EF4-FFF2-40B4-BE49-F238E27FC236}">
                <a16:creationId xmlns:a16="http://schemas.microsoft.com/office/drawing/2014/main" id="{F5C34DB4-12B8-2BFA-0207-992EF297555E}"/>
              </a:ext>
            </a:extLst>
          </p:cNvPr>
          <p:cNvSpPr txBox="1"/>
          <p:nvPr/>
        </p:nvSpPr>
        <p:spPr>
          <a:xfrm>
            <a:off x="452947" y="694120"/>
            <a:ext cx="10543916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 err="1"/>
              <a:t>Brokerage</a:t>
            </a:r>
            <a:r>
              <a:rPr lang="tr-TR" dirty="0"/>
              <a:t> </a:t>
            </a:r>
            <a:r>
              <a:rPr lang="tr-TR" dirty="0" err="1"/>
              <a:t>Fırms</a:t>
            </a:r>
            <a:r>
              <a:rPr lang="tr-TR" dirty="0"/>
              <a:t>’ </a:t>
            </a:r>
            <a:r>
              <a:rPr lang="tr-TR" dirty="0" err="1"/>
              <a:t>Branch</a:t>
            </a:r>
            <a:r>
              <a:rPr lang="tr-TR" dirty="0"/>
              <a:t> Network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81B7D821-7FBB-1748-A692-D252742317AF}"/>
              </a:ext>
            </a:extLst>
          </p:cNvPr>
          <p:cNvSpPr/>
          <p:nvPr/>
        </p:nvSpPr>
        <p:spPr>
          <a:xfrm flipV="1">
            <a:off x="-32575" y="593996"/>
            <a:ext cx="612857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D52E15E7-2EF3-8215-D9E5-B72F0348DB1B}"/>
              </a:ext>
            </a:extLst>
          </p:cNvPr>
          <p:cNvSpPr/>
          <p:nvPr/>
        </p:nvSpPr>
        <p:spPr>
          <a:xfrm flipV="1">
            <a:off x="-32575" y="1432308"/>
            <a:ext cx="926801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4" name="Grafik 7">
            <a:extLst>
              <a:ext uri="{FF2B5EF4-FFF2-40B4-BE49-F238E27FC236}">
                <a16:creationId xmlns:a16="http://schemas.microsoft.com/office/drawing/2014/main" id="{A2EAD882-B8C2-A251-BDA3-FB930B9C7D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6141600"/>
              </p:ext>
            </p:extLst>
          </p:nvPr>
        </p:nvGraphicFramePr>
        <p:xfrm>
          <a:off x="1987064" y="2383997"/>
          <a:ext cx="20409872" cy="9899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6C76B711-33B4-72DF-D8EA-2D1A84600E3F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243D7C82-6460-3B53-2700-423D8A59F3F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62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791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ISACA Türkİye Sermaye PİyaSALARI BİRLİĞİ">
            <a:extLst>
              <a:ext uri="{FF2B5EF4-FFF2-40B4-BE49-F238E27FC236}">
                <a16:creationId xmlns:a16="http://schemas.microsoft.com/office/drawing/2014/main" id="{BF260FB8-D88C-81FE-90C0-26DDDABD58E2}"/>
              </a:ext>
            </a:extLst>
          </p:cNvPr>
          <p:cNvSpPr txBox="1"/>
          <p:nvPr/>
        </p:nvSpPr>
        <p:spPr>
          <a:xfrm>
            <a:off x="452947" y="694120"/>
            <a:ext cx="10543916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 err="1"/>
              <a:t>Brokerage</a:t>
            </a:r>
            <a:r>
              <a:rPr lang="tr-TR" dirty="0"/>
              <a:t> </a:t>
            </a:r>
            <a:r>
              <a:rPr lang="tr-TR" dirty="0" err="1"/>
              <a:t>Fırms</a:t>
            </a:r>
            <a:r>
              <a:rPr lang="tr-TR" dirty="0"/>
              <a:t>’ </a:t>
            </a:r>
            <a:r>
              <a:rPr lang="tr-TR" dirty="0" err="1"/>
              <a:t>Employees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4789ED7B-1825-D0D9-AE4B-A52032CA7277}"/>
              </a:ext>
            </a:extLst>
          </p:cNvPr>
          <p:cNvSpPr/>
          <p:nvPr/>
        </p:nvSpPr>
        <p:spPr>
          <a:xfrm flipV="1">
            <a:off x="-32575" y="593996"/>
            <a:ext cx="712535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C3FE9A9F-81A1-D69D-BBFC-0CD332B8BFBE}"/>
              </a:ext>
            </a:extLst>
          </p:cNvPr>
          <p:cNvSpPr/>
          <p:nvPr/>
        </p:nvSpPr>
        <p:spPr>
          <a:xfrm flipV="1">
            <a:off x="-32575" y="1432308"/>
            <a:ext cx="1130193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4" name="Grafik 9">
            <a:extLst>
              <a:ext uri="{FF2B5EF4-FFF2-40B4-BE49-F238E27FC236}">
                <a16:creationId xmlns:a16="http://schemas.microsoft.com/office/drawing/2014/main" id="{3BE7F25A-CB60-92AD-1397-0020F39BCC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0668862"/>
              </p:ext>
            </p:extLst>
          </p:nvPr>
        </p:nvGraphicFramePr>
        <p:xfrm>
          <a:off x="554284" y="2425049"/>
          <a:ext cx="21220981" cy="10252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FF2170AD-519D-248C-B939-FE9B363B9ABB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53093B4E-5FE0-FD0A-9EC6-58DF0ABE4D8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63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8131C50D-A8E5-8079-63A2-8A35B2B3B06D}"/>
              </a:ext>
            </a:extLst>
          </p:cNvPr>
          <p:cNvSpPr txBox="1"/>
          <p:nvPr/>
        </p:nvSpPr>
        <p:spPr>
          <a:xfrm>
            <a:off x="10996863" y="2406975"/>
            <a:ext cx="2477639" cy="62081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3200" b="1" dirty="0">
                <a:solidFill>
                  <a:schemeClr val="bg2">
                    <a:lumMod val="75000"/>
                  </a:schemeClr>
                </a:solidFill>
                <a:latin typeface="Helvetica" pitchFamily="2" charset="0"/>
                <a:ea typeface="Verdana" panose="020B0604030504040204" pitchFamily="34" charset="0"/>
              </a:rPr>
              <a:t>8,075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6848D92-75F6-6237-2CF0-DF03ACDE1D41}"/>
              </a:ext>
            </a:extLst>
          </p:cNvPr>
          <p:cNvSpPr txBox="1"/>
          <p:nvPr/>
        </p:nvSpPr>
        <p:spPr>
          <a:xfrm>
            <a:off x="14776619" y="2433874"/>
            <a:ext cx="2477639" cy="62081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3200" b="1" dirty="0">
                <a:solidFill>
                  <a:schemeClr val="bg2">
                    <a:lumMod val="75000"/>
                  </a:schemeClr>
                </a:solidFill>
                <a:latin typeface="Helvetica" pitchFamily="2" charset="0"/>
                <a:ea typeface="Verdana" panose="020B0604030504040204" pitchFamily="34" charset="0"/>
              </a:rPr>
              <a:t>8,001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F0F557B0-733F-34FB-9D9C-E55A4B9CF2A0}"/>
              </a:ext>
            </a:extLst>
          </p:cNvPr>
          <p:cNvSpPr txBox="1"/>
          <p:nvPr/>
        </p:nvSpPr>
        <p:spPr>
          <a:xfrm>
            <a:off x="18556375" y="2406975"/>
            <a:ext cx="2477639" cy="62081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r-TR" sz="3200" b="1" dirty="0">
                <a:solidFill>
                  <a:schemeClr val="bg2">
                    <a:lumMod val="75000"/>
                  </a:schemeClr>
                </a:solidFill>
                <a:latin typeface="Helvetica" pitchFamily="2" charset="0"/>
                <a:ea typeface="Verdana" panose="020B0604030504040204" pitchFamily="34" charset="0"/>
              </a:rPr>
              <a:t>7,968</a:t>
            </a:r>
          </a:p>
        </p:txBody>
      </p:sp>
    </p:spTree>
    <p:extLst>
      <p:ext uri="{BB962C8B-B14F-4D97-AF65-F5344CB8AC3E}">
        <p14:creationId xmlns:p14="http://schemas.microsoft.com/office/powerpoint/2010/main" val="722213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D323E318-A283-4AD4-7216-765CF2482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75" y="0"/>
            <a:ext cx="24384000" cy="137160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3D8CE8B-D4BF-0750-0868-04957E1B20DF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TCMA</a:t>
            </a:r>
            <a:endParaRPr lang="en-US" sz="2400" dirty="0"/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9" name="KISACA Türkİye Sermaye PİyaSALARI BİRLİĞİ">
            <a:extLst>
              <a:ext uri="{FF2B5EF4-FFF2-40B4-BE49-F238E27FC236}">
                <a16:creationId xmlns:a16="http://schemas.microsoft.com/office/drawing/2014/main" id="{EAC81C76-0067-A951-BFD4-D1BCC5EEBFA2}"/>
              </a:ext>
            </a:extLst>
          </p:cNvPr>
          <p:cNvSpPr txBox="1"/>
          <p:nvPr/>
        </p:nvSpPr>
        <p:spPr>
          <a:xfrm>
            <a:off x="452947" y="694120"/>
            <a:ext cx="13478206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/>
              <a:t>ASSET MANAGEMENT COMPANIES’ </a:t>
            </a:r>
            <a:r>
              <a:rPr lang="tr-TR" dirty="0" err="1"/>
              <a:t>Employees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AF5B74FE-A20B-CF46-2EA7-E041EBCDF440}"/>
              </a:ext>
            </a:extLst>
          </p:cNvPr>
          <p:cNvSpPr/>
          <p:nvPr/>
        </p:nvSpPr>
        <p:spPr>
          <a:xfrm flipV="1">
            <a:off x="-32575" y="593996"/>
            <a:ext cx="880005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E3D7C479-F0AF-4A71-9520-A308767902D9}"/>
              </a:ext>
            </a:extLst>
          </p:cNvPr>
          <p:cNvSpPr/>
          <p:nvPr/>
        </p:nvSpPr>
        <p:spPr>
          <a:xfrm flipV="1">
            <a:off x="-32575" y="1432308"/>
            <a:ext cx="14905022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4" name="Grafik 1">
            <a:extLst>
              <a:ext uri="{FF2B5EF4-FFF2-40B4-BE49-F238E27FC236}">
                <a16:creationId xmlns:a16="http://schemas.microsoft.com/office/drawing/2014/main" id="{88BA4D4C-3572-3345-CF18-19C1F77DFA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7158711"/>
              </p:ext>
            </p:extLst>
          </p:nvPr>
        </p:nvGraphicFramePr>
        <p:xfrm>
          <a:off x="1849002" y="2270619"/>
          <a:ext cx="20685996" cy="9755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EE34031C-110F-A173-0E77-6D7B59156685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72CBE658-607C-14CA-9751-E76FF1FDEC7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64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5959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2C16C27D-6711-2264-0989-166E36BA73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14" y="0"/>
            <a:ext cx="24384000" cy="137160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0EC1A0F-5AD5-A0EE-A4A8-6C508B40C75B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TCMA</a:t>
            </a:r>
            <a:endParaRPr lang="en-US" sz="2400" dirty="0"/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1" name="KISACA Türkİye Sermaye PİyaSALARI BİRLİĞİ">
            <a:extLst>
              <a:ext uri="{FF2B5EF4-FFF2-40B4-BE49-F238E27FC236}">
                <a16:creationId xmlns:a16="http://schemas.microsoft.com/office/drawing/2014/main" id="{F9E4C577-8436-FF05-9EC1-C4771B1FD8BD}"/>
              </a:ext>
            </a:extLst>
          </p:cNvPr>
          <p:cNvSpPr txBox="1"/>
          <p:nvPr/>
        </p:nvSpPr>
        <p:spPr>
          <a:xfrm>
            <a:off x="452947" y="694120"/>
            <a:ext cx="12321759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Balance Sheet of Brokerage Firms </a:t>
            </a:r>
            <a:r>
              <a:rPr lang="en-US" b="0" dirty="0"/>
              <a:t>(</a:t>
            </a:r>
            <a:r>
              <a:rPr lang="tr-TR" b="0" dirty="0"/>
              <a:t>BILLION</a:t>
            </a:r>
            <a:r>
              <a:rPr lang="en-US" b="0" dirty="0"/>
              <a:t> </a:t>
            </a:r>
            <a:r>
              <a:rPr lang="tr-TR" b="0" dirty="0"/>
              <a:t>TL</a:t>
            </a:r>
            <a:r>
              <a:rPr lang="en-US" b="0" dirty="0"/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AACA45D5-DE1C-79D2-F381-D8FFC0BF87D1}"/>
              </a:ext>
            </a:extLst>
          </p:cNvPr>
          <p:cNvSpPr/>
          <p:nvPr/>
        </p:nvSpPr>
        <p:spPr>
          <a:xfrm flipV="1">
            <a:off x="-32574" y="593996"/>
            <a:ext cx="664852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7867647C-998E-5107-7031-B5550EDA0487}"/>
              </a:ext>
            </a:extLst>
          </p:cNvPr>
          <p:cNvSpPr/>
          <p:nvPr/>
        </p:nvSpPr>
        <p:spPr>
          <a:xfrm flipV="1">
            <a:off x="-32575" y="1432308"/>
            <a:ext cx="12807281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4" name="Grafik 19">
            <a:extLst>
              <a:ext uri="{FF2B5EF4-FFF2-40B4-BE49-F238E27FC236}">
                <a16:creationId xmlns:a16="http://schemas.microsoft.com/office/drawing/2014/main" id="{5328A7B7-D418-03E2-2C08-A79033482E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3090801"/>
              </p:ext>
            </p:extLst>
          </p:nvPr>
        </p:nvGraphicFramePr>
        <p:xfrm>
          <a:off x="2244288" y="2170496"/>
          <a:ext cx="19895423" cy="10480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7FAEB51E-1961-FA4B-4600-4445EE5BA778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68E58F6F-4716-F93B-AE10-F8B6301DEA3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65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D45139E0-5A17-1C47-E8E9-DA65F21BE527}"/>
              </a:ext>
            </a:extLst>
          </p:cNvPr>
          <p:cNvSpPr txBox="1"/>
          <p:nvPr/>
        </p:nvSpPr>
        <p:spPr>
          <a:xfrm>
            <a:off x="17659539" y="12961720"/>
            <a:ext cx="6557453" cy="1036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Autofit/>
          </a:bodyPr>
          <a:lstStyle/>
          <a:p>
            <a:pPr algn="r"/>
            <a:r>
              <a:rPr lang="tr-TR" dirty="0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Not </a:t>
            </a:r>
            <a:r>
              <a:rPr lang="tr-TR" dirty="0" err="1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inflation</a:t>
            </a:r>
            <a:r>
              <a:rPr lang="tr-TR" dirty="0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 </a:t>
            </a:r>
            <a:r>
              <a:rPr lang="tr-TR" dirty="0" err="1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adjusted</a:t>
            </a:r>
            <a:endParaRPr lang="en-US" dirty="0">
              <a:solidFill>
                <a:schemeClr val="bg2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56938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DFFFAAF1-BC45-DB51-5701-B5D20C0D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06"/>
            <a:ext cx="24384000" cy="1371600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1F5C81C-14CE-B6B9-89F2-CE4970C06827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TCMA</a:t>
            </a:r>
            <a:endParaRPr lang="en-US" sz="2400" dirty="0"/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0" name="KISACA Türkİye Sermaye PİyaSALARI BİRLİĞİ">
            <a:extLst>
              <a:ext uri="{FF2B5EF4-FFF2-40B4-BE49-F238E27FC236}">
                <a16:creationId xmlns:a16="http://schemas.microsoft.com/office/drawing/2014/main" id="{0AAE99CA-CD74-5C48-F78E-50B93142DFA3}"/>
              </a:ext>
            </a:extLst>
          </p:cNvPr>
          <p:cNvSpPr txBox="1"/>
          <p:nvPr/>
        </p:nvSpPr>
        <p:spPr>
          <a:xfrm>
            <a:off x="452947" y="694120"/>
            <a:ext cx="12321759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Income Statement of Brokerage Firms </a:t>
            </a:r>
            <a:r>
              <a:rPr lang="en-US" b="0" dirty="0"/>
              <a:t>(</a:t>
            </a:r>
            <a:r>
              <a:rPr lang="tr-TR" b="0" dirty="0"/>
              <a:t>BILLION</a:t>
            </a:r>
            <a:r>
              <a:rPr lang="en-US" b="0" dirty="0"/>
              <a:t> </a:t>
            </a:r>
            <a:r>
              <a:rPr lang="tr-TR" b="0" dirty="0"/>
              <a:t>TL</a:t>
            </a:r>
            <a:r>
              <a:rPr lang="en-US" b="0" dirty="0"/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96BB0105-C3F4-3FE4-B5B8-ADE75525D8E2}"/>
              </a:ext>
            </a:extLst>
          </p:cNvPr>
          <p:cNvSpPr/>
          <p:nvPr/>
        </p:nvSpPr>
        <p:spPr>
          <a:xfrm flipV="1">
            <a:off x="-32574" y="593996"/>
            <a:ext cx="8362322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EB599736-F68C-0CA2-7D98-CFBDD1C543BE}"/>
              </a:ext>
            </a:extLst>
          </p:cNvPr>
          <p:cNvSpPr/>
          <p:nvPr/>
        </p:nvSpPr>
        <p:spPr>
          <a:xfrm flipV="1">
            <a:off x="-32575" y="1432308"/>
            <a:ext cx="14340246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5" name="Grafik 13">
            <a:extLst>
              <a:ext uri="{FF2B5EF4-FFF2-40B4-BE49-F238E27FC236}">
                <a16:creationId xmlns:a16="http://schemas.microsoft.com/office/drawing/2014/main" id="{52451C56-632C-FA43-B65A-8627920C7E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0500824"/>
              </p:ext>
            </p:extLst>
          </p:nvPr>
        </p:nvGraphicFramePr>
        <p:xfrm>
          <a:off x="2139638" y="2193913"/>
          <a:ext cx="20104724" cy="997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Oval 16">
            <a:extLst>
              <a:ext uri="{FF2B5EF4-FFF2-40B4-BE49-F238E27FC236}">
                <a16:creationId xmlns:a16="http://schemas.microsoft.com/office/drawing/2014/main" id="{D9FA0F51-A268-DFA3-116B-781DDF701010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2B4D5198-7E4F-6D3B-47E8-3B25240C59C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66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8481619-C672-E85E-35C2-25964E571F73}"/>
              </a:ext>
            </a:extLst>
          </p:cNvPr>
          <p:cNvSpPr txBox="1"/>
          <p:nvPr/>
        </p:nvSpPr>
        <p:spPr>
          <a:xfrm>
            <a:off x="17659539" y="12961720"/>
            <a:ext cx="6557453" cy="1036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Autofit/>
          </a:bodyPr>
          <a:lstStyle/>
          <a:p>
            <a:pPr algn="r"/>
            <a:r>
              <a:rPr lang="tr-TR" dirty="0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Not </a:t>
            </a:r>
            <a:r>
              <a:rPr lang="tr-TR" dirty="0" err="1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inflation</a:t>
            </a:r>
            <a:r>
              <a:rPr lang="tr-TR" dirty="0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 </a:t>
            </a:r>
            <a:r>
              <a:rPr lang="tr-TR" dirty="0" err="1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adjusted</a:t>
            </a:r>
            <a:endParaRPr lang="en-US" dirty="0">
              <a:solidFill>
                <a:schemeClr val="bg2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99265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0A284823-2E35-E169-D1AA-071222DEB2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2A44280-1B94-23FA-C1D4-2E5ADDCE7615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TCMA</a:t>
            </a:r>
            <a:endParaRPr lang="en-US" sz="2400" dirty="0"/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9" name="KISACA Türkİye Sermaye PİyaSALARI BİRLİĞİ">
            <a:extLst>
              <a:ext uri="{FF2B5EF4-FFF2-40B4-BE49-F238E27FC236}">
                <a16:creationId xmlns:a16="http://schemas.microsoft.com/office/drawing/2014/main" id="{43A7D15A-CA5D-E391-8D1D-64682E0A5576}"/>
              </a:ext>
            </a:extLst>
          </p:cNvPr>
          <p:cNvSpPr txBox="1"/>
          <p:nvPr/>
        </p:nvSpPr>
        <p:spPr>
          <a:xfrm>
            <a:off x="452947" y="694120"/>
            <a:ext cx="12321759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Breakdown of Brokerage Firms’ Revenues</a:t>
            </a:r>
            <a:r>
              <a:rPr lang="tr-TR" dirty="0"/>
              <a:t> </a:t>
            </a:r>
            <a:r>
              <a:rPr lang="en-US" b="0" dirty="0"/>
              <a:t>(</a:t>
            </a:r>
            <a:r>
              <a:rPr lang="tr-TR" b="0" dirty="0" err="1"/>
              <a:t>bıllıon</a:t>
            </a:r>
            <a:r>
              <a:rPr lang="en-US" b="0" dirty="0"/>
              <a:t> </a:t>
            </a:r>
            <a:r>
              <a:rPr lang="tr-TR" b="0" dirty="0"/>
              <a:t>TL</a:t>
            </a:r>
            <a:r>
              <a:rPr lang="en-US" b="0" dirty="0"/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EA5857D2-60C5-725C-9550-AE57FFD9B9F5}"/>
              </a:ext>
            </a:extLst>
          </p:cNvPr>
          <p:cNvSpPr/>
          <p:nvPr/>
        </p:nvSpPr>
        <p:spPr>
          <a:xfrm flipV="1">
            <a:off x="-32574" y="593996"/>
            <a:ext cx="8362322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029601F4-0630-EF03-1D49-13AEFE079FC7}"/>
              </a:ext>
            </a:extLst>
          </p:cNvPr>
          <p:cNvSpPr/>
          <p:nvPr/>
        </p:nvSpPr>
        <p:spPr>
          <a:xfrm flipV="1">
            <a:off x="-32575" y="1432308"/>
            <a:ext cx="14340246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5" name="Grafik 13">
            <a:extLst>
              <a:ext uri="{FF2B5EF4-FFF2-40B4-BE49-F238E27FC236}">
                <a16:creationId xmlns:a16="http://schemas.microsoft.com/office/drawing/2014/main" id="{04FB19BD-61FC-7ABA-70B6-63C25CADF1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6349589"/>
              </p:ext>
            </p:extLst>
          </p:nvPr>
        </p:nvGraphicFramePr>
        <p:xfrm>
          <a:off x="2006631" y="1432307"/>
          <a:ext cx="20370738" cy="10735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Oval 16">
            <a:extLst>
              <a:ext uri="{FF2B5EF4-FFF2-40B4-BE49-F238E27FC236}">
                <a16:creationId xmlns:a16="http://schemas.microsoft.com/office/drawing/2014/main" id="{A482A0E9-2986-F933-7EEA-7DD6203A0317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86269F49-E09A-E8F0-B043-3ADCC96163A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67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F5A9197-CFD0-1769-386A-9D165A14377B}"/>
              </a:ext>
            </a:extLst>
          </p:cNvPr>
          <p:cNvSpPr txBox="1"/>
          <p:nvPr/>
        </p:nvSpPr>
        <p:spPr>
          <a:xfrm>
            <a:off x="17659539" y="12961720"/>
            <a:ext cx="6557453" cy="1036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Autofit/>
          </a:bodyPr>
          <a:lstStyle/>
          <a:p>
            <a:pPr algn="r"/>
            <a:r>
              <a:rPr lang="tr-TR" dirty="0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Not </a:t>
            </a:r>
            <a:r>
              <a:rPr lang="tr-TR" dirty="0" err="1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inflation</a:t>
            </a:r>
            <a:r>
              <a:rPr lang="tr-TR" dirty="0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 </a:t>
            </a:r>
            <a:r>
              <a:rPr lang="tr-TR" dirty="0" err="1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adjusted</a:t>
            </a:r>
            <a:endParaRPr lang="en-US" dirty="0">
              <a:solidFill>
                <a:schemeClr val="bg2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87376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2911D760-F669-6738-8240-06E574729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9" name="KISACA Türkİye Sermaye PİyaSALARI BİRLİĞİ">
            <a:extLst>
              <a:ext uri="{FF2B5EF4-FFF2-40B4-BE49-F238E27FC236}">
                <a16:creationId xmlns:a16="http://schemas.microsoft.com/office/drawing/2014/main" id="{3D1DD385-3459-C6F6-011B-B65BB3CBFCDB}"/>
              </a:ext>
            </a:extLst>
          </p:cNvPr>
          <p:cNvSpPr txBox="1"/>
          <p:nvPr/>
        </p:nvSpPr>
        <p:spPr>
          <a:xfrm>
            <a:off x="452947" y="694120"/>
            <a:ext cx="10543916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Balance Sheet of </a:t>
            </a:r>
            <a:r>
              <a:rPr lang="tr-TR" dirty="0"/>
              <a:t>ASSET </a:t>
            </a:r>
            <a:r>
              <a:rPr lang="tr-TR" dirty="0" err="1"/>
              <a:t>management</a:t>
            </a:r>
            <a:r>
              <a:rPr lang="tr-TR" dirty="0"/>
              <a:t> </a:t>
            </a:r>
            <a:r>
              <a:rPr lang="tr-TR" dirty="0" err="1"/>
              <a:t>companıes</a:t>
            </a:r>
            <a:r>
              <a:rPr lang="en-US" dirty="0"/>
              <a:t> </a:t>
            </a:r>
            <a:r>
              <a:rPr lang="en-US" b="0" dirty="0"/>
              <a:t>(</a:t>
            </a:r>
            <a:r>
              <a:rPr lang="tr-TR" b="0" dirty="0" err="1"/>
              <a:t>bıllıon</a:t>
            </a:r>
            <a:r>
              <a:rPr lang="tr-TR" b="0" dirty="0"/>
              <a:t> TL</a:t>
            </a:r>
            <a:r>
              <a:rPr lang="en-US" b="0" dirty="0"/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72D25EA4-2785-D6C3-CFCC-12B30540B39E}"/>
              </a:ext>
            </a:extLst>
          </p:cNvPr>
          <p:cNvSpPr/>
          <p:nvPr/>
        </p:nvSpPr>
        <p:spPr>
          <a:xfrm flipV="1">
            <a:off x="-32575" y="593996"/>
            <a:ext cx="970751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2310959E-3AA2-5A48-519C-150FB74BE1F7}"/>
              </a:ext>
            </a:extLst>
          </p:cNvPr>
          <p:cNvSpPr/>
          <p:nvPr/>
        </p:nvSpPr>
        <p:spPr>
          <a:xfrm flipV="1">
            <a:off x="-32575" y="1432308"/>
            <a:ext cx="1693422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730F63B-C150-BDC5-4F57-50AD36FE44C8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TCMA</a:t>
            </a:r>
            <a:endParaRPr lang="en-US" sz="2400" dirty="0"/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4A0DE38-0703-03F5-AB20-0CCF15815562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2FB381B7-CE98-AE72-43A1-5F7EC0E2B63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68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graphicFrame>
        <p:nvGraphicFramePr>
          <p:cNvPr id="4" name="Grafik 19">
            <a:extLst>
              <a:ext uri="{FF2B5EF4-FFF2-40B4-BE49-F238E27FC236}">
                <a16:creationId xmlns:a16="http://schemas.microsoft.com/office/drawing/2014/main" id="{00000000-0008-0000-0A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2735785"/>
              </p:ext>
            </p:extLst>
          </p:nvPr>
        </p:nvGraphicFramePr>
        <p:xfrm>
          <a:off x="2855492" y="3192136"/>
          <a:ext cx="18673015" cy="9175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611FF87-8A37-C8D6-3C41-C901C2D54274}"/>
              </a:ext>
            </a:extLst>
          </p:cNvPr>
          <p:cNvSpPr txBox="1"/>
          <p:nvPr/>
        </p:nvSpPr>
        <p:spPr>
          <a:xfrm>
            <a:off x="17659539" y="12961720"/>
            <a:ext cx="6557453" cy="1036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Autofit/>
          </a:bodyPr>
          <a:lstStyle/>
          <a:p>
            <a:pPr algn="r"/>
            <a:r>
              <a:rPr lang="tr-TR" dirty="0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Not </a:t>
            </a:r>
            <a:r>
              <a:rPr lang="tr-TR" dirty="0" err="1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inflation</a:t>
            </a:r>
            <a:r>
              <a:rPr lang="tr-TR" dirty="0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 </a:t>
            </a:r>
            <a:r>
              <a:rPr lang="tr-TR" dirty="0" err="1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adjusted</a:t>
            </a:r>
            <a:endParaRPr lang="en-US" dirty="0">
              <a:solidFill>
                <a:schemeClr val="bg2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360545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5F8566CA-9B19-860C-2EF6-530147382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53"/>
            <a:ext cx="24384000" cy="13716000"/>
          </a:xfrm>
          <a:prstGeom prst="rect">
            <a:avLst/>
          </a:prstGeom>
        </p:spPr>
      </p:pic>
      <p:sp>
        <p:nvSpPr>
          <p:cNvPr id="12" name="KISACA Türkİye Sermaye PİyaSALARI BİRLİĞİ">
            <a:extLst>
              <a:ext uri="{FF2B5EF4-FFF2-40B4-BE49-F238E27FC236}">
                <a16:creationId xmlns:a16="http://schemas.microsoft.com/office/drawing/2014/main" id="{D6E22794-830C-5706-DC3E-CDED4FBA59EA}"/>
              </a:ext>
            </a:extLst>
          </p:cNvPr>
          <p:cNvSpPr txBox="1"/>
          <p:nvPr/>
        </p:nvSpPr>
        <p:spPr>
          <a:xfrm>
            <a:off x="452947" y="694120"/>
            <a:ext cx="10543916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Income Statement of </a:t>
            </a:r>
            <a:r>
              <a:rPr lang="tr-TR" dirty="0"/>
              <a:t>ASSET </a:t>
            </a:r>
            <a:r>
              <a:rPr lang="tr-TR" dirty="0" err="1"/>
              <a:t>management</a:t>
            </a:r>
            <a:r>
              <a:rPr lang="tr-TR" dirty="0"/>
              <a:t> </a:t>
            </a:r>
            <a:r>
              <a:rPr lang="tr-TR" dirty="0" err="1"/>
              <a:t>companıes</a:t>
            </a:r>
            <a:r>
              <a:rPr lang="en-US" dirty="0"/>
              <a:t> </a:t>
            </a:r>
            <a:r>
              <a:rPr lang="en-US" b="0" dirty="0"/>
              <a:t>(</a:t>
            </a:r>
            <a:r>
              <a:rPr lang="tr-TR" b="0" dirty="0" err="1"/>
              <a:t>bıllıon</a:t>
            </a:r>
            <a:r>
              <a:rPr lang="en-US" b="0" dirty="0"/>
              <a:t> </a:t>
            </a:r>
            <a:r>
              <a:rPr lang="tr-TR" b="0" dirty="0"/>
              <a:t>TL</a:t>
            </a:r>
            <a:r>
              <a:rPr lang="en-US" b="0" dirty="0"/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30A9655F-82FE-E6A7-9B11-D3AF6308EC95}"/>
              </a:ext>
            </a:extLst>
          </p:cNvPr>
          <p:cNvSpPr/>
          <p:nvPr/>
        </p:nvSpPr>
        <p:spPr>
          <a:xfrm flipV="1">
            <a:off x="-32575" y="557366"/>
            <a:ext cx="11397261" cy="3663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DD8EA05F-427D-B3CE-6C41-F0C4D7BAABE1}"/>
              </a:ext>
            </a:extLst>
          </p:cNvPr>
          <p:cNvSpPr/>
          <p:nvPr/>
        </p:nvSpPr>
        <p:spPr>
          <a:xfrm flipV="1">
            <a:off x="-32575" y="1432308"/>
            <a:ext cx="17961346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BB8BFA2-9217-E0B3-FE54-9344A3328A3D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TCMA</a:t>
            </a:r>
            <a:endParaRPr lang="en-US" sz="2400" dirty="0"/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graphicFrame>
        <p:nvGraphicFramePr>
          <p:cNvPr id="16" name="Grafik 13">
            <a:extLst>
              <a:ext uri="{FF2B5EF4-FFF2-40B4-BE49-F238E27FC236}">
                <a16:creationId xmlns:a16="http://schemas.microsoft.com/office/drawing/2014/main" id="{F511646C-8E57-6607-A075-A5F8B10202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3216692"/>
              </p:ext>
            </p:extLst>
          </p:nvPr>
        </p:nvGraphicFramePr>
        <p:xfrm>
          <a:off x="1768578" y="1986804"/>
          <a:ext cx="20846844" cy="10078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Oval 17">
            <a:extLst>
              <a:ext uri="{FF2B5EF4-FFF2-40B4-BE49-F238E27FC236}">
                <a16:creationId xmlns:a16="http://schemas.microsoft.com/office/drawing/2014/main" id="{478EC975-D31B-86E3-0CA9-ABAD4F8F8C4E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911D74DF-B329-5487-221A-935CC93AE42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69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2E412A1-0999-183C-56C0-3B67BEDEF48B}"/>
              </a:ext>
            </a:extLst>
          </p:cNvPr>
          <p:cNvSpPr txBox="1"/>
          <p:nvPr/>
        </p:nvSpPr>
        <p:spPr>
          <a:xfrm>
            <a:off x="17659539" y="12961720"/>
            <a:ext cx="6557453" cy="1036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Autofit/>
          </a:bodyPr>
          <a:lstStyle/>
          <a:p>
            <a:pPr algn="r"/>
            <a:r>
              <a:rPr lang="tr-TR" dirty="0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Not </a:t>
            </a:r>
            <a:r>
              <a:rPr lang="tr-TR" dirty="0" err="1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inflation</a:t>
            </a:r>
            <a:r>
              <a:rPr lang="tr-TR" dirty="0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 </a:t>
            </a:r>
            <a:r>
              <a:rPr lang="tr-TR" dirty="0" err="1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adjusted</a:t>
            </a:r>
            <a:endParaRPr lang="en-US" dirty="0">
              <a:solidFill>
                <a:schemeClr val="bg2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944884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5AF910A8-CF71-21B6-B402-4D61B68B37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0" name="KISACA Türkİye Sermaye PİyaSALARI BİRLİĞİ">
            <a:extLst>
              <a:ext uri="{FF2B5EF4-FFF2-40B4-BE49-F238E27FC236}">
                <a16:creationId xmlns:a16="http://schemas.microsoft.com/office/drawing/2014/main" id="{97B46EA7-44E3-F025-D48B-4FB10E657F6A}"/>
              </a:ext>
            </a:extLst>
          </p:cNvPr>
          <p:cNvSpPr txBox="1"/>
          <p:nvPr/>
        </p:nvSpPr>
        <p:spPr>
          <a:xfrm>
            <a:off x="452947" y="694120"/>
            <a:ext cx="10543916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GB" dirty="0"/>
              <a:t>Breakdown of </a:t>
            </a:r>
            <a:r>
              <a:rPr lang="tr-TR" dirty="0"/>
              <a:t>ASSET</a:t>
            </a:r>
            <a:r>
              <a:rPr lang="en-GB" dirty="0"/>
              <a:t> management companies’ Revenues</a:t>
            </a:r>
            <a:r>
              <a:rPr lang="tr-TR" dirty="0"/>
              <a:t> </a:t>
            </a:r>
            <a:r>
              <a:rPr lang="en-US" b="0" dirty="0"/>
              <a:t>(</a:t>
            </a:r>
            <a:r>
              <a:rPr lang="tr-TR" b="0" dirty="0"/>
              <a:t>MILLION</a:t>
            </a:r>
            <a:r>
              <a:rPr lang="en-US" b="0" dirty="0"/>
              <a:t> </a:t>
            </a:r>
            <a:r>
              <a:rPr lang="tr-TR" b="0" dirty="0"/>
              <a:t>TL</a:t>
            </a:r>
            <a:r>
              <a:rPr lang="en-US" b="0" dirty="0"/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754FA8CA-EF5D-AC05-9944-0EB4FC01410D}"/>
              </a:ext>
            </a:extLst>
          </p:cNvPr>
          <p:cNvSpPr/>
          <p:nvPr/>
        </p:nvSpPr>
        <p:spPr>
          <a:xfrm flipV="1">
            <a:off x="-32575" y="557366"/>
            <a:ext cx="11397261" cy="3663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F6570CFB-23D9-B0A0-777D-6F13E5826777}"/>
              </a:ext>
            </a:extLst>
          </p:cNvPr>
          <p:cNvSpPr/>
          <p:nvPr/>
        </p:nvSpPr>
        <p:spPr>
          <a:xfrm flipV="1">
            <a:off x="-32575" y="1432308"/>
            <a:ext cx="17961346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D0BDF74-393B-FB31-29A9-E0851882B0D7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TCMA</a:t>
            </a:r>
            <a:endParaRPr lang="en-US" sz="2400" dirty="0"/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graphicFrame>
        <p:nvGraphicFramePr>
          <p:cNvPr id="16" name="Grafik 32">
            <a:extLst>
              <a:ext uri="{FF2B5EF4-FFF2-40B4-BE49-F238E27FC236}">
                <a16:creationId xmlns:a16="http://schemas.microsoft.com/office/drawing/2014/main" id="{E1BE22A8-CA23-1515-4B0B-EAF54403C9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53144"/>
              </p:ext>
            </p:extLst>
          </p:nvPr>
        </p:nvGraphicFramePr>
        <p:xfrm>
          <a:off x="2072476" y="1432308"/>
          <a:ext cx="20239048" cy="10735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Oval 17">
            <a:extLst>
              <a:ext uri="{FF2B5EF4-FFF2-40B4-BE49-F238E27FC236}">
                <a16:creationId xmlns:a16="http://schemas.microsoft.com/office/drawing/2014/main" id="{C36DA9E1-D553-5ED2-64A1-D6A7BCC4EE89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E27E19BD-B8BA-BE82-CC09-96F6787EA31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70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D0D38421-A75F-41D0-546C-0CC9547F4C84}"/>
              </a:ext>
            </a:extLst>
          </p:cNvPr>
          <p:cNvSpPr txBox="1"/>
          <p:nvPr/>
        </p:nvSpPr>
        <p:spPr>
          <a:xfrm>
            <a:off x="17659539" y="12961720"/>
            <a:ext cx="6557453" cy="1036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4293" tIns="64293" rIns="64293" bIns="64293">
            <a:noAutofit/>
          </a:bodyPr>
          <a:lstStyle/>
          <a:p>
            <a:pPr algn="r"/>
            <a:r>
              <a:rPr lang="tr-TR" dirty="0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Not </a:t>
            </a:r>
            <a:r>
              <a:rPr lang="tr-TR" dirty="0" err="1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inflation</a:t>
            </a:r>
            <a:r>
              <a:rPr lang="tr-TR" dirty="0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 </a:t>
            </a:r>
            <a:r>
              <a:rPr lang="tr-TR" dirty="0" err="1">
                <a:solidFill>
                  <a:srgbClr val="161614"/>
                </a:solidFill>
                <a:effectLst/>
                <a:ea typeface="Verdana" panose="020B0604030504040204" pitchFamily="34" charset="0"/>
              </a:rPr>
              <a:t>adjusted</a:t>
            </a:r>
            <a:endParaRPr lang="en-US" dirty="0">
              <a:solidFill>
                <a:schemeClr val="bg2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32075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F67BA645-4D9F-F81B-7A03-801683DEC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5" name="TÜRKİYE SERMAYE PİYASALARI BİRLİĞİ">
            <a:extLst>
              <a:ext uri="{FF2B5EF4-FFF2-40B4-BE49-F238E27FC236}">
                <a16:creationId xmlns:a16="http://schemas.microsoft.com/office/drawing/2014/main" id="{280DBBA3-6396-3F60-643F-45D59405D0CD}"/>
              </a:ext>
            </a:extLst>
          </p:cNvPr>
          <p:cNvSpPr txBox="1"/>
          <p:nvPr/>
        </p:nvSpPr>
        <p:spPr>
          <a:xfrm>
            <a:off x="586037" y="1230658"/>
            <a:ext cx="17660839" cy="1195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Autofit/>
          </a:bodyPr>
          <a:lstStyle>
            <a:lvl1pPr defTabSz="457200">
              <a:lnSpc>
                <a:spcPts val="15500"/>
              </a:lnSpc>
              <a:defRPr sz="7000" b="1">
                <a:solidFill>
                  <a:srgbClr val="FFFFFF"/>
                </a:solidFill>
              </a:defRPr>
            </a:lvl1pPr>
          </a:lstStyle>
          <a:p>
            <a:r>
              <a:rPr lang="tr-TR" sz="5400" dirty="0"/>
              <a:t>INVESTOR PROFILE</a:t>
            </a:r>
            <a:endParaRPr sz="54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8FB28177-3419-8184-0988-53C05783A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7C828C9-5A59-308D-0F7F-37BA4BBEC6C9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BRSA, MKK, TCMA estimates</a:t>
            </a:r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9" name="KISACA Türkİye Sermaye PİyaSALARI BİRLİĞİ">
            <a:extLst>
              <a:ext uri="{FF2B5EF4-FFF2-40B4-BE49-F238E27FC236}">
                <a16:creationId xmlns:a16="http://schemas.microsoft.com/office/drawing/2014/main" id="{F893E46A-3945-1213-06B9-63C117DB53BA}"/>
              </a:ext>
            </a:extLst>
          </p:cNvPr>
          <p:cNvSpPr txBox="1"/>
          <p:nvPr/>
        </p:nvSpPr>
        <p:spPr>
          <a:xfrm>
            <a:off x="452947" y="694120"/>
            <a:ext cx="10543916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Breakdown of Total Savings </a:t>
            </a:r>
            <a:r>
              <a:rPr lang="en-US" b="0" dirty="0"/>
              <a:t>(BILLION </a:t>
            </a:r>
            <a:r>
              <a:rPr lang="tr-TR" b="0" dirty="0"/>
              <a:t>TL</a:t>
            </a:r>
            <a:r>
              <a:rPr lang="en-US" b="0" dirty="0"/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D9A1713A-518A-8B55-D5D8-F0DB1F438E4B}"/>
              </a:ext>
            </a:extLst>
          </p:cNvPr>
          <p:cNvSpPr/>
          <p:nvPr/>
        </p:nvSpPr>
        <p:spPr>
          <a:xfrm flipV="1">
            <a:off x="-32575" y="593996"/>
            <a:ext cx="787871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48AC1BF4-13F3-8FFC-8DE8-2A3CE35B3C5D}"/>
              </a:ext>
            </a:extLst>
          </p:cNvPr>
          <p:cNvSpPr/>
          <p:nvPr/>
        </p:nvSpPr>
        <p:spPr>
          <a:xfrm flipV="1">
            <a:off x="-32574" y="1432308"/>
            <a:ext cx="1333562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4" name="Grafik 59">
            <a:extLst>
              <a:ext uri="{FF2B5EF4-FFF2-40B4-BE49-F238E27FC236}">
                <a16:creationId xmlns:a16="http://schemas.microsoft.com/office/drawing/2014/main" id="{A7885240-32D5-258D-E61C-768AAB79C8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4607322"/>
              </p:ext>
            </p:extLst>
          </p:nvPr>
        </p:nvGraphicFramePr>
        <p:xfrm>
          <a:off x="2396810" y="1487828"/>
          <a:ext cx="22627270" cy="10792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BD2F648B-37A0-86FC-8EC4-1A7E156F0EB2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D407C1F1-DD93-5FE7-1984-673828C45EA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72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500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E1342D30-4463-A3A1-C04E-281556E748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A3A8B5C-DDA5-C243-3DE6-C5834B259253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BRSA, MKK, TCMA estimates</a:t>
            </a:r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9" name="KISACA Türkİye Sermaye PİyaSALARI BİRLİĞİ">
            <a:extLst>
              <a:ext uri="{FF2B5EF4-FFF2-40B4-BE49-F238E27FC236}">
                <a16:creationId xmlns:a16="http://schemas.microsoft.com/office/drawing/2014/main" id="{8375B3D6-66C7-CC56-7CF4-8083CCC9B33B}"/>
              </a:ext>
            </a:extLst>
          </p:cNvPr>
          <p:cNvSpPr txBox="1"/>
          <p:nvPr/>
        </p:nvSpPr>
        <p:spPr>
          <a:xfrm>
            <a:off x="452947" y="694120"/>
            <a:ext cx="10543916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Savings of Domestic Investors</a:t>
            </a:r>
            <a:r>
              <a:rPr lang="tr-TR" dirty="0"/>
              <a:t> </a:t>
            </a:r>
            <a:r>
              <a:rPr lang="tr-TR" b="0" dirty="0"/>
              <a:t>(%, BILLION </a:t>
            </a:r>
            <a:r>
              <a:rPr lang="tr-TR" b="0" dirty="0" err="1"/>
              <a:t>tl</a:t>
            </a:r>
            <a:r>
              <a:rPr lang="tr-TR" b="0" dirty="0"/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341ECB70-9A6E-7216-DA51-37CFC5D1378E}"/>
              </a:ext>
            </a:extLst>
          </p:cNvPr>
          <p:cNvSpPr/>
          <p:nvPr/>
        </p:nvSpPr>
        <p:spPr>
          <a:xfrm flipV="1">
            <a:off x="-32575" y="593996"/>
            <a:ext cx="105439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C8CC5DE9-6D60-9926-3576-7AB500A48B0A}"/>
              </a:ext>
            </a:extLst>
          </p:cNvPr>
          <p:cNvSpPr/>
          <p:nvPr/>
        </p:nvSpPr>
        <p:spPr>
          <a:xfrm flipV="1">
            <a:off x="-32575" y="1432308"/>
            <a:ext cx="1705221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4" name="Grafik 11">
            <a:extLst>
              <a:ext uri="{FF2B5EF4-FFF2-40B4-BE49-F238E27FC236}">
                <a16:creationId xmlns:a16="http://schemas.microsoft.com/office/drawing/2014/main" id="{0F4A3741-0A55-4427-2F5B-E8C9E06A9C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3947803"/>
              </p:ext>
            </p:extLst>
          </p:nvPr>
        </p:nvGraphicFramePr>
        <p:xfrm>
          <a:off x="2299243" y="2170501"/>
          <a:ext cx="21343416" cy="10113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F5FC0AF0-C236-76EE-676D-58ACBB2E28C0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002F061B-C447-247E-BFDC-D7F11D2629C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73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772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72A0FE0-50D3-0C61-6E60-8932FCF81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graphicFrame>
        <p:nvGraphicFramePr>
          <p:cNvPr id="8" name="Grafik 12">
            <a:extLst>
              <a:ext uri="{FF2B5EF4-FFF2-40B4-BE49-F238E27FC236}">
                <a16:creationId xmlns:a16="http://schemas.microsoft.com/office/drawing/2014/main" id="{E70CAF97-9EED-A57E-7ABB-1C227F9C11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6464379"/>
              </p:ext>
            </p:extLst>
          </p:nvPr>
        </p:nvGraphicFramePr>
        <p:xfrm>
          <a:off x="2113937" y="2126427"/>
          <a:ext cx="21925934" cy="10449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A182860-1DB4-1355-9C6B-A52B98F2ADD0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BRSA, MKK, TCMA estimates</a:t>
            </a:r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2" name="KISACA Türkİye Sermaye PİyaSALARI BİRLİĞİ">
            <a:extLst>
              <a:ext uri="{FF2B5EF4-FFF2-40B4-BE49-F238E27FC236}">
                <a16:creationId xmlns:a16="http://schemas.microsoft.com/office/drawing/2014/main" id="{5AC6F000-454E-A5E4-C868-B81FA862A793}"/>
              </a:ext>
            </a:extLst>
          </p:cNvPr>
          <p:cNvSpPr txBox="1"/>
          <p:nvPr/>
        </p:nvSpPr>
        <p:spPr>
          <a:xfrm>
            <a:off x="452947" y="694120"/>
            <a:ext cx="10543916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Savings of </a:t>
            </a:r>
            <a:r>
              <a:rPr lang="tr-TR" dirty="0"/>
              <a:t>FOREIGN</a:t>
            </a:r>
            <a:r>
              <a:rPr lang="en-US" dirty="0"/>
              <a:t> Investors</a:t>
            </a:r>
            <a:r>
              <a:rPr lang="tr-TR" dirty="0"/>
              <a:t> </a:t>
            </a:r>
            <a:r>
              <a:rPr lang="tr-TR" b="0" dirty="0"/>
              <a:t>(%, </a:t>
            </a:r>
            <a:r>
              <a:rPr lang="tr-TR" b="0" dirty="0" err="1"/>
              <a:t>bıllıon</a:t>
            </a:r>
            <a:r>
              <a:rPr lang="tr-TR" b="0" dirty="0"/>
              <a:t> </a:t>
            </a:r>
            <a:r>
              <a:rPr lang="tr-TR" b="0" dirty="0" err="1"/>
              <a:t>tl</a:t>
            </a:r>
            <a:r>
              <a:rPr lang="tr-TR" b="0" dirty="0"/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817BDBFC-925F-DEB7-12B5-5686B4B3889E}"/>
              </a:ext>
            </a:extLst>
          </p:cNvPr>
          <p:cNvSpPr/>
          <p:nvPr/>
        </p:nvSpPr>
        <p:spPr>
          <a:xfrm flipV="1">
            <a:off x="-32575" y="593996"/>
            <a:ext cx="10543916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002BE550-B6BF-C7C2-106B-9818B4C151D0}"/>
              </a:ext>
            </a:extLst>
          </p:cNvPr>
          <p:cNvSpPr/>
          <p:nvPr/>
        </p:nvSpPr>
        <p:spPr>
          <a:xfrm flipV="1">
            <a:off x="-32575" y="1432308"/>
            <a:ext cx="1749466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C397611-B8B2-9874-4BDA-B29F15D2E572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F2A3161B-8AA6-8AC2-D3A5-F3F85B02856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74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311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70DFBBA-B453-CAF7-695B-F222CBC786CE}"/>
              </a:ext>
            </a:extLst>
          </p:cNvPr>
          <p:cNvSpPr txBox="1"/>
          <p:nvPr/>
        </p:nvSpPr>
        <p:spPr>
          <a:xfrm>
            <a:off x="2826327" y="-1163782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64293" tIns="64293" rIns="64293" bIns="64293" numCol="1" spcCol="38100" rtlCol="0" anchor="ctr">
            <a:normAutofit fontScale="25000" lnSpcReduction="20000"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 dirty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250FAA4C-47A7-044B-4E8B-5F24CF13B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497"/>
            <a:ext cx="24384000" cy="1371600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A7E6031-FEA6-FA87-1BD3-30D315011C17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r>
              <a:rPr lang="tr-TR" sz="2400" dirty="0">
                <a:latin typeface="Helvetica" pitchFamily="2" charset="0"/>
              </a:rPr>
              <a:t>Source: MKK</a:t>
            </a:r>
            <a:endParaRPr lang="en-US" sz="2400" dirty="0">
              <a:effectLst/>
              <a:latin typeface="Helvetica" pitchFamily="2" charset="0"/>
            </a:endParaRPr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0" name="KISACA Türkİye Sermaye PİyaSALARI BİRLİĞİ">
            <a:extLst>
              <a:ext uri="{FF2B5EF4-FFF2-40B4-BE49-F238E27FC236}">
                <a16:creationId xmlns:a16="http://schemas.microsoft.com/office/drawing/2014/main" id="{620EEC57-FA09-5AE7-B9A4-38CDCF595912}"/>
              </a:ext>
            </a:extLst>
          </p:cNvPr>
          <p:cNvSpPr txBox="1"/>
          <p:nvPr/>
        </p:nvSpPr>
        <p:spPr>
          <a:xfrm>
            <a:off x="452947" y="694120"/>
            <a:ext cx="8101118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Number of Equity Investors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832D3FC2-7E6E-7630-827D-E59CFFD7BB68}"/>
              </a:ext>
            </a:extLst>
          </p:cNvPr>
          <p:cNvSpPr/>
          <p:nvPr/>
        </p:nvSpPr>
        <p:spPr>
          <a:xfrm flipV="1">
            <a:off x="-32575" y="593996"/>
            <a:ext cx="58139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441B922C-51E2-41C9-C880-5155E6ED2461}"/>
              </a:ext>
            </a:extLst>
          </p:cNvPr>
          <p:cNvSpPr/>
          <p:nvPr/>
        </p:nvSpPr>
        <p:spPr>
          <a:xfrm flipV="1">
            <a:off x="-32574" y="1432308"/>
            <a:ext cx="885211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BCCC64B-92CD-817F-6506-41A9A7540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461292"/>
              </p:ext>
            </p:extLst>
          </p:nvPr>
        </p:nvGraphicFramePr>
        <p:xfrm>
          <a:off x="1490043" y="2527494"/>
          <a:ext cx="20782128" cy="915187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761339">
                  <a:extLst>
                    <a:ext uri="{9D8B030D-6E8A-4147-A177-3AD203B41FA5}">
                      <a16:colId xmlns:a16="http://schemas.microsoft.com/office/drawing/2014/main" val="1732403680"/>
                    </a:ext>
                  </a:extLst>
                </a:gridCol>
                <a:gridCol w="2753897">
                  <a:extLst>
                    <a:ext uri="{9D8B030D-6E8A-4147-A177-3AD203B41FA5}">
                      <a16:colId xmlns:a16="http://schemas.microsoft.com/office/drawing/2014/main" val="3481184711"/>
                    </a:ext>
                  </a:extLst>
                </a:gridCol>
                <a:gridCol w="2899937">
                  <a:extLst>
                    <a:ext uri="{9D8B030D-6E8A-4147-A177-3AD203B41FA5}">
                      <a16:colId xmlns:a16="http://schemas.microsoft.com/office/drawing/2014/main" val="3933474526"/>
                    </a:ext>
                  </a:extLst>
                </a:gridCol>
                <a:gridCol w="2833377">
                  <a:extLst>
                    <a:ext uri="{9D8B030D-6E8A-4147-A177-3AD203B41FA5}">
                      <a16:colId xmlns:a16="http://schemas.microsoft.com/office/drawing/2014/main" val="2017818575"/>
                    </a:ext>
                  </a:extLst>
                </a:gridCol>
                <a:gridCol w="3266789">
                  <a:extLst>
                    <a:ext uri="{9D8B030D-6E8A-4147-A177-3AD203B41FA5}">
                      <a16:colId xmlns:a16="http://schemas.microsoft.com/office/drawing/2014/main" val="613935087"/>
                    </a:ext>
                  </a:extLst>
                </a:gridCol>
                <a:gridCol w="3266789">
                  <a:extLst>
                    <a:ext uri="{9D8B030D-6E8A-4147-A177-3AD203B41FA5}">
                      <a16:colId xmlns:a16="http://schemas.microsoft.com/office/drawing/2014/main" val="757025847"/>
                    </a:ext>
                  </a:extLst>
                </a:gridCol>
              </a:tblGrid>
              <a:tr h="470569">
                <a:tc gridSpan="6"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tr-TR" sz="4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Number</a:t>
                      </a:r>
                      <a:r>
                        <a:rPr lang="tr-TR" sz="4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 of </a:t>
                      </a:r>
                      <a:r>
                        <a:rPr lang="tr-TR" sz="4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Equity</a:t>
                      </a:r>
                      <a:r>
                        <a:rPr lang="tr-TR" sz="4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tr-TR" sz="4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Investors</a:t>
                      </a:r>
                      <a:endParaRPr lang="tr-TR" sz="4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204655" marR="204655" marT="102328" marB="10232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TR"/>
                    </a:p>
                  </a:txBody>
                  <a:tcPr>
                    <a:lnL w="12700" cmpd="sng"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TR" sz="32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en-TR" sz="320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TR" sz="32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en-TR" sz="320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TR" sz="32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en-TR" sz="320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TR" sz="32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en-TR" sz="320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222133"/>
                  </a:ext>
                </a:extLst>
              </a:tr>
              <a:tr h="36241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4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(</a:t>
                      </a:r>
                      <a:r>
                        <a:rPr lang="tr-TR" sz="4000" b="1" u="none" strike="noStrike" dirty="0" err="1">
                          <a:solidFill>
                            <a:srgbClr val="FFFFFF"/>
                          </a:solidFill>
                          <a:effectLst/>
                        </a:rPr>
                        <a:t>thousand</a:t>
                      </a:r>
                      <a:r>
                        <a:rPr lang="en-US" sz="4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)</a:t>
                      </a:r>
                      <a:endParaRPr lang="en-US" sz="400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"/>
                        </a:rPr>
                        <a:t>2024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"/>
                        </a:rPr>
                        <a:t>2025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"/>
                        </a:rPr>
                        <a:t>2026/09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227811"/>
                  </a:ext>
                </a:extLst>
              </a:tr>
              <a:tr h="36241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tr-TR" sz="3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Domestic</a:t>
                      </a:r>
                      <a:r>
                        <a:rPr lang="tr-TR" sz="3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tr-TR" sz="3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Investors</a:t>
                      </a:r>
                      <a:endParaRPr lang="tr-TR" sz="3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1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3,766.4</a:t>
                      </a:r>
                    </a:p>
                  </a:txBody>
                  <a:tcPr marL="0" marR="0" marT="0" marB="0" anchor="b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1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7,614.9</a:t>
                      </a:r>
                    </a:p>
                  </a:txBody>
                  <a:tcPr marL="0" marR="0" marT="0" marB="0" anchor="b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6,839.7</a:t>
                      </a:r>
                    </a:p>
                  </a:txBody>
                  <a:tcPr marL="0" marR="0" marT="0" marB="0" anchor="b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6,473.3</a:t>
                      </a:r>
                    </a:p>
                  </a:txBody>
                  <a:tcPr marL="0" marR="0" marT="0" marB="0" anchor="b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6,659.6</a:t>
                      </a:r>
                    </a:p>
                  </a:txBody>
                  <a:tcPr marL="0" marR="0" marT="0" marB="0" anchor="b"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40589437"/>
                  </a:ext>
                </a:extLst>
              </a:tr>
              <a:tr h="36241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Domestic</a:t>
                      </a:r>
                      <a:r>
                        <a:rPr lang="tr-TR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Individuals</a:t>
                      </a:r>
                      <a:endParaRPr lang="tr-TR" sz="32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3,757.3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7,604.4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6,829.0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6,461.6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6,647.6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96989244"/>
                  </a:ext>
                </a:extLst>
              </a:tr>
              <a:tr h="36241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Domestic</a:t>
                      </a:r>
                      <a:r>
                        <a:rPr lang="tr-TR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Corporations</a:t>
                      </a:r>
                      <a:endParaRPr lang="tr-TR" sz="32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8.0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9.3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9.3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9.9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10.4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69632242"/>
                  </a:ext>
                </a:extLst>
              </a:tr>
              <a:tr h="36241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Domestic</a:t>
                      </a:r>
                      <a:r>
                        <a:rPr lang="tr-TR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Other</a:t>
                      </a:r>
                      <a:endParaRPr lang="tr-TR" sz="32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1.1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1.3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1.5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1.7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1.7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41477899"/>
                  </a:ext>
                </a:extLst>
              </a:tr>
              <a:tr h="36241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tr-TR" sz="3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Foreign</a:t>
                      </a:r>
                      <a:r>
                        <a:rPr lang="tr-TR" sz="3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tr-TR" sz="3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Investors</a:t>
                      </a:r>
                      <a:endParaRPr lang="tr-TR" sz="3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1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17.0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1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28.9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29.4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29.9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33.4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5101809"/>
                  </a:ext>
                </a:extLst>
              </a:tr>
              <a:tr h="36241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Foreign</a:t>
                      </a:r>
                      <a:r>
                        <a:rPr lang="tr-TR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Individuals</a:t>
                      </a:r>
                      <a:endParaRPr lang="tr-TR" sz="32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14.8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26.6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26.9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27.44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30.7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62268321"/>
                  </a:ext>
                </a:extLst>
              </a:tr>
              <a:tr h="36241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Foreign</a:t>
                      </a:r>
                      <a:r>
                        <a:rPr lang="tr-TR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Corporations</a:t>
                      </a:r>
                      <a:endParaRPr lang="tr-TR" sz="32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1.1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1.1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1.1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1.1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1.2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31622668"/>
                  </a:ext>
                </a:extLst>
              </a:tr>
              <a:tr h="362410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Foreign</a:t>
                      </a:r>
                      <a:r>
                        <a:rPr lang="tr-TR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Other</a:t>
                      </a:r>
                      <a:endParaRPr lang="tr-TR" sz="32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1.2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1.3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1.4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1.4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1.5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26677565"/>
                  </a:ext>
                </a:extLst>
              </a:tr>
              <a:tr h="392298"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tr-TR" sz="3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R w="12700" cmpd="sng">
                      <a:noFill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1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3,783.5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1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7,643.9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6,869.1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6,503.2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6,693.1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292981"/>
                  </a:ext>
                </a:extLst>
              </a:tr>
            </a:tbl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5F3E1A09-41E9-23DB-4912-D4D2FADA8E1D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161133DF-64B0-AF1A-9A32-8CDA2EC7D0F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75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881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CC9F536F-7962-9175-0A97-FF904BC925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B85E8D2-F68E-9E36-704B-F31D44B678D1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Font typeface="Wingdings" charset="2"/>
              <a:buNone/>
            </a:pPr>
            <a:r>
              <a:rPr lang="tr-TR" sz="2400" dirty="0"/>
              <a:t>Source: TCMA, MKK</a:t>
            </a:r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2" name="KISACA Türkİye Sermaye PİyaSALARI BİRLİĞİ">
            <a:extLst>
              <a:ext uri="{FF2B5EF4-FFF2-40B4-BE49-F238E27FC236}">
                <a16:creationId xmlns:a16="http://schemas.microsoft.com/office/drawing/2014/main" id="{FB6ECEAA-8EEA-9BB8-FD00-67329C100932}"/>
              </a:ext>
            </a:extLst>
          </p:cNvPr>
          <p:cNvSpPr txBox="1"/>
          <p:nvPr/>
        </p:nvSpPr>
        <p:spPr>
          <a:xfrm>
            <a:off x="452947" y="694120"/>
            <a:ext cx="8101118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Number of Equity Investors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3D3EEF0C-38EC-9731-2E1E-B37E4D1AA0C3}"/>
              </a:ext>
            </a:extLst>
          </p:cNvPr>
          <p:cNvSpPr/>
          <p:nvPr/>
        </p:nvSpPr>
        <p:spPr>
          <a:xfrm flipV="1">
            <a:off x="-32575" y="593996"/>
            <a:ext cx="58139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57864549-3CEE-4909-E528-93762E3D6AB4}"/>
              </a:ext>
            </a:extLst>
          </p:cNvPr>
          <p:cNvSpPr/>
          <p:nvPr/>
        </p:nvSpPr>
        <p:spPr>
          <a:xfrm flipV="1">
            <a:off x="-32574" y="1432308"/>
            <a:ext cx="885211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656A68-2EED-4AF8-116A-5161D4A0E155}"/>
              </a:ext>
            </a:extLst>
          </p:cNvPr>
          <p:cNvSpPr txBox="1"/>
          <p:nvPr/>
        </p:nvSpPr>
        <p:spPr>
          <a:xfrm>
            <a:off x="13112885" y="12171563"/>
            <a:ext cx="11271115" cy="1308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Autofit/>
          </a:bodyPr>
          <a:lstStyle/>
          <a:p>
            <a:pPr>
              <a:lnSpc>
                <a:spcPct val="150000"/>
              </a:lnSpc>
            </a:pPr>
            <a:r>
              <a:rPr lang="tr-TR" sz="2200" dirty="0">
                <a:ea typeface="Verdana" panose="020B0604030504040204" pitchFamily="34" charset="0"/>
                <a:cs typeface="Verdana" panose="020B0604030504040204" pitchFamily="34" charset="0"/>
              </a:rPr>
              <a:t>*</a:t>
            </a:r>
            <a:r>
              <a:rPr lang="en-GB" sz="2200" dirty="0">
                <a:ea typeface="Verdana" panose="020B0604030504040204" pitchFamily="34" charset="0"/>
                <a:cs typeface="Verdana" panose="020B0604030504040204" pitchFamily="34" charset="0"/>
              </a:rPr>
              <a:t>No. of Active Accounts: Accounts with at least one order execution per month</a:t>
            </a:r>
            <a:endParaRPr lang="tr-TR" sz="2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tr-TR" sz="2200" dirty="0">
                <a:ea typeface="Verdana" panose="020B0604030504040204" pitchFamily="34" charset="0"/>
                <a:cs typeface="Verdana" panose="020B0604030504040204" pitchFamily="34" charset="0"/>
              </a:rPr>
              <a:t> D</a:t>
            </a:r>
            <a:r>
              <a:rPr lang="en-US" sz="2200" dirty="0" err="1">
                <a:ea typeface="Verdana" panose="020B0604030504040204" pitchFamily="34" charset="0"/>
                <a:cs typeface="Verdana" panose="020B0604030504040204" pitchFamily="34" charset="0"/>
              </a:rPr>
              <a:t>ouble</a:t>
            </a:r>
            <a:r>
              <a:rPr lang="en-US" sz="2200" dirty="0">
                <a:ea typeface="Verdana" panose="020B0604030504040204" pitchFamily="34" charset="0"/>
                <a:cs typeface="Verdana" panose="020B0604030504040204" pitchFamily="34" charset="0"/>
              </a:rPr>
              <a:t> counting due to investors with accounts</a:t>
            </a:r>
            <a:r>
              <a:rPr lang="tr-TR" sz="2200" dirty="0">
                <a:ea typeface="Verdana" panose="020B0604030504040204" pitchFamily="34" charset="0"/>
                <a:cs typeface="Verdana" panose="020B0604030504040204" pitchFamily="34" charset="0"/>
              </a:rPr>
              <a:t> in multiple </a:t>
            </a:r>
            <a:r>
              <a:rPr lang="tr-TR" sz="2200" dirty="0" err="1">
                <a:ea typeface="Verdana" panose="020B0604030504040204" pitchFamily="34" charset="0"/>
                <a:cs typeface="Verdana" panose="020B0604030504040204" pitchFamily="34" charset="0"/>
              </a:rPr>
              <a:t>brokers</a:t>
            </a:r>
            <a:endParaRPr lang="tr-TR" sz="2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B1F3D87-BD70-98AC-95C0-ACD966EA9DD3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F21AD602-AE6B-0930-4F3D-E2095FCDE06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76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graphicFrame>
        <p:nvGraphicFramePr>
          <p:cNvPr id="2" name="Grafik 1">
            <a:extLst>
              <a:ext uri="{FF2B5EF4-FFF2-40B4-BE49-F238E27FC236}">
                <a16:creationId xmlns:a16="http://schemas.microsoft.com/office/drawing/2014/main" id="{C881D8DD-EAF5-090A-7630-337AAE87CA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5654168"/>
              </p:ext>
            </p:extLst>
          </p:nvPr>
        </p:nvGraphicFramePr>
        <p:xfrm>
          <a:off x="997527" y="2170503"/>
          <a:ext cx="21405273" cy="10113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54161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3A2D4EF6-D78F-7AAA-6F2A-260ED64B9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75" y="0"/>
            <a:ext cx="24384000" cy="137160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BF857D8-D365-CFFB-0B94-9A8C98A86FD9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MKK, Borsa Istanbul</a:t>
            </a:r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9" name="KISACA Türkİye Sermaye PİyaSALARI BİRLİĞİ">
            <a:extLst>
              <a:ext uri="{FF2B5EF4-FFF2-40B4-BE49-F238E27FC236}">
                <a16:creationId xmlns:a16="http://schemas.microsoft.com/office/drawing/2014/main" id="{5C79DE71-864C-0D1C-68E5-28B4A6BC7933}"/>
              </a:ext>
            </a:extLst>
          </p:cNvPr>
          <p:cNvSpPr txBox="1"/>
          <p:nvPr/>
        </p:nvSpPr>
        <p:spPr>
          <a:xfrm>
            <a:off x="452947" y="694120"/>
            <a:ext cx="8101118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Breakdown of Market Capitalization </a:t>
            </a:r>
            <a:r>
              <a:rPr lang="en-US" b="0" dirty="0"/>
              <a:t>(BILLION </a:t>
            </a:r>
            <a:r>
              <a:rPr lang="tr-TR" b="0" dirty="0"/>
              <a:t>TL</a:t>
            </a:r>
            <a:r>
              <a:rPr lang="en-US" b="0" dirty="0"/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2D60FE24-C682-53F5-F014-C484F0A8F32B}"/>
              </a:ext>
            </a:extLst>
          </p:cNvPr>
          <p:cNvSpPr/>
          <p:nvPr/>
        </p:nvSpPr>
        <p:spPr>
          <a:xfrm flipV="1">
            <a:off x="-32575" y="593996"/>
            <a:ext cx="773463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BD1C5DF1-8C9A-D84B-250A-1869F4D665D7}"/>
              </a:ext>
            </a:extLst>
          </p:cNvPr>
          <p:cNvSpPr/>
          <p:nvPr/>
        </p:nvSpPr>
        <p:spPr>
          <a:xfrm flipV="1">
            <a:off x="-32575" y="1432308"/>
            <a:ext cx="128693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AFBDFD8-1F64-36C0-A240-05CC869A6D18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3E6E3C13-6E6F-4B3E-4546-420CC39DF74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77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graphicFrame>
        <p:nvGraphicFramePr>
          <p:cNvPr id="2" name="Grafik 58">
            <a:extLst>
              <a:ext uri="{FF2B5EF4-FFF2-40B4-BE49-F238E27FC236}">
                <a16:creationId xmlns:a16="http://schemas.microsoft.com/office/drawing/2014/main" id="{D5D8CA8F-036B-4901-B3DB-A209A1059B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6024781"/>
              </p:ext>
            </p:extLst>
          </p:nvPr>
        </p:nvGraphicFramePr>
        <p:xfrm>
          <a:off x="2305891" y="2161986"/>
          <a:ext cx="19772217" cy="10114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3007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BE974EBE-6094-4860-C908-ED3E76293C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53"/>
            <a:ext cx="24384000" cy="137160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D0165F1-AC7B-707D-E56E-6D81663D3FCB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MKK, Borsa Istanbul</a:t>
            </a:r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1" name="KISACA Türkİye Sermaye PİyaSALARI BİRLİĞİ">
            <a:extLst>
              <a:ext uri="{FF2B5EF4-FFF2-40B4-BE49-F238E27FC236}">
                <a16:creationId xmlns:a16="http://schemas.microsoft.com/office/drawing/2014/main" id="{DF73F757-96C9-CD06-9668-32EBAB4F9446}"/>
              </a:ext>
            </a:extLst>
          </p:cNvPr>
          <p:cNvSpPr txBox="1"/>
          <p:nvPr/>
        </p:nvSpPr>
        <p:spPr>
          <a:xfrm>
            <a:off x="452947" y="694120"/>
            <a:ext cx="8101118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Share of Foreign Investors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BD804F15-63B4-DF4E-615A-2412080A5D79}"/>
              </a:ext>
            </a:extLst>
          </p:cNvPr>
          <p:cNvSpPr/>
          <p:nvPr/>
        </p:nvSpPr>
        <p:spPr>
          <a:xfrm flipV="1">
            <a:off x="-32575" y="593996"/>
            <a:ext cx="773463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F89D8DD8-E88A-0211-96D6-8A933CE07412}"/>
              </a:ext>
            </a:extLst>
          </p:cNvPr>
          <p:cNvSpPr/>
          <p:nvPr/>
        </p:nvSpPr>
        <p:spPr>
          <a:xfrm flipV="1">
            <a:off x="-32575" y="1432308"/>
            <a:ext cx="1286934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4" name="Grafik 76">
            <a:extLst>
              <a:ext uri="{FF2B5EF4-FFF2-40B4-BE49-F238E27FC236}">
                <a16:creationId xmlns:a16="http://schemas.microsoft.com/office/drawing/2014/main" id="{304C407A-6C53-21BA-DB5E-256091F692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7447132"/>
              </p:ext>
            </p:extLst>
          </p:nvPr>
        </p:nvGraphicFramePr>
        <p:xfrm>
          <a:off x="2106350" y="2305809"/>
          <a:ext cx="20171299" cy="9434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F4890AA0-AA0F-51BF-A562-5B1B6348DABB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E38FB754-1782-9A66-A460-DA0DA930A13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78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087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6988F30B-0D89-DDD4-B482-BCA5A70D5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9C894C4-D4FD-54CC-DF50-E662EBACAC0D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MKK</a:t>
            </a:r>
          </a:p>
        </p:txBody>
      </p:sp>
      <p:sp>
        <p:nvSpPr>
          <p:cNvPr id="9" name="KISACA Türkİye Sermaye PİyaSALARI BİRLİĞİ">
            <a:extLst>
              <a:ext uri="{FF2B5EF4-FFF2-40B4-BE49-F238E27FC236}">
                <a16:creationId xmlns:a16="http://schemas.microsoft.com/office/drawing/2014/main" id="{60DC2AAC-B39E-6DD4-A845-7D0360E0A25B}"/>
              </a:ext>
            </a:extLst>
          </p:cNvPr>
          <p:cNvSpPr txBox="1"/>
          <p:nvPr/>
        </p:nvSpPr>
        <p:spPr>
          <a:xfrm>
            <a:off x="452947" y="694120"/>
            <a:ext cx="8101118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Equity Ownership According to Investor Categories</a:t>
            </a:r>
            <a:r>
              <a:rPr lang="tr-TR" dirty="0"/>
              <a:t> </a:t>
            </a:r>
            <a:r>
              <a:rPr lang="tr-TR" b="0" dirty="0"/>
              <a:t>(%, </a:t>
            </a:r>
            <a:r>
              <a:rPr lang="tr-TR" b="0" dirty="0" err="1"/>
              <a:t>bıllıon</a:t>
            </a:r>
            <a:r>
              <a:rPr lang="tr-TR" b="0" dirty="0"/>
              <a:t> </a:t>
            </a:r>
            <a:r>
              <a:rPr lang="tr-TR" b="0" dirty="0" err="1"/>
              <a:t>tl</a:t>
            </a:r>
            <a:r>
              <a:rPr lang="tr-TR" b="0" dirty="0"/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2723ACEE-803D-CA1C-2DAE-C18E0FACC896}"/>
              </a:ext>
            </a:extLst>
          </p:cNvPr>
          <p:cNvSpPr/>
          <p:nvPr/>
        </p:nvSpPr>
        <p:spPr>
          <a:xfrm flipV="1">
            <a:off x="-32575" y="593996"/>
            <a:ext cx="773463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C8943F83-CEEC-BDF5-C92F-E853EF8B697A}"/>
              </a:ext>
            </a:extLst>
          </p:cNvPr>
          <p:cNvSpPr/>
          <p:nvPr/>
        </p:nvSpPr>
        <p:spPr>
          <a:xfrm flipV="1">
            <a:off x="-32575" y="1432308"/>
            <a:ext cx="1424094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4" name="Grafik 30">
            <a:extLst>
              <a:ext uri="{FF2B5EF4-FFF2-40B4-BE49-F238E27FC236}">
                <a16:creationId xmlns:a16="http://schemas.microsoft.com/office/drawing/2014/main" id="{DD046832-68E9-6F82-D576-AD9CDCEF56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3810364"/>
              </p:ext>
            </p:extLst>
          </p:nvPr>
        </p:nvGraphicFramePr>
        <p:xfrm>
          <a:off x="1446092" y="2188425"/>
          <a:ext cx="21791384" cy="9997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847DF8DF-7A6D-70F7-CB95-50F3E9301FE6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7C0B3805-CB01-2000-4651-1E8F9F7CB79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79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934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870CEA61-FF1C-D523-13B0-969B67D872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3EDC9CB-AB49-0B1A-F9E1-C46059333412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TCMA</a:t>
            </a:r>
          </a:p>
        </p:txBody>
      </p:sp>
      <p:sp>
        <p:nvSpPr>
          <p:cNvPr id="11" name="KISACA Türkİye Sermaye PİyaSALARI BİRLİĞİ">
            <a:extLst>
              <a:ext uri="{FF2B5EF4-FFF2-40B4-BE49-F238E27FC236}">
                <a16:creationId xmlns:a16="http://schemas.microsoft.com/office/drawing/2014/main" id="{49F7FCF9-F91D-F2D1-99DE-59D2E9CD2358}"/>
              </a:ext>
            </a:extLst>
          </p:cNvPr>
          <p:cNvSpPr txBox="1"/>
          <p:nvPr/>
        </p:nvSpPr>
        <p:spPr>
          <a:xfrm>
            <a:off x="452947" y="694120"/>
            <a:ext cx="8101118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Equity Trading Volume by</a:t>
            </a:r>
            <a:r>
              <a:rPr lang="tr-TR" dirty="0"/>
              <a:t> </a:t>
            </a:r>
            <a:r>
              <a:rPr lang="en-US" dirty="0"/>
              <a:t>Investor Categories</a:t>
            </a:r>
            <a:r>
              <a:rPr lang="tr-TR" dirty="0"/>
              <a:t> 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4D20FC65-9706-207D-5528-3133CC5C125E}"/>
              </a:ext>
            </a:extLst>
          </p:cNvPr>
          <p:cNvSpPr/>
          <p:nvPr/>
        </p:nvSpPr>
        <p:spPr>
          <a:xfrm flipV="1">
            <a:off x="-32575" y="593990"/>
            <a:ext cx="11143920" cy="6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6C9B9337-B5DC-9E6C-8998-23FF80F3EDA9}"/>
              </a:ext>
            </a:extLst>
          </p:cNvPr>
          <p:cNvSpPr/>
          <p:nvPr/>
        </p:nvSpPr>
        <p:spPr>
          <a:xfrm flipV="1">
            <a:off x="-32575" y="1432308"/>
            <a:ext cx="18957884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4" name="Grafik 18">
            <a:extLst>
              <a:ext uri="{FF2B5EF4-FFF2-40B4-BE49-F238E27FC236}">
                <a16:creationId xmlns:a16="http://schemas.microsoft.com/office/drawing/2014/main" id="{DE76DFD1-4E8F-0D6B-F376-23009AC566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9315286"/>
              </p:ext>
            </p:extLst>
          </p:nvPr>
        </p:nvGraphicFramePr>
        <p:xfrm>
          <a:off x="1539191" y="2170496"/>
          <a:ext cx="21791384" cy="10113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5B59D4EE-F8BE-25C8-54AD-8128F0DD3F7F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AA57046E-F7D0-A01C-5608-BEC09BCA19D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80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1883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71537EB-0C56-6C08-2D83-9D137E9730A3}"/>
              </a:ext>
            </a:extLst>
          </p:cNvPr>
          <p:cNvSpPr txBox="1"/>
          <p:nvPr/>
        </p:nvSpPr>
        <p:spPr>
          <a:xfrm>
            <a:off x="-498764" y="2632364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64293" tIns="64293" rIns="64293" bIns="64293" numCol="1" spcCol="38100" rtlCol="0" anchor="ctr">
            <a:normAutofit fontScale="25000" lnSpcReduction="20000"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 dirty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01358A-2FBD-B2B9-EFCD-5F1DE47A916D}"/>
              </a:ext>
            </a:extLst>
          </p:cNvPr>
          <p:cNvSpPr txBox="1"/>
          <p:nvPr/>
        </p:nvSpPr>
        <p:spPr>
          <a:xfrm>
            <a:off x="-221673" y="-720436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64293" tIns="64293" rIns="64293" bIns="64293" numCol="1" spcCol="38100" rtlCol="0" anchor="ctr">
            <a:normAutofit fontScale="25000" lnSpcReduction="20000"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 dirty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237BDE5D-8D06-DB7A-33A9-576DB683B8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0692AC5-0A2D-62DB-0ECB-61A1864DA6BD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r>
              <a:rPr lang="tr-TR" sz="2400" dirty="0">
                <a:latin typeface="Helvetica" pitchFamily="2" charset="0"/>
              </a:rPr>
              <a:t>Source</a:t>
            </a:r>
            <a:r>
              <a:rPr sz="2400" dirty="0">
                <a:latin typeface="Helvetica" pitchFamily="2" charset="0"/>
              </a:rPr>
              <a:t>: </a:t>
            </a:r>
            <a:r>
              <a:rPr lang="tr-TR" sz="2400" dirty="0">
                <a:solidFill>
                  <a:srgbClr val="7A7C7A"/>
                </a:solidFill>
                <a:effectLst/>
                <a:latin typeface="Helvetica" pitchFamily="2" charset="0"/>
              </a:rPr>
              <a:t>MKK</a:t>
            </a:r>
            <a:endParaRPr lang="en-US" sz="2400" dirty="0">
              <a:effectLst/>
              <a:latin typeface="Helvetica" pitchFamily="2" charset="0"/>
            </a:endParaRPr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3" name="KISACA Türkİye Sermaye PİyaSALARI BİRLİĞİ">
            <a:extLst>
              <a:ext uri="{FF2B5EF4-FFF2-40B4-BE49-F238E27FC236}">
                <a16:creationId xmlns:a16="http://schemas.microsoft.com/office/drawing/2014/main" id="{2E36F2A9-E453-5666-7A15-520F173A15C8}"/>
              </a:ext>
            </a:extLst>
          </p:cNvPr>
          <p:cNvSpPr txBox="1"/>
          <p:nvPr/>
        </p:nvSpPr>
        <p:spPr>
          <a:xfrm>
            <a:off x="452947" y="694120"/>
            <a:ext cx="8101118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Number of </a:t>
            </a:r>
            <a:r>
              <a:rPr lang="tr-TR" dirty="0"/>
              <a:t>CORPORATE BOND</a:t>
            </a:r>
            <a:r>
              <a:rPr lang="en-US" dirty="0"/>
              <a:t> Investors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FD0966EE-4C7C-0A73-1E66-BDB3D1248100}"/>
              </a:ext>
            </a:extLst>
          </p:cNvPr>
          <p:cNvSpPr/>
          <p:nvPr/>
        </p:nvSpPr>
        <p:spPr>
          <a:xfrm flipV="1">
            <a:off x="-32575" y="593996"/>
            <a:ext cx="973075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7E0D28F2-3A4A-0E2D-A853-8672CA479643}"/>
              </a:ext>
            </a:extLst>
          </p:cNvPr>
          <p:cNvSpPr/>
          <p:nvPr/>
        </p:nvSpPr>
        <p:spPr>
          <a:xfrm flipV="1">
            <a:off x="-32575" y="1432306"/>
            <a:ext cx="15438829" cy="2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BD7BA817-F125-EC6F-687F-93B4E8D84A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661598"/>
              </p:ext>
            </p:extLst>
          </p:nvPr>
        </p:nvGraphicFramePr>
        <p:xfrm>
          <a:off x="1964827" y="3034728"/>
          <a:ext cx="20454345" cy="764654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518672">
                  <a:extLst>
                    <a:ext uri="{9D8B030D-6E8A-4147-A177-3AD203B41FA5}">
                      <a16:colId xmlns:a16="http://schemas.microsoft.com/office/drawing/2014/main" val="2879452753"/>
                    </a:ext>
                  </a:extLst>
                </a:gridCol>
                <a:gridCol w="2139016">
                  <a:extLst>
                    <a:ext uri="{9D8B030D-6E8A-4147-A177-3AD203B41FA5}">
                      <a16:colId xmlns:a16="http://schemas.microsoft.com/office/drawing/2014/main" val="2724592346"/>
                    </a:ext>
                  </a:extLst>
                </a:gridCol>
                <a:gridCol w="2673771">
                  <a:extLst>
                    <a:ext uri="{9D8B030D-6E8A-4147-A177-3AD203B41FA5}">
                      <a16:colId xmlns:a16="http://schemas.microsoft.com/office/drawing/2014/main" val="2385316886"/>
                    </a:ext>
                  </a:extLst>
                </a:gridCol>
                <a:gridCol w="2673771">
                  <a:extLst>
                    <a:ext uri="{9D8B030D-6E8A-4147-A177-3AD203B41FA5}">
                      <a16:colId xmlns:a16="http://schemas.microsoft.com/office/drawing/2014/main" val="533798363"/>
                    </a:ext>
                  </a:extLst>
                </a:gridCol>
                <a:gridCol w="2673771">
                  <a:extLst>
                    <a:ext uri="{9D8B030D-6E8A-4147-A177-3AD203B41FA5}">
                      <a16:colId xmlns:a16="http://schemas.microsoft.com/office/drawing/2014/main" val="2415072185"/>
                    </a:ext>
                  </a:extLst>
                </a:gridCol>
                <a:gridCol w="2860935">
                  <a:extLst>
                    <a:ext uri="{9D8B030D-6E8A-4147-A177-3AD203B41FA5}">
                      <a16:colId xmlns:a16="http://schemas.microsoft.com/office/drawing/2014/main" val="2558160302"/>
                    </a:ext>
                  </a:extLst>
                </a:gridCol>
                <a:gridCol w="2914409">
                  <a:extLst>
                    <a:ext uri="{9D8B030D-6E8A-4147-A177-3AD203B41FA5}">
                      <a16:colId xmlns:a16="http://schemas.microsoft.com/office/drawing/2014/main" val="2300829244"/>
                    </a:ext>
                  </a:extLst>
                </a:gridCol>
              </a:tblGrid>
              <a:tr h="729234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40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Number of Corporate Bond Investors</a:t>
                      </a:r>
                      <a:endParaRPr lang="en-US" sz="400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583619"/>
                  </a:ext>
                </a:extLst>
              </a:tr>
              <a:tr h="729234">
                <a:tc>
                  <a:txBody>
                    <a:bodyPr/>
                    <a:lstStyle/>
                    <a:p>
                      <a:pPr algn="l" fontAlgn="b"/>
                      <a:r>
                        <a:rPr lang="en-TR" sz="32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en-TR" sz="320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TR" sz="32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en-TR" sz="320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2022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2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2023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3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2024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2025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FFFFFF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2026/09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9443723"/>
                  </a:ext>
                </a:extLst>
              </a:tr>
              <a:tr h="687564">
                <a:tc>
                  <a:txBody>
                    <a:bodyPr/>
                    <a:lstStyle/>
                    <a:p>
                      <a:pPr algn="l" fontAlgn="b"/>
                      <a:r>
                        <a:rPr lang="tr-TR" sz="3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Domestic</a:t>
                      </a:r>
                      <a:r>
                        <a:rPr lang="tr-TR" sz="3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tr-TR" sz="3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Investors</a:t>
                      </a:r>
                      <a:endParaRPr lang="tr-TR" sz="3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R w="12700" cmpd="sng"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TR" sz="3200" u="none" strike="noStrike" dirty="0">
                          <a:solidFill>
                            <a:srgbClr val="FFFFFF"/>
                          </a:solidFill>
                          <a:effectLst/>
                        </a:rPr>
                        <a:t> </a:t>
                      </a:r>
                      <a:endParaRPr lang="en-TR" sz="3200" b="1" i="0" u="none" strike="noStrike" dirty="0"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1" i="0" u="none" strike="noStrike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40.669</a:t>
                      </a:r>
                    </a:p>
                  </a:txBody>
                  <a:tcPr marL="0" marR="0" marT="0" marB="0" anchor="b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1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45.906</a:t>
                      </a:r>
                    </a:p>
                  </a:txBody>
                  <a:tcPr marL="0" marR="0" marT="0" marB="0" anchor="b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47,896</a:t>
                      </a:r>
                    </a:p>
                  </a:txBody>
                  <a:tcPr marL="0" marR="0" marT="0" marB="0" anchor="b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41,418</a:t>
                      </a:r>
                    </a:p>
                  </a:txBody>
                  <a:tcPr marL="0" marR="0" marT="0" marB="0" anchor="b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36,225</a:t>
                      </a:r>
                    </a:p>
                  </a:txBody>
                  <a:tcPr marL="0" marR="0" marT="0" marB="0" anchor="b"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83628380"/>
                  </a:ext>
                </a:extLst>
              </a:tr>
              <a:tr h="687564">
                <a:tc>
                  <a:txBody>
                    <a:bodyPr/>
                    <a:lstStyle/>
                    <a:p>
                      <a:pPr algn="l" fontAlgn="b"/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Domestic</a:t>
                      </a:r>
                      <a:r>
                        <a:rPr lang="tr-TR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Individuals</a:t>
                      </a:r>
                      <a:endParaRPr lang="tr-TR" sz="32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TR" sz="16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38.832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44.378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46,507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40,283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35,083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26112699"/>
                  </a:ext>
                </a:extLst>
              </a:tr>
              <a:tr h="687564">
                <a:tc>
                  <a:txBody>
                    <a:bodyPr/>
                    <a:lstStyle/>
                    <a:p>
                      <a:pPr algn="l" fontAlgn="b"/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Domestic</a:t>
                      </a:r>
                      <a:r>
                        <a:rPr lang="tr-TR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Corporations</a:t>
                      </a:r>
                      <a:endParaRPr lang="tr-TR" sz="32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429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TR" sz="1600" b="0" i="0" u="none" strike="noStrike" cap="none" spc="0" baseline="0" noProof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1.212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906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774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513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518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35276155"/>
                  </a:ext>
                </a:extLst>
              </a:tr>
              <a:tr h="687564">
                <a:tc>
                  <a:txBody>
                    <a:bodyPr/>
                    <a:lstStyle/>
                    <a:p>
                      <a:pPr algn="l" fontAlgn="b"/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Domestic</a:t>
                      </a:r>
                      <a:r>
                        <a:rPr lang="tr-TR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Other</a:t>
                      </a:r>
                      <a:endParaRPr lang="tr-TR" sz="32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429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TR" sz="1600" b="0" i="0" u="none" strike="noStrike" cap="none" spc="0" baseline="0" noProof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625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622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615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622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624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32068594"/>
                  </a:ext>
                </a:extLst>
              </a:tr>
              <a:tr h="687564">
                <a:tc>
                  <a:txBody>
                    <a:bodyPr/>
                    <a:lstStyle/>
                    <a:p>
                      <a:pPr algn="l" fontAlgn="b"/>
                      <a:r>
                        <a:rPr lang="tr-TR" sz="3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Foreign</a:t>
                      </a:r>
                      <a:r>
                        <a:rPr lang="tr-TR" sz="3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tr-TR" sz="3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Investors</a:t>
                      </a:r>
                      <a:endParaRPr lang="tr-TR" sz="3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429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TR" sz="1600" b="0" i="0" u="none" strike="noStrike" cap="none" spc="0" baseline="0" noProof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1" i="0" u="none" strike="noStrike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274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1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232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266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188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194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78950005"/>
                  </a:ext>
                </a:extLst>
              </a:tr>
              <a:tr h="687564">
                <a:tc>
                  <a:txBody>
                    <a:bodyPr/>
                    <a:lstStyle/>
                    <a:p>
                      <a:pPr algn="l" fontAlgn="b"/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Foreign</a:t>
                      </a:r>
                      <a:r>
                        <a:rPr lang="tr-TR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Individuals</a:t>
                      </a:r>
                      <a:endParaRPr lang="tr-TR" sz="32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429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TR" sz="1600" b="0" i="0" u="none" strike="noStrike" cap="none" spc="0" baseline="0" noProof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252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212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218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146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142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37371472"/>
                  </a:ext>
                </a:extLst>
              </a:tr>
              <a:tr h="687564">
                <a:tc>
                  <a:txBody>
                    <a:bodyPr/>
                    <a:lstStyle/>
                    <a:p>
                      <a:pPr algn="l" fontAlgn="b"/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Foreign</a:t>
                      </a:r>
                      <a:r>
                        <a:rPr lang="tr-TR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Corporations</a:t>
                      </a:r>
                      <a:endParaRPr lang="tr-TR" sz="32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429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TR" sz="1600" b="0" i="0" u="none" strike="noStrike" cap="none" spc="0" baseline="0" noProof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17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15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28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29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35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05329166"/>
                  </a:ext>
                </a:extLst>
              </a:tr>
              <a:tr h="687564">
                <a:tc>
                  <a:txBody>
                    <a:bodyPr/>
                    <a:lstStyle/>
                    <a:p>
                      <a:pPr algn="l" fontAlgn="b"/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Foreign</a:t>
                      </a:r>
                      <a:r>
                        <a:rPr lang="tr-TR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tr-TR" sz="3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Other</a:t>
                      </a:r>
                      <a:endParaRPr lang="tr-TR" sz="32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ea typeface="Verdana" panose="020B060403050404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429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TR" sz="1600" b="0" i="0" u="none" strike="noStrike" cap="none" spc="0" baseline="0" noProof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0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20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0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17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7898683"/>
                  </a:ext>
                </a:extLst>
              </a:tr>
              <a:tr h="687564">
                <a:tc>
                  <a:txBody>
                    <a:bodyPr/>
                    <a:lstStyle/>
                    <a:p>
                      <a:pPr algn="l" fontAlgn="b"/>
                      <a:r>
                        <a:rPr lang="tr-TR" sz="3200" b="1" u="none" strike="noStrike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Total</a:t>
                      </a:r>
                      <a:endParaRPr lang="en-US" sz="3200" b="1" i="0" u="none" strike="noStrike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TR" sz="3200" b="1" u="none" strike="noStrike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TR" sz="3200" b="1" i="0" u="none" strike="noStrike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1" i="0" u="none" strike="noStrike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40.943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3200" b="1" i="0" u="none" strike="noStrike" dirty="0">
                          <a:solidFill>
                            <a:srgbClr val="505150"/>
                          </a:solidFill>
                          <a:effectLst/>
                          <a:latin typeface="+mn-lt"/>
                          <a:ea typeface="Verdana" panose="020B0604030504040204" pitchFamily="34" charset="0"/>
                        </a:rPr>
                        <a:t>46.138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48,162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41,610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642937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200" b="1" i="0" u="none" strike="noStrike" cap="none" spc="0" baseline="0" dirty="0">
                          <a:solidFill>
                            <a:srgbClr val="505150"/>
                          </a:solidFill>
                          <a:effectLst/>
                          <a:uFillTx/>
                          <a:latin typeface="+mn-lt"/>
                          <a:ea typeface="Verdana" panose="020B0604030504040204" pitchFamily="34" charset="0"/>
                          <a:cs typeface="+mn-cs"/>
                          <a:sym typeface="Helvetica"/>
                        </a:rPr>
                        <a:t>36,419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091096"/>
                  </a:ext>
                </a:extLst>
              </a:tr>
            </a:tbl>
          </a:graphicData>
        </a:graphic>
      </p:graphicFrame>
      <p:sp>
        <p:nvSpPr>
          <p:cNvPr id="17" name="Oval 16">
            <a:extLst>
              <a:ext uri="{FF2B5EF4-FFF2-40B4-BE49-F238E27FC236}">
                <a16:creationId xmlns:a16="http://schemas.microsoft.com/office/drawing/2014/main" id="{63084D19-7238-C510-B3BB-E87FA6014BAE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8E8CB7B4-6481-2985-C3AB-AE3C92B00C0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81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5AB4971-52DC-B38D-B5A7-7C1486539DFE}"/>
              </a:ext>
            </a:extLst>
          </p:cNvPr>
          <p:cNvSpPr txBox="1"/>
          <p:nvPr/>
        </p:nvSpPr>
        <p:spPr>
          <a:xfrm>
            <a:off x="14750200" y="12872349"/>
            <a:ext cx="9298841" cy="607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Autofit/>
          </a:bodyPr>
          <a:lstStyle/>
          <a:p>
            <a:pPr algn="r">
              <a:lnSpc>
                <a:spcPct val="150000"/>
              </a:lnSpc>
            </a:pPr>
            <a:r>
              <a:rPr lang="tr-TR" dirty="0" err="1">
                <a:ea typeface="Verdana" panose="020B0604030504040204" pitchFamily="34" charset="0"/>
                <a:cs typeface="Verdana" panose="020B0604030504040204" pitchFamily="34" charset="0"/>
              </a:rPr>
              <a:t>Lease</a:t>
            </a:r>
            <a:r>
              <a:rPr lang="tr-TR" dirty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dirty="0" err="1">
                <a:ea typeface="Verdana" panose="020B0604030504040204" pitchFamily="34" charset="0"/>
                <a:cs typeface="Verdana" panose="020B0604030504040204" pitchFamily="34" charset="0"/>
              </a:rPr>
              <a:t>certificates</a:t>
            </a:r>
            <a:r>
              <a:rPr lang="tr-TR" dirty="0"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tr-TR" dirty="0" err="1">
                <a:ea typeface="Verdana" panose="020B0604030504040204" pitchFamily="34" charset="0"/>
                <a:cs typeface="Verdana" panose="020B0604030504040204" pitchFamily="34" charset="0"/>
              </a:rPr>
              <a:t>sukuks</a:t>
            </a:r>
            <a:r>
              <a:rPr lang="tr-TR" dirty="0"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tr-TR" dirty="0" err="1">
                <a:ea typeface="Verdana" panose="020B0604030504040204" pitchFamily="34" charset="0"/>
                <a:cs typeface="Verdana" panose="020B0604030504040204" pitchFamily="34" charset="0"/>
              </a:rPr>
              <a:t>excluded</a:t>
            </a:r>
            <a:r>
              <a:rPr lang="tr-TR" dirty="0"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8300999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71537EB-0C56-6C08-2D83-9D137E9730A3}"/>
              </a:ext>
            </a:extLst>
          </p:cNvPr>
          <p:cNvSpPr txBox="1"/>
          <p:nvPr/>
        </p:nvSpPr>
        <p:spPr>
          <a:xfrm>
            <a:off x="-498764" y="2632364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64293" tIns="64293" rIns="64293" bIns="64293" numCol="1" spcCol="38100" rtlCol="0" anchor="ctr">
            <a:normAutofit fontScale="25000" lnSpcReduction="20000"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 dirty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01358A-2FBD-B2B9-EFCD-5F1DE47A916D}"/>
              </a:ext>
            </a:extLst>
          </p:cNvPr>
          <p:cNvSpPr txBox="1"/>
          <p:nvPr/>
        </p:nvSpPr>
        <p:spPr>
          <a:xfrm>
            <a:off x="-221673" y="-720436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64293" tIns="64293" rIns="64293" bIns="64293" numCol="1" spcCol="38100" rtlCol="0" anchor="ctr">
            <a:normAutofit fontScale="25000" lnSpcReduction="20000"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 dirty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1126F910-E964-C3C0-CF72-82C1A476D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5FF68F9-4BBB-D29D-21E5-43EFEB2286F8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r>
              <a:rPr lang="tr-TR" sz="2400" dirty="0">
                <a:latin typeface="Helvetica" pitchFamily="2" charset="0"/>
              </a:rPr>
              <a:t>Source: MKK</a:t>
            </a:r>
            <a:endParaRPr lang="en-US" sz="2400" dirty="0">
              <a:effectLst/>
              <a:latin typeface="Helvetica" pitchFamily="2" charset="0"/>
            </a:endParaRPr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2" name="KISACA Türkİye Sermaye PİyaSALARI BİRLİĞİ">
            <a:extLst>
              <a:ext uri="{FF2B5EF4-FFF2-40B4-BE49-F238E27FC236}">
                <a16:creationId xmlns:a16="http://schemas.microsoft.com/office/drawing/2014/main" id="{D0A79EAB-FDD9-3409-72FD-CFCB6A1697BB}"/>
              </a:ext>
            </a:extLst>
          </p:cNvPr>
          <p:cNvSpPr txBox="1"/>
          <p:nvPr/>
        </p:nvSpPr>
        <p:spPr>
          <a:xfrm>
            <a:off x="0" y="676219"/>
            <a:ext cx="8475900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 err="1"/>
              <a:t>Corporate</a:t>
            </a:r>
            <a:r>
              <a:rPr lang="tr-TR" dirty="0"/>
              <a:t> </a:t>
            </a:r>
            <a:r>
              <a:rPr lang="tr-TR" dirty="0" err="1"/>
              <a:t>bond</a:t>
            </a:r>
            <a:r>
              <a:rPr lang="en-US" dirty="0"/>
              <a:t> Ownership According to Investor Categories</a:t>
            </a:r>
            <a:r>
              <a:rPr lang="tr-TR" dirty="0"/>
              <a:t> </a:t>
            </a:r>
            <a:r>
              <a:rPr lang="tr-TR" b="0" dirty="0"/>
              <a:t>(%, BILLION </a:t>
            </a:r>
            <a:r>
              <a:rPr lang="tr-TR" b="0" dirty="0" err="1"/>
              <a:t>tl</a:t>
            </a:r>
            <a:r>
              <a:rPr lang="tr-TR" b="0" dirty="0"/>
              <a:t>)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26C2ECA9-48D6-021B-1A55-CD40B1B076D2}"/>
              </a:ext>
            </a:extLst>
          </p:cNvPr>
          <p:cNvSpPr/>
          <p:nvPr/>
        </p:nvSpPr>
        <p:spPr>
          <a:xfrm flipV="1">
            <a:off x="-32575" y="593996"/>
            <a:ext cx="11337883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EC8CCCD2-C4EB-E54D-C620-935688E4DE32}"/>
              </a:ext>
            </a:extLst>
          </p:cNvPr>
          <p:cNvSpPr/>
          <p:nvPr/>
        </p:nvSpPr>
        <p:spPr>
          <a:xfrm flipV="1">
            <a:off x="-32575" y="1432308"/>
            <a:ext cx="19318101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7" name="Grafik 30">
            <a:extLst>
              <a:ext uri="{FF2B5EF4-FFF2-40B4-BE49-F238E27FC236}">
                <a16:creationId xmlns:a16="http://schemas.microsoft.com/office/drawing/2014/main" id="{99237805-4211-9C74-D0AF-FE4296D07B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5036899"/>
              </p:ext>
            </p:extLst>
          </p:nvPr>
        </p:nvGraphicFramePr>
        <p:xfrm>
          <a:off x="1995056" y="1986422"/>
          <a:ext cx="20754108" cy="9915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0BB898F-DFCA-73EA-51B7-E8919122406D}"/>
              </a:ext>
            </a:extLst>
          </p:cNvPr>
          <p:cNvSpPr txBox="1"/>
          <p:nvPr/>
        </p:nvSpPr>
        <p:spPr>
          <a:xfrm>
            <a:off x="14791765" y="13006234"/>
            <a:ext cx="9298841" cy="607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Autofit/>
          </a:bodyPr>
          <a:lstStyle/>
          <a:p>
            <a:pPr algn="r">
              <a:lnSpc>
                <a:spcPct val="150000"/>
              </a:lnSpc>
            </a:pPr>
            <a:r>
              <a:rPr lang="tr-TR" dirty="0" err="1">
                <a:ea typeface="Verdana" panose="020B0604030504040204" pitchFamily="34" charset="0"/>
                <a:cs typeface="Verdana" panose="020B0604030504040204" pitchFamily="34" charset="0"/>
              </a:rPr>
              <a:t>Lease</a:t>
            </a:r>
            <a:r>
              <a:rPr lang="tr-TR" dirty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dirty="0" err="1">
                <a:ea typeface="Verdana" panose="020B0604030504040204" pitchFamily="34" charset="0"/>
                <a:cs typeface="Verdana" panose="020B0604030504040204" pitchFamily="34" charset="0"/>
              </a:rPr>
              <a:t>certificates</a:t>
            </a:r>
            <a:r>
              <a:rPr lang="tr-TR" dirty="0"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tr-TR" dirty="0" err="1">
                <a:ea typeface="Verdana" panose="020B0604030504040204" pitchFamily="34" charset="0"/>
                <a:cs typeface="Verdana" panose="020B0604030504040204" pitchFamily="34" charset="0"/>
              </a:rPr>
              <a:t>sukuks</a:t>
            </a:r>
            <a:r>
              <a:rPr lang="tr-TR" dirty="0"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tr-TR" dirty="0" err="1">
                <a:ea typeface="Verdana" panose="020B0604030504040204" pitchFamily="34" charset="0"/>
                <a:cs typeface="Verdana" panose="020B0604030504040204" pitchFamily="34" charset="0"/>
              </a:rPr>
              <a:t>excluded</a:t>
            </a:r>
            <a:endParaRPr lang="tr-TR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9EFB59D-B7B0-6E90-0753-249B96B673CC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8A8AC812-47B4-B945-73DC-A99C426A6C8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82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591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71537EB-0C56-6C08-2D83-9D137E9730A3}"/>
              </a:ext>
            </a:extLst>
          </p:cNvPr>
          <p:cNvSpPr txBox="1"/>
          <p:nvPr/>
        </p:nvSpPr>
        <p:spPr>
          <a:xfrm>
            <a:off x="-498764" y="2632364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64293" tIns="64293" rIns="64293" bIns="64293" numCol="1" spcCol="38100" rtlCol="0" anchor="ctr">
            <a:normAutofit fontScale="25000" lnSpcReduction="20000"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 dirty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01358A-2FBD-B2B9-EFCD-5F1DE47A916D}"/>
              </a:ext>
            </a:extLst>
          </p:cNvPr>
          <p:cNvSpPr txBox="1"/>
          <p:nvPr/>
        </p:nvSpPr>
        <p:spPr>
          <a:xfrm>
            <a:off x="-221673" y="-720436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64293" tIns="64293" rIns="64293" bIns="64293" numCol="1" spcCol="38100" rtlCol="0" anchor="ctr">
            <a:normAutofit fontScale="25000" lnSpcReduction="20000"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 dirty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95784F63-6778-D84C-E65A-A1B41C8E5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33BBCD7-2D05-02FF-0DAE-E77AA594C6F4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r>
              <a:rPr lang="tr-TR" sz="2400" dirty="0">
                <a:latin typeface="Helvetica" pitchFamily="2" charset="0"/>
              </a:rPr>
              <a:t>Source: MKK</a:t>
            </a:r>
            <a:endParaRPr lang="en-US" sz="2400" dirty="0">
              <a:effectLst/>
              <a:latin typeface="Helvetica" pitchFamily="2" charset="0"/>
            </a:endParaRPr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3" name="KISACA Türkİye Sermaye PİyaSALARI BİRLİĞİ">
            <a:extLst>
              <a:ext uri="{FF2B5EF4-FFF2-40B4-BE49-F238E27FC236}">
                <a16:creationId xmlns:a16="http://schemas.microsoft.com/office/drawing/2014/main" id="{E720ED8C-DFFE-A9F0-E39F-F46A01BA6821}"/>
              </a:ext>
            </a:extLst>
          </p:cNvPr>
          <p:cNvSpPr txBox="1"/>
          <p:nvPr/>
        </p:nvSpPr>
        <p:spPr>
          <a:xfrm>
            <a:off x="452947" y="694120"/>
            <a:ext cx="8101118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 err="1"/>
              <a:t>Mutual</a:t>
            </a:r>
            <a:r>
              <a:rPr lang="tr-TR" dirty="0"/>
              <a:t> </a:t>
            </a:r>
            <a:r>
              <a:rPr lang="tr-TR" dirty="0" err="1"/>
              <a:t>fund</a:t>
            </a:r>
            <a:r>
              <a:rPr lang="tr-TR" dirty="0"/>
              <a:t> </a:t>
            </a:r>
            <a:r>
              <a:rPr lang="tr-TR" dirty="0" err="1"/>
              <a:t>ınvestors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D124D84D-0716-1DF8-5CC6-8EA9524754B9}"/>
              </a:ext>
            </a:extLst>
          </p:cNvPr>
          <p:cNvSpPr/>
          <p:nvPr/>
        </p:nvSpPr>
        <p:spPr>
          <a:xfrm flipV="1">
            <a:off x="-32574" y="593996"/>
            <a:ext cx="5602102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5A46D7D4-4B9E-6945-09FE-C16B83A396D1}"/>
              </a:ext>
            </a:extLst>
          </p:cNvPr>
          <p:cNvSpPr/>
          <p:nvPr/>
        </p:nvSpPr>
        <p:spPr>
          <a:xfrm flipV="1">
            <a:off x="-32574" y="1432308"/>
            <a:ext cx="9398248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6" name="Grafik 3">
            <a:extLst>
              <a:ext uri="{FF2B5EF4-FFF2-40B4-BE49-F238E27FC236}">
                <a16:creationId xmlns:a16="http://schemas.microsoft.com/office/drawing/2014/main" id="{C8DB6123-F3C4-1EBA-AD17-E0E448C32C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4662469"/>
              </p:ext>
            </p:extLst>
          </p:nvPr>
        </p:nvGraphicFramePr>
        <p:xfrm>
          <a:off x="2296448" y="1730031"/>
          <a:ext cx="19791104" cy="10553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Oval 16">
            <a:extLst>
              <a:ext uri="{FF2B5EF4-FFF2-40B4-BE49-F238E27FC236}">
                <a16:creationId xmlns:a16="http://schemas.microsoft.com/office/drawing/2014/main" id="{F19CB799-D745-AC59-CF48-9ED8DEFF63E0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993966D9-2EC2-BDD4-0C12-DCEBF5C0774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83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36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71537EB-0C56-6C08-2D83-9D137E9730A3}"/>
              </a:ext>
            </a:extLst>
          </p:cNvPr>
          <p:cNvSpPr txBox="1"/>
          <p:nvPr/>
        </p:nvSpPr>
        <p:spPr>
          <a:xfrm>
            <a:off x="-498764" y="2632364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64293" tIns="64293" rIns="64293" bIns="64293" numCol="1" spcCol="38100" rtlCol="0" anchor="ctr">
            <a:normAutofit fontScale="25000" lnSpcReduction="20000"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 dirty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01358A-2FBD-B2B9-EFCD-5F1DE47A916D}"/>
              </a:ext>
            </a:extLst>
          </p:cNvPr>
          <p:cNvSpPr txBox="1"/>
          <p:nvPr/>
        </p:nvSpPr>
        <p:spPr>
          <a:xfrm>
            <a:off x="-221673" y="-720436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64293" tIns="64293" rIns="64293" bIns="64293" numCol="1" spcCol="38100" rtlCol="0" anchor="ctr">
            <a:normAutofit fontScale="25000" lnSpcReduction="20000"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 dirty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B88BF9BA-2336-B40C-13EC-B798AD550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53"/>
            <a:ext cx="24384000" cy="137160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3355EB3-AD91-D180-FCFE-A2AC684223E6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r>
              <a:rPr lang="tr-TR" sz="2400" dirty="0">
                <a:latin typeface="Helvetica" pitchFamily="2" charset="0"/>
              </a:rPr>
              <a:t>Source</a:t>
            </a:r>
            <a:r>
              <a:rPr sz="2400" dirty="0">
                <a:latin typeface="Helvetica" pitchFamily="2" charset="0"/>
              </a:rPr>
              <a:t>: </a:t>
            </a:r>
            <a:r>
              <a:rPr lang="tr-TR" sz="2400" dirty="0">
                <a:solidFill>
                  <a:srgbClr val="7A7C7A"/>
                </a:solidFill>
                <a:latin typeface="Helvetica" pitchFamily="2" charset="0"/>
              </a:rPr>
              <a:t>PMC</a:t>
            </a:r>
            <a:endParaRPr lang="en-US" sz="2400" dirty="0">
              <a:effectLst/>
              <a:latin typeface="Helvetica" pitchFamily="2" charset="0"/>
            </a:endParaRPr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4" name="KISACA Türkİye Sermaye PİyaSALARI BİRLİĞİ">
            <a:extLst>
              <a:ext uri="{FF2B5EF4-FFF2-40B4-BE49-F238E27FC236}">
                <a16:creationId xmlns:a16="http://schemas.microsoft.com/office/drawing/2014/main" id="{760D5A83-E790-9BFB-547C-2E1F200DC3BD}"/>
              </a:ext>
            </a:extLst>
          </p:cNvPr>
          <p:cNvSpPr txBox="1"/>
          <p:nvPr/>
        </p:nvSpPr>
        <p:spPr>
          <a:xfrm>
            <a:off x="452947" y="694120"/>
            <a:ext cx="8101118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tr-TR" dirty="0"/>
              <a:t>PENSION FUND INVESTORS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756D4109-31C2-F168-1399-BFDD1A78DF90}"/>
              </a:ext>
            </a:extLst>
          </p:cNvPr>
          <p:cNvSpPr/>
          <p:nvPr/>
        </p:nvSpPr>
        <p:spPr>
          <a:xfrm flipV="1">
            <a:off x="-32575" y="593996"/>
            <a:ext cx="8101117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28982E21-30CE-5FEC-4616-662AD8D351F9}"/>
              </a:ext>
            </a:extLst>
          </p:cNvPr>
          <p:cNvSpPr/>
          <p:nvPr/>
        </p:nvSpPr>
        <p:spPr>
          <a:xfrm flipV="1">
            <a:off x="-32575" y="1432308"/>
            <a:ext cx="12862749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7" name="Grafik 9">
            <a:extLst>
              <a:ext uri="{FF2B5EF4-FFF2-40B4-BE49-F238E27FC236}">
                <a16:creationId xmlns:a16="http://schemas.microsoft.com/office/drawing/2014/main" id="{C314605B-3585-C146-E880-E0E193C593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9077030"/>
              </p:ext>
            </p:extLst>
          </p:nvPr>
        </p:nvGraphicFramePr>
        <p:xfrm>
          <a:off x="2404778" y="1546114"/>
          <a:ext cx="19574443" cy="11096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4FC2F2E-E691-0807-1A7F-7B2FA0386C4D}"/>
              </a:ext>
            </a:extLst>
          </p:cNvPr>
          <p:cNvSpPr txBox="1"/>
          <p:nvPr/>
        </p:nvSpPr>
        <p:spPr>
          <a:xfrm>
            <a:off x="14791765" y="13006234"/>
            <a:ext cx="9298841" cy="607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Autofit/>
          </a:bodyPr>
          <a:lstStyle/>
          <a:p>
            <a:pPr algn="r"/>
            <a:r>
              <a:rPr lang="en-GB" dirty="0">
                <a:ea typeface="Verdana" panose="020B0604030504040204" pitchFamily="34" charset="0"/>
                <a:cs typeface="Verdana" panose="020B0604030504040204" pitchFamily="34" charset="0"/>
              </a:rPr>
              <a:t>Portfolio size includes government contributions</a:t>
            </a:r>
            <a:r>
              <a:rPr lang="en-US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BCB1AF3-CDD6-70DB-399A-507563A1FC35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ED2A8E62-AB0A-1F36-0573-CB7366F6CC0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84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065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71537EB-0C56-6C08-2D83-9D137E9730A3}"/>
              </a:ext>
            </a:extLst>
          </p:cNvPr>
          <p:cNvSpPr txBox="1"/>
          <p:nvPr/>
        </p:nvSpPr>
        <p:spPr>
          <a:xfrm>
            <a:off x="-498764" y="2632364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64293" tIns="64293" rIns="64293" bIns="64293" numCol="1" spcCol="38100" rtlCol="0" anchor="ctr">
            <a:normAutofit fontScale="25000" lnSpcReduction="20000"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 dirty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01358A-2FBD-B2B9-EFCD-5F1DE47A916D}"/>
              </a:ext>
            </a:extLst>
          </p:cNvPr>
          <p:cNvSpPr txBox="1"/>
          <p:nvPr/>
        </p:nvSpPr>
        <p:spPr>
          <a:xfrm>
            <a:off x="-221673" y="-720436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64293" tIns="64293" rIns="64293" bIns="64293" numCol="1" spcCol="38100" rtlCol="0" anchor="ctr">
            <a:normAutofit fontScale="25000" lnSpcReduction="20000"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 dirty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31F89165-A5D5-EB9A-9FB8-03369A56C7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0C773C3-DBA1-8D09-09F3-0D38413724E1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TCMA</a:t>
            </a:r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4" name="KISACA Türkİye Sermaye PİyaSALARI BİRLİĞİ">
            <a:extLst>
              <a:ext uri="{FF2B5EF4-FFF2-40B4-BE49-F238E27FC236}">
                <a16:creationId xmlns:a16="http://schemas.microsoft.com/office/drawing/2014/main" id="{4787EE9D-0F0D-D72A-E817-55293F88AD9A}"/>
              </a:ext>
            </a:extLst>
          </p:cNvPr>
          <p:cNvSpPr txBox="1"/>
          <p:nvPr/>
        </p:nvSpPr>
        <p:spPr>
          <a:xfrm>
            <a:off x="452947" y="694120"/>
            <a:ext cx="8101118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Breakdown of </a:t>
            </a:r>
            <a:r>
              <a:rPr lang="tr-TR" dirty="0"/>
              <a:t>FUTURES</a:t>
            </a:r>
            <a:r>
              <a:rPr lang="en-US" dirty="0"/>
              <a:t> Trading Volume by</a:t>
            </a:r>
            <a:r>
              <a:rPr lang="tr-TR" dirty="0"/>
              <a:t> </a:t>
            </a:r>
            <a:r>
              <a:rPr lang="en-US" dirty="0"/>
              <a:t>Investor Categories</a:t>
            </a:r>
            <a:r>
              <a:rPr lang="tr-TR" dirty="0"/>
              <a:t>*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8AC33AD5-A31D-15F0-C344-F5010D506D56}"/>
              </a:ext>
            </a:extLst>
          </p:cNvPr>
          <p:cNvSpPr/>
          <p:nvPr/>
        </p:nvSpPr>
        <p:spPr>
          <a:xfrm flipV="1">
            <a:off x="-32575" y="593996"/>
            <a:ext cx="1066247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2B0683AC-51D9-76DA-AB69-7B1E7978DAD7}"/>
              </a:ext>
            </a:extLst>
          </p:cNvPr>
          <p:cNvSpPr/>
          <p:nvPr/>
        </p:nvSpPr>
        <p:spPr>
          <a:xfrm flipV="1">
            <a:off x="-32575" y="1432308"/>
            <a:ext cx="172633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7" name="Grafik 19">
            <a:extLst>
              <a:ext uri="{FF2B5EF4-FFF2-40B4-BE49-F238E27FC236}">
                <a16:creationId xmlns:a16="http://schemas.microsoft.com/office/drawing/2014/main" id="{9CDF99D6-B30C-E838-47A1-F3CB03D885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2361423"/>
              </p:ext>
            </p:extLst>
          </p:nvPr>
        </p:nvGraphicFramePr>
        <p:xfrm>
          <a:off x="1547869" y="2170496"/>
          <a:ext cx="21420000" cy="9597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Oval 17">
            <a:extLst>
              <a:ext uri="{FF2B5EF4-FFF2-40B4-BE49-F238E27FC236}">
                <a16:creationId xmlns:a16="http://schemas.microsoft.com/office/drawing/2014/main" id="{E24B6275-C1DB-E2B7-4ED1-5737AE4EB4E8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86730E63-4DB5-ABD8-B46C-B403B39E082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85</a:t>
            </a:fld>
            <a:endParaRPr lang="en-TR" sz="2400" b="1" dirty="0">
              <a:solidFill>
                <a:srgbClr val="FFFFFF"/>
              </a:solidFill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ED9E797-AF2D-7CBB-7265-BE6DA52FDDFA}"/>
              </a:ext>
            </a:extLst>
          </p:cNvPr>
          <p:cNvSpPr txBox="1"/>
          <p:nvPr/>
        </p:nvSpPr>
        <p:spPr>
          <a:xfrm>
            <a:off x="14791765" y="12738112"/>
            <a:ext cx="9298841" cy="607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Autofit/>
          </a:bodyPr>
          <a:lstStyle/>
          <a:p>
            <a:pPr algn="r"/>
            <a:r>
              <a:rPr lang="tr-TR" dirty="0">
                <a:ea typeface="Verdana" panose="020B0604030504040204" pitchFamily="34" charset="0"/>
                <a:cs typeface="Verdana" panose="020B0604030504040204" pitchFamily="34" charset="0"/>
              </a:rPr>
              <a:t>*</a:t>
            </a:r>
            <a:r>
              <a:rPr lang="tr-TR" dirty="0" err="1"/>
              <a:t>Brokerage</a:t>
            </a:r>
            <a:r>
              <a:rPr lang="tr-TR" dirty="0"/>
              <a:t> </a:t>
            </a:r>
            <a:r>
              <a:rPr lang="tr-TR" dirty="0" err="1"/>
              <a:t>firms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investment</a:t>
            </a:r>
            <a:r>
              <a:rPr lang="tr-TR" dirty="0"/>
              <a:t> </a:t>
            </a:r>
            <a:r>
              <a:rPr lang="tr-TR" dirty="0" err="1"/>
              <a:t>banks</a:t>
            </a:r>
            <a:r>
              <a:rPr lang="tr-TR" dirty="0"/>
              <a:t> </a:t>
            </a:r>
            <a:r>
              <a:rPr lang="tr-TR" dirty="0" err="1"/>
              <a:t>only</a:t>
            </a:r>
            <a:endParaRPr lang="tr-TR" dirty="0"/>
          </a:p>
          <a:p>
            <a:pPr algn="r"/>
            <a:endParaRPr lang="en-US" sz="2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169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71537EB-0C56-6C08-2D83-9D137E9730A3}"/>
              </a:ext>
            </a:extLst>
          </p:cNvPr>
          <p:cNvSpPr txBox="1"/>
          <p:nvPr/>
        </p:nvSpPr>
        <p:spPr>
          <a:xfrm>
            <a:off x="-498764" y="2632364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64293" tIns="64293" rIns="64293" bIns="64293" numCol="1" spcCol="38100" rtlCol="0" anchor="ctr">
            <a:normAutofit fontScale="25000" lnSpcReduction="20000"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 dirty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01358A-2FBD-B2B9-EFCD-5F1DE47A916D}"/>
              </a:ext>
            </a:extLst>
          </p:cNvPr>
          <p:cNvSpPr txBox="1"/>
          <p:nvPr/>
        </p:nvSpPr>
        <p:spPr>
          <a:xfrm>
            <a:off x="-221673" y="-720436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64293" tIns="64293" rIns="64293" bIns="64293" numCol="1" spcCol="38100" rtlCol="0" anchor="ctr">
            <a:normAutofit fontScale="25000" lnSpcReduction="20000"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 dirty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7A57F277-12C8-05CE-A27E-828BB673F6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7699E91-6A9F-6392-945B-908CB701C5C1}"/>
              </a:ext>
            </a:extLst>
          </p:cNvPr>
          <p:cNvSpPr txBox="1"/>
          <p:nvPr/>
        </p:nvSpPr>
        <p:spPr>
          <a:xfrm>
            <a:off x="334959" y="13006234"/>
            <a:ext cx="7994789" cy="47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293" tIns="64293" rIns="64293" bIns="64293">
            <a:normAutofit lnSpcReduction="10000"/>
          </a:bodyPr>
          <a:lstStyle>
            <a:lvl1pPr>
              <a:spcBef>
                <a:spcPts val="500"/>
              </a:spcBef>
              <a:defRPr sz="2200">
                <a:solidFill>
                  <a:srgbClr val="7B7D7B"/>
                </a:solidFill>
              </a:defRPr>
            </a:lvl1pPr>
          </a:lstStyle>
          <a:p>
            <a:pPr marL="0" indent="0">
              <a:buNone/>
            </a:pPr>
            <a:r>
              <a:rPr lang="tr-TR" sz="2400" dirty="0"/>
              <a:t>Source: TCMA</a:t>
            </a:r>
          </a:p>
          <a:p>
            <a:endParaRPr lang="en-US" sz="2400" dirty="0">
              <a:effectLst/>
              <a:latin typeface="Helvetica" pitchFamily="2" charset="0"/>
            </a:endParaRPr>
          </a:p>
        </p:txBody>
      </p:sp>
      <p:sp>
        <p:nvSpPr>
          <p:cNvPr id="13" name="KISACA Türkİye Sermaye PİyaSALARI BİRLİĞİ">
            <a:extLst>
              <a:ext uri="{FF2B5EF4-FFF2-40B4-BE49-F238E27FC236}">
                <a16:creationId xmlns:a16="http://schemas.microsoft.com/office/drawing/2014/main" id="{4FE1F096-33F5-01B9-BDEC-203D96A06EBC}"/>
              </a:ext>
            </a:extLst>
          </p:cNvPr>
          <p:cNvSpPr txBox="1"/>
          <p:nvPr/>
        </p:nvSpPr>
        <p:spPr>
          <a:xfrm>
            <a:off x="452947" y="694120"/>
            <a:ext cx="8101118" cy="738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rmAutofit/>
          </a:bodyPr>
          <a:lstStyle>
            <a:lvl1pPr>
              <a:defRPr sz="4000" b="1" cap="all">
                <a:solidFill>
                  <a:schemeClr val="accent1">
                    <a:lumOff val="-8392"/>
                  </a:schemeClr>
                </a:solidFill>
              </a:defRPr>
            </a:lvl1pPr>
          </a:lstStyle>
          <a:p>
            <a:r>
              <a:rPr lang="en-US" dirty="0"/>
              <a:t>Breakdown of </a:t>
            </a:r>
            <a:r>
              <a:rPr lang="tr-TR" dirty="0"/>
              <a:t>FOREX</a:t>
            </a:r>
            <a:r>
              <a:rPr lang="en-US" dirty="0"/>
              <a:t> Trading Volume by</a:t>
            </a:r>
            <a:r>
              <a:rPr lang="tr-TR" dirty="0"/>
              <a:t> </a:t>
            </a:r>
            <a:r>
              <a:rPr lang="en-US" dirty="0"/>
              <a:t>Investor Categories</a:t>
            </a:r>
            <a:endParaRPr lang="tr-TR" b="0" dirty="0">
              <a:latin typeface="Helvetica" pitchFamily="2" charset="0"/>
            </a:endParaRPr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BCFB8B0C-436D-F8BF-BE65-9A1687F7D5C5}"/>
              </a:ext>
            </a:extLst>
          </p:cNvPr>
          <p:cNvSpPr/>
          <p:nvPr/>
        </p:nvSpPr>
        <p:spPr>
          <a:xfrm flipV="1">
            <a:off x="-32575" y="593996"/>
            <a:ext cx="1066247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6EEEA6E9-FA87-1C9B-76C5-CF84FCF2CA62}"/>
              </a:ext>
            </a:extLst>
          </p:cNvPr>
          <p:cNvSpPr/>
          <p:nvPr/>
        </p:nvSpPr>
        <p:spPr>
          <a:xfrm flipV="1">
            <a:off x="-32575" y="1432308"/>
            <a:ext cx="172633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txBody>
          <a:bodyPr lIns="64293" tIns="64293" rIns="64293" bIns="64293"/>
          <a:lstStyle/>
          <a:p>
            <a:endParaRPr/>
          </a:p>
        </p:txBody>
      </p:sp>
      <p:graphicFrame>
        <p:nvGraphicFramePr>
          <p:cNvPr id="16" name="Grafik 20">
            <a:extLst>
              <a:ext uri="{FF2B5EF4-FFF2-40B4-BE49-F238E27FC236}">
                <a16:creationId xmlns:a16="http://schemas.microsoft.com/office/drawing/2014/main" id="{46F30CE8-F311-BF0C-C151-D1121868B2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3841328"/>
              </p:ext>
            </p:extLst>
          </p:nvPr>
        </p:nvGraphicFramePr>
        <p:xfrm>
          <a:off x="1255596" y="1943397"/>
          <a:ext cx="21420000" cy="10224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Oval 16">
            <a:extLst>
              <a:ext uri="{FF2B5EF4-FFF2-40B4-BE49-F238E27FC236}">
                <a16:creationId xmlns:a16="http://schemas.microsoft.com/office/drawing/2014/main" id="{8C367400-8AAC-AE40-BA66-690891F54FC4}"/>
              </a:ext>
            </a:extLst>
          </p:cNvPr>
          <p:cNvSpPr/>
          <p:nvPr/>
        </p:nvSpPr>
        <p:spPr>
          <a:xfrm>
            <a:off x="11966135" y="12604054"/>
            <a:ext cx="765702" cy="765702"/>
          </a:xfrm>
          <a:prstGeom prst="ellipse">
            <a:avLst/>
          </a:prstGeom>
          <a:solidFill>
            <a:srgbClr val="0070C0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293" tIns="64293" rIns="64293" bIns="64293" numCol="1" spcCol="38100" rtlCol="0" anchor="ctr">
            <a:spAutoFit/>
          </a:bodyPr>
          <a:lstStyle/>
          <a:p>
            <a:pPr marL="0" marR="0" indent="0" algn="l" defTabSz="6429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TR" sz="2400" b="0" i="0" u="none" strike="noStrike" cap="none" spc="0" normalizeH="0" baseline="0">
              <a:ln>
                <a:noFill/>
              </a:ln>
              <a:solidFill>
                <a:srgbClr val="50515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C7E8FAD4-725D-66EE-4CB0-A381759666E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2000" y="12751870"/>
            <a:ext cx="301364" cy="499174"/>
          </a:xfrm>
        </p:spPr>
        <p:txBody>
          <a:bodyPr/>
          <a:lstStyle/>
          <a:p>
            <a:fld id="{86CB4B4D-7CA3-9044-876B-883B54F8677D}" type="slidenum">
              <a:rPr lang="en-TR" sz="2400" b="1" smtClean="0">
                <a:solidFill>
                  <a:srgbClr val="FFFFFF"/>
                </a:solidFill>
              </a:rPr>
              <a:t>86</a:t>
            </a:fld>
            <a:endParaRPr lang="en-TR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990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9A565E-2E04-887D-FDCA-D55522A731D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TR" smtClean="0"/>
              <a:t>87</a:t>
            </a:fld>
            <a:endParaRPr lang="en-T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0A477C5-893D-AB42-3EA8-53BC7A254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1" name="TÜRKİYE SERMAYE PİYASALARI BİRLİĞİ">
            <a:extLst>
              <a:ext uri="{FF2B5EF4-FFF2-40B4-BE49-F238E27FC236}">
                <a16:creationId xmlns:a16="http://schemas.microsoft.com/office/drawing/2014/main" id="{599B7C40-3315-88E2-DADA-9BFC61693188}"/>
              </a:ext>
            </a:extLst>
          </p:cNvPr>
          <p:cNvSpPr txBox="1"/>
          <p:nvPr/>
        </p:nvSpPr>
        <p:spPr>
          <a:xfrm>
            <a:off x="3744873" y="2394440"/>
            <a:ext cx="5357563" cy="1195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Autofit/>
          </a:bodyPr>
          <a:lstStyle>
            <a:lvl1pPr defTabSz="457200">
              <a:lnSpc>
                <a:spcPts val="15500"/>
              </a:lnSpc>
              <a:defRPr sz="7000" b="1">
                <a:solidFill>
                  <a:srgbClr val="FFFFFF"/>
                </a:solidFill>
              </a:defRPr>
            </a:lvl1pPr>
          </a:lstStyle>
          <a:p>
            <a:r>
              <a:rPr lang="tr-TR" sz="5400" b="0" i="1" dirty="0">
                <a:latin typeface="Helvetica Oblique" pitchFamily="2" charset="0"/>
              </a:rPr>
              <a:t>www.tspb.org.tr</a:t>
            </a:r>
          </a:p>
        </p:txBody>
      </p:sp>
      <p:sp>
        <p:nvSpPr>
          <p:cNvPr id="12" name="TÜRKİYE SERMAYE PİYASALARI BİRLİĞİ">
            <a:extLst>
              <a:ext uri="{FF2B5EF4-FFF2-40B4-BE49-F238E27FC236}">
                <a16:creationId xmlns:a16="http://schemas.microsoft.com/office/drawing/2014/main" id="{66E2588C-3D0F-A875-0F60-429A3F1525F9}"/>
              </a:ext>
            </a:extLst>
          </p:cNvPr>
          <p:cNvSpPr txBox="1"/>
          <p:nvPr/>
        </p:nvSpPr>
        <p:spPr>
          <a:xfrm>
            <a:off x="10893818" y="2394440"/>
            <a:ext cx="5357563" cy="1195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4293" tIns="64293" rIns="64293" bIns="64293" anchor="ctr">
            <a:noAutofit/>
          </a:bodyPr>
          <a:lstStyle>
            <a:lvl1pPr defTabSz="457200">
              <a:lnSpc>
                <a:spcPts val="15500"/>
              </a:lnSpc>
              <a:defRPr sz="7000" b="1">
                <a:solidFill>
                  <a:srgbClr val="FFFFFF"/>
                </a:solidFill>
              </a:defRPr>
            </a:lvl1pPr>
          </a:lstStyle>
          <a:p>
            <a:r>
              <a:rPr lang="tr-TR" sz="5400" b="0" i="1" dirty="0">
                <a:latin typeface="Helvetica Oblique" pitchFamily="2" charset="0"/>
              </a:rPr>
              <a:t>arastirma@tspb.org.tr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F6F36C-3A40-E355-F9AB-927CB54CB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8917" y="1322661"/>
            <a:ext cx="1669473" cy="16694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D8D9855-CB95-0D02-7AAA-1D3C0D6AB6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0" y="1708230"/>
            <a:ext cx="1877291" cy="108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228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ustom Design">
  <a:themeElements>
    <a:clrScheme name="Custom Design">
      <a:dk1>
        <a:srgbClr val="505150"/>
      </a:dk1>
      <a:lt1>
        <a:srgbClr val="510151"/>
      </a:lt1>
      <a:dk2>
        <a:srgbClr val="A7A7A7"/>
      </a:dk2>
      <a:lt2>
        <a:srgbClr val="535353"/>
      </a:lt2>
      <a:accent1>
        <a:srgbClr val="0094D6"/>
      </a:accent1>
      <a:accent2>
        <a:srgbClr val="00A7E1"/>
      </a:accent2>
      <a:accent3>
        <a:srgbClr val="18AFE3"/>
      </a:accent3>
      <a:accent4>
        <a:srgbClr val="5EB0E2"/>
      </a:accent4>
      <a:accent5>
        <a:srgbClr val="97C6EA"/>
      </a:accent5>
      <a:accent6>
        <a:srgbClr val="CBE3F4"/>
      </a:accent6>
      <a:hlink>
        <a:srgbClr val="0000FF"/>
      </a:hlink>
      <a:folHlink>
        <a:srgbClr val="FF00FF"/>
      </a:folHlink>
    </a:clrScheme>
    <a:fontScheme name="Custom Design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Custom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64293" tIns="64293" rIns="64293" bIns="64293" numCol="1" spcCol="38100" rtlCol="0" anchor="ctr">
        <a:spAutoFit/>
      </a:bodyPr>
      <a:lstStyle>
        <a:defPPr marL="0" marR="0" indent="0" algn="l" defTabSz="6429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0515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64293" tIns="64293" rIns="64293" bIns="64293" numCol="1" spcCol="38100" rtlCol="0" anchor="ctr">
        <a:normAutofit/>
      </a:bodyPr>
      <a:lstStyle>
        <a:defPPr marL="0" marR="0" indent="0" algn="l" defTabSz="6429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0515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Custom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94D6"/>
      </a:accent1>
      <a:accent2>
        <a:srgbClr val="00A7E1"/>
      </a:accent2>
      <a:accent3>
        <a:srgbClr val="18AFE3"/>
      </a:accent3>
      <a:accent4>
        <a:srgbClr val="5EB0E2"/>
      </a:accent4>
      <a:accent5>
        <a:srgbClr val="97C6EA"/>
      </a:accent5>
      <a:accent6>
        <a:srgbClr val="CBE3F4"/>
      </a:accent6>
      <a:hlink>
        <a:srgbClr val="0000FF"/>
      </a:hlink>
      <a:folHlink>
        <a:srgbClr val="FF00FF"/>
      </a:folHlink>
    </a:clrScheme>
    <a:fontScheme name="Custom Design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Custom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64293" tIns="64293" rIns="64293" bIns="64293" numCol="1" spcCol="38100" rtlCol="0" anchor="ctr">
        <a:spAutoFit/>
      </a:bodyPr>
      <a:lstStyle>
        <a:defPPr marL="0" marR="0" indent="0" algn="l" defTabSz="6429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0515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64293" tIns="64293" rIns="64293" bIns="64293" numCol="1" spcCol="38100" rtlCol="0" anchor="ctr">
        <a:normAutofit/>
      </a:bodyPr>
      <a:lstStyle>
        <a:defPPr marL="0" marR="0" indent="0" algn="l" defTabSz="6429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0515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TSPB">
    <a:dk1>
      <a:srgbClr val="505150"/>
    </a:dk1>
    <a:lt1>
      <a:sysClr val="window" lastClr="FFFFFF"/>
    </a:lt1>
    <a:dk2>
      <a:srgbClr val="505150"/>
    </a:dk2>
    <a:lt2>
      <a:srgbClr val="EFEEED"/>
    </a:lt2>
    <a:accent1>
      <a:srgbClr val="0094D6"/>
    </a:accent1>
    <a:accent2>
      <a:srgbClr val="00A7E1"/>
    </a:accent2>
    <a:accent3>
      <a:srgbClr val="18AFE3"/>
    </a:accent3>
    <a:accent4>
      <a:srgbClr val="5EB0E2"/>
    </a:accent4>
    <a:accent5>
      <a:srgbClr val="97C6EA"/>
    </a:accent5>
    <a:accent6>
      <a:srgbClr val="CBE3F4"/>
    </a:accent6>
    <a:hlink>
      <a:srgbClr val="0B5DBC"/>
    </a:hlink>
    <a:folHlink>
      <a:srgbClr val="EBF6F1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TSPB">
    <a:dk1>
      <a:srgbClr val="505150"/>
    </a:dk1>
    <a:lt1>
      <a:sysClr val="window" lastClr="FFFFFF"/>
    </a:lt1>
    <a:dk2>
      <a:srgbClr val="505150"/>
    </a:dk2>
    <a:lt2>
      <a:srgbClr val="EFEEED"/>
    </a:lt2>
    <a:accent1>
      <a:srgbClr val="0094D6"/>
    </a:accent1>
    <a:accent2>
      <a:srgbClr val="00A7E1"/>
    </a:accent2>
    <a:accent3>
      <a:srgbClr val="18AFE3"/>
    </a:accent3>
    <a:accent4>
      <a:srgbClr val="5EB0E2"/>
    </a:accent4>
    <a:accent5>
      <a:srgbClr val="97C6EA"/>
    </a:accent5>
    <a:accent6>
      <a:srgbClr val="CBE3F4"/>
    </a:accent6>
    <a:hlink>
      <a:srgbClr val="0B5DBC"/>
    </a:hlink>
    <a:folHlink>
      <a:srgbClr val="EBF6F1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isl xmlns:xsd="http://www.w3.org/2001/XMLSchema" xmlns:xsi="http://www.w3.org/2001/XMLSchema-instance" xmlns="http://www.boldonjames.com/2008/01/sie/internal/label" sislVersion="0" policy="8d016d8a-0064-48f6-8cd2-4d40358332ed" origin="userSelected"/>
</file>

<file path=customXml/itemProps1.xml><?xml version="1.0" encoding="utf-8"?>
<ds:datastoreItem xmlns:ds="http://schemas.openxmlformats.org/officeDocument/2006/customXml" ds:itemID="{327139DC-5647-4BF8-9B1D-0361759AF882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75592</TotalTime>
  <Words>3932</Words>
  <Application>Microsoft Office PowerPoint</Application>
  <PresentationFormat>Özel</PresentationFormat>
  <Paragraphs>1498</Paragraphs>
  <Slides>87</Slides>
  <Notes>87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87</vt:i4>
      </vt:variant>
    </vt:vector>
  </HeadingPairs>
  <TitlesOfParts>
    <vt:vector size="96" baseType="lpstr">
      <vt:lpstr>Arial</vt:lpstr>
      <vt:lpstr>Helvetica</vt:lpstr>
      <vt:lpstr>Helvetica Oblique</vt:lpstr>
      <vt:lpstr>inherit</vt:lpstr>
      <vt:lpstr>Tahoma</vt:lpstr>
      <vt:lpstr>Times New Roman</vt:lpstr>
      <vt:lpstr>Verdana</vt:lpstr>
      <vt:lpstr>Wingdings</vt:lpstr>
      <vt:lpstr>Custom Design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Ekin Fikirkoca</dc:creator>
  <cp:lastModifiedBy>Mert Dede</cp:lastModifiedBy>
  <cp:revision>1759</cp:revision>
  <cp:lastPrinted>2024-11-14T09:21:44Z</cp:lastPrinted>
  <dcterms:modified xsi:type="dcterms:W3CDTF">2026-10-09T09:24:47Z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9e5db37e-c3ac-464a-a38a-80b527aad9ca</vt:lpwstr>
  </property>
  <property fmtid="{D5CDD505-2E9C-101B-9397-08002B2CF9AE}" pid="3" name="bjDocumentSecurityLabel">
    <vt:lpwstr>No Marking</vt:lpwstr>
  </property>
  <property fmtid="{D5CDD505-2E9C-101B-9397-08002B2CF9AE}" pid="4" name="bjClsUserRVM">
    <vt:lpwstr>[]</vt:lpwstr>
  </property>
  <property fmtid="{D5CDD505-2E9C-101B-9397-08002B2CF9AE}" pid="5" name="bjSaver">
    <vt:lpwstr>6oF52xjdNhyCPyD+bLoJ/RUHeQpajALc</vt:lpwstr>
  </property>
</Properties>
</file>