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12.xml" ContentType="application/vnd.openxmlformats-officedocument.drawingml.chart+xml"/>
  <Override PartName="/ppt/notesSlides/notesSlide38.xml" ContentType="application/vnd.openxmlformats-officedocument.presentationml.notesSlide+xml"/>
  <Override PartName="/ppt/charts/chart13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notesSlides/notesSlide41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18.xml" ContentType="application/vnd.openxmlformats-officedocument.drawingml.chart+xml"/>
  <Override PartName="/ppt/notesSlides/notesSlide46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0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notesSlides/notesSlide52.xml" ContentType="application/vnd.openxmlformats-officedocument.presentationml.notesSlide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notesSlides/notesSlide53.xml" ContentType="application/vnd.openxmlformats-officedocument.presentationml.notesSlide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notesSlides/notesSlide57.xml" ContentType="application/vnd.openxmlformats-officedocument.presentationml.notesSlide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notesSlides/notesSlide58.xml" ContentType="application/vnd.openxmlformats-officedocument.presentationml.notesSlide+xml"/>
  <Override PartName="/ppt/charts/chart29.xml" ContentType="application/vnd.openxmlformats-officedocument.drawingml.chart+xml"/>
  <Override PartName="/ppt/notesSlides/notesSlide59.xml" ContentType="application/vnd.openxmlformats-officedocument.presentationml.notesSlide+xml"/>
  <Override PartName="/ppt/charts/chart30.xml" ContentType="application/vnd.openxmlformats-officedocument.drawingml.chart+xml"/>
  <Override PartName="/ppt/drawings/drawing19.xml" ContentType="application/vnd.openxmlformats-officedocument.drawingml.chartshapes+xml"/>
  <Override PartName="/ppt/notesSlides/notesSlide60.xml" ContentType="application/vnd.openxmlformats-officedocument.presentationml.notesSlide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notesSlides/notesSlide63.xml" ContentType="application/vnd.openxmlformats-officedocument.presentationml.notesSlide+xml"/>
  <Override PartName="/ppt/charts/chart33.xml" ContentType="application/vnd.openxmlformats-officedocument.drawingml.chart+xml"/>
  <Override PartName="/ppt/drawings/drawing22.xml" ContentType="application/vnd.openxmlformats-officedocument.drawingml.chartshapes+xml"/>
  <Override PartName="/ppt/notesSlides/notesSlide64.xml" ContentType="application/vnd.openxmlformats-officedocument.presentationml.notesSlide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drawings/drawing23.xml" ContentType="application/vnd.openxmlformats-officedocument.drawingml.chartshapes+xml"/>
  <Override PartName="/ppt/notesSlides/notesSlide65.xml" ContentType="application/vnd.openxmlformats-officedocument.presentationml.notesSlide+xml"/>
  <Override PartName="/ppt/charts/chart35.xml" ContentType="application/vnd.openxmlformats-officedocument.drawingml.chart+xml"/>
  <Override PartName="/ppt/notesSlides/notesSlide66.xml" ContentType="application/vnd.openxmlformats-officedocument.presentationml.notesSlide+xml"/>
  <Override PartName="/ppt/charts/chart36.xml" ContentType="application/vnd.openxmlformats-officedocument.drawingml.chart+xml"/>
  <Override PartName="/ppt/notesSlides/notesSlide67.xml" ContentType="application/vnd.openxmlformats-officedocument.presentationml.notesSlide+xml"/>
  <Override PartName="/ppt/charts/chart37.xml" ContentType="application/vnd.openxmlformats-officedocument.drawingml.chart+xml"/>
  <Override PartName="/ppt/drawings/drawing24.xml" ContentType="application/vnd.openxmlformats-officedocument.drawingml.chartshapes+xml"/>
  <Override PartName="/ppt/notesSlides/notesSlide68.xml" ContentType="application/vnd.openxmlformats-officedocument.presentationml.notesSlide+xml"/>
  <Override PartName="/ppt/charts/chart38.xml" ContentType="application/vnd.openxmlformats-officedocument.drawingml.chart+xml"/>
  <Override PartName="/ppt/notesSlides/notesSlide69.xml" ContentType="application/vnd.openxmlformats-officedocument.presentationml.notesSlide+xml"/>
  <Override PartName="/ppt/charts/chart39.xml" ContentType="application/vnd.openxmlformats-officedocument.drawingml.chart+xml"/>
  <Override PartName="/ppt/notesSlides/notesSlide70.xml" ContentType="application/vnd.openxmlformats-officedocument.presentationml.notesSlide+xml"/>
  <Override PartName="/ppt/charts/chart40.xml" ContentType="application/vnd.openxmlformats-officedocument.drawingml.chart+xml"/>
  <Override PartName="/ppt/drawings/drawing25.xml" ContentType="application/vnd.openxmlformats-officedocument.drawingml.chartshape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41.xml" ContentType="application/vnd.openxmlformats-officedocument.drawingml.chart+xml"/>
  <Override PartName="/ppt/drawings/drawing26.xml" ContentType="application/vnd.openxmlformats-officedocument.drawingml.chartshapes+xml"/>
  <Override PartName="/ppt/notesSlides/notesSlide73.xml" ContentType="application/vnd.openxmlformats-officedocument.presentationml.notesSlide+xml"/>
  <Override PartName="/ppt/charts/chart42.xml" ContentType="application/vnd.openxmlformats-officedocument.drawingml.chart+xml"/>
  <Override PartName="/ppt/notesSlides/notesSlide74.xml" ContentType="application/vnd.openxmlformats-officedocument.presentationml.notesSlide+xml"/>
  <Override PartName="/ppt/charts/chart43.xml" ContentType="application/vnd.openxmlformats-officedocument.drawingml.chart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4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7.xml" ContentType="application/vnd.openxmlformats-officedocument.presentationml.notesSlide+xml"/>
  <Override PartName="/ppt/charts/chart45.xml" ContentType="application/vnd.openxmlformats-officedocument.drawingml.chart+xml"/>
  <Override PartName="/ppt/drawings/drawing27.xml" ContentType="application/vnd.openxmlformats-officedocument.drawingml.chartshapes+xml"/>
  <Override PartName="/ppt/notesSlides/notesSlide78.xml" ContentType="application/vnd.openxmlformats-officedocument.presentationml.notesSlide+xml"/>
  <Override PartName="/ppt/charts/chart46.xml" ContentType="application/vnd.openxmlformats-officedocument.drawingml.chart+xml"/>
  <Override PartName="/ppt/drawings/drawing28.xml" ContentType="application/vnd.openxmlformats-officedocument.drawingml.chartshapes+xml"/>
  <Override PartName="/ppt/notesSlides/notesSlide79.xml" ContentType="application/vnd.openxmlformats-officedocument.presentationml.notesSlide+xml"/>
  <Override PartName="/ppt/charts/chart47.xml" ContentType="application/vnd.openxmlformats-officedocument.drawingml.chart+xml"/>
  <Override PartName="/ppt/notesSlides/notesSlide80.xml" ContentType="application/vnd.openxmlformats-officedocument.presentationml.notesSlide+xml"/>
  <Override PartName="/ppt/charts/chart48.xml" ContentType="application/vnd.openxmlformats-officedocument.drawingml.chart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harts/chart49.xml" ContentType="application/vnd.openxmlformats-officedocument.drawingml.chart+xml"/>
  <Override PartName="/ppt/notesSlides/notesSlide83.xml" ContentType="application/vnd.openxmlformats-officedocument.presentationml.notesSlide+xml"/>
  <Override PartName="/ppt/charts/chart50.xml" ContentType="application/vnd.openxmlformats-officedocument.drawingml.chart+xml"/>
  <Override PartName="/ppt/notesSlides/notesSlide84.xml" ContentType="application/vnd.openxmlformats-officedocument.presentationml.notesSlide+xml"/>
  <Override PartName="/ppt/charts/chart51.xml" ContentType="application/vnd.openxmlformats-officedocument.drawingml.chart+xml"/>
  <Override PartName="/ppt/notesSlides/notesSlide85.xml" ContentType="application/vnd.openxmlformats-officedocument.presentationml.notesSlide+xml"/>
  <Override PartName="/ppt/charts/chart52.xml" ContentType="application/vnd.openxmlformats-officedocument.drawingml.chart+xml"/>
  <Override PartName="/ppt/notesSlides/notesSlide86.xml" ContentType="application/vnd.openxmlformats-officedocument.presentationml.notesSlide+xml"/>
  <Override PartName="/ppt/charts/chart53.xml" ContentType="application/vnd.openxmlformats-officedocument.drawingml.chart+xml"/>
  <Override PartName="/ppt/theme/themeOverride2.xml" ContentType="application/vnd.openxmlformats-officedocument.themeOverr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90"/>
  </p:notesMasterIdLst>
  <p:sldIdLst>
    <p:sldId id="256" r:id="rId3"/>
    <p:sldId id="257" r:id="rId4"/>
    <p:sldId id="259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263" r:id="rId19"/>
    <p:sldId id="420" r:id="rId20"/>
    <p:sldId id="421" r:id="rId21"/>
    <p:sldId id="422" r:id="rId22"/>
    <p:sldId id="423" r:id="rId23"/>
    <p:sldId id="424" r:id="rId24"/>
    <p:sldId id="425" r:id="rId25"/>
    <p:sldId id="342" r:id="rId26"/>
    <p:sldId id="343" r:id="rId27"/>
    <p:sldId id="344" r:id="rId28"/>
    <p:sldId id="345" r:id="rId29"/>
    <p:sldId id="277" r:id="rId30"/>
    <p:sldId id="426" r:id="rId31"/>
    <p:sldId id="346" r:id="rId32"/>
    <p:sldId id="351" r:id="rId33"/>
    <p:sldId id="264" r:id="rId34"/>
    <p:sldId id="427" r:id="rId35"/>
    <p:sldId id="354" r:id="rId36"/>
    <p:sldId id="352" r:id="rId37"/>
    <p:sldId id="349" r:id="rId38"/>
    <p:sldId id="348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47" r:id="rId50"/>
    <p:sldId id="365" r:id="rId51"/>
    <p:sldId id="370" r:id="rId52"/>
    <p:sldId id="366" r:id="rId53"/>
    <p:sldId id="371" r:id="rId54"/>
    <p:sldId id="368" r:id="rId55"/>
    <p:sldId id="369" r:id="rId56"/>
    <p:sldId id="372" r:id="rId57"/>
    <p:sldId id="373" r:id="rId58"/>
    <p:sldId id="374" r:id="rId59"/>
    <p:sldId id="376" r:id="rId60"/>
    <p:sldId id="375" r:id="rId61"/>
    <p:sldId id="378" r:id="rId62"/>
    <p:sldId id="377" r:id="rId63"/>
    <p:sldId id="380" r:id="rId64"/>
    <p:sldId id="381" r:id="rId65"/>
    <p:sldId id="382" r:id="rId66"/>
    <p:sldId id="383" r:id="rId67"/>
    <p:sldId id="384" r:id="rId68"/>
    <p:sldId id="385" r:id="rId69"/>
    <p:sldId id="379" r:id="rId70"/>
    <p:sldId id="388" r:id="rId71"/>
    <p:sldId id="387" r:id="rId72"/>
    <p:sldId id="262" r:id="rId73"/>
    <p:sldId id="386" r:id="rId74"/>
    <p:sldId id="389" r:id="rId75"/>
    <p:sldId id="390" r:id="rId76"/>
    <p:sldId id="391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0515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3FF"/>
    <a:srgbClr val="006FA0"/>
    <a:srgbClr val="72D0F0"/>
    <a:srgbClr val="FFFFFF"/>
    <a:srgbClr val="1283AA"/>
    <a:srgbClr val="007DA9"/>
    <a:srgbClr val="2D2D2D"/>
    <a:srgbClr val="4DC8FF"/>
    <a:srgbClr val="505150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F0"/>
          </a:solidFill>
        </a:fill>
      </a:tcStyle>
    </a:wholeTbl>
    <a:band2H>
      <a:tcTxStyle/>
      <a:tcStyle>
        <a:tcBdr/>
        <a:fill>
          <a:solidFill>
            <a:srgbClr val="E6EE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wholeTbl>
    <a:band2H>
      <a:tcTxStyle/>
      <a:tcStyle>
        <a:tcBdr/>
        <a:fill>
          <a:solidFill>
            <a:srgbClr val="E7F2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F4FB"/>
          </a:solidFill>
        </a:fill>
      </a:tcStyle>
    </a:wholeTbl>
    <a:band2H>
      <a:tcTxStyle/>
      <a:tcStyle>
        <a:tcBdr/>
        <a:fill>
          <a:solidFill>
            <a:srgbClr val="F6FA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05150"/>
        </a:fontRef>
        <a:srgbClr val="5051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05150"/>
              </a:solidFill>
              <a:prstDash val="solid"/>
              <a:round/>
            </a:ln>
          </a:top>
          <a:bottom>
            <a:ln w="254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150"/>
              </a:solidFill>
              <a:prstDash val="solid"/>
              <a:round/>
            </a:ln>
          </a:top>
          <a:bottom>
            <a:ln w="254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15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15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15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505150"/>
              </a:solidFill>
              <a:prstDash val="solid"/>
              <a:round/>
            </a:ln>
          </a:left>
          <a:right>
            <a:ln w="12700" cap="flat">
              <a:solidFill>
                <a:srgbClr val="505150"/>
              </a:solidFill>
              <a:prstDash val="solid"/>
              <a:round/>
            </a:ln>
          </a:right>
          <a:top>
            <a:ln w="12700" cap="flat">
              <a:solidFill>
                <a:srgbClr val="505150"/>
              </a:solidFill>
              <a:prstDash val="solid"/>
              <a:round/>
            </a:ln>
          </a:top>
          <a:bottom>
            <a:ln w="127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solidFill>
                <a:srgbClr val="505150"/>
              </a:solidFill>
              <a:prstDash val="solid"/>
              <a:round/>
            </a:ln>
          </a:insideH>
          <a:insideV>
            <a:ln w="12700" cap="flat">
              <a:solidFill>
                <a:srgbClr val="505150"/>
              </a:solidFill>
              <a:prstDash val="solid"/>
              <a:round/>
            </a:ln>
          </a:insideV>
        </a:tcBdr>
        <a:fill>
          <a:solidFill>
            <a:srgbClr val="50515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505150"/>
              </a:solidFill>
              <a:prstDash val="solid"/>
              <a:round/>
            </a:ln>
          </a:left>
          <a:right>
            <a:ln w="12700" cap="flat">
              <a:solidFill>
                <a:srgbClr val="505150"/>
              </a:solidFill>
              <a:prstDash val="solid"/>
              <a:round/>
            </a:ln>
          </a:right>
          <a:top>
            <a:ln w="12700" cap="flat">
              <a:solidFill>
                <a:srgbClr val="505150"/>
              </a:solidFill>
              <a:prstDash val="solid"/>
              <a:round/>
            </a:ln>
          </a:top>
          <a:bottom>
            <a:ln w="127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solidFill>
                <a:srgbClr val="505150"/>
              </a:solidFill>
              <a:prstDash val="solid"/>
              <a:round/>
            </a:ln>
          </a:insideH>
          <a:insideV>
            <a:ln w="12700" cap="flat">
              <a:solidFill>
                <a:srgbClr val="505150"/>
              </a:solidFill>
              <a:prstDash val="solid"/>
              <a:round/>
            </a:ln>
          </a:insideV>
        </a:tcBdr>
        <a:fill>
          <a:solidFill>
            <a:srgbClr val="505150">
              <a:alpha val="20000"/>
            </a:srgbClr>
          </a:solidFill>
        </a:fill>
      </a:tcStyle>
    </a:firstCol>
    <a:lastRow>
      <a:tcTxStyle b="on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505150"/>
              </a:solidFill>
              <a:prstDash val="solid"/>
              <a:round/>
            </a:ln>
          </a:left>
          <a:right>
            <a:ln w="12700" cap="flat">
              <a:solidFill>
                <a:srgbClr val="505150"/>
              </a:solidFill>
              <a:prstDash val="solid"/>
              <a:round/>
            </a:ln>
          </a:right>
          <a:top>
            <a:ln w="63500" cap="flat">
              <a:solidFill>
                <a:srgbClr val="505150"/>
              </a:solidFill>
              <a:prstDash val="solid"/>
              <a:round/>
            </a:ln>
          </a:top>
          <a:bottom>
            <a:ln w="127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solidFill>
                <a:srgbClr val="505150"/>
              </a:solidFill>
              <a:prstDash val="solid"/>
              <a:round/>
            </a:ln>
          </a:insideH>
          <a:insideV>
            <a:ln w="12700" cap="flat">
              <a:solidFill>
                <a:srgbClr val="50515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05150"/>
        </a:fontRef>
        <a:srgbClr val="505150"/>
      </a:tcTxStyle>
      <a:tcStyle>
        <a:tcBdr>
          <a:left>
            <a:ln w="12700" cap="flat">
              <a:solidFill>
                <a:srgbClr val="505150"/>
              </a:solidFill>
              <a:prstDash val="solid"/>
              <a:round/>
            </a:ln>
          </a:left>
          <a:right>
            <a:ln w="12700" cap="flat">
              <a:solidFill>
                <a:srgbClr val="505150"/>
              </a:solidFill>
              <a:prstDash val="solid"/>
              <a:round/>
            </a:ln>
          </a:right>
          <a:top>
            <a:ln w="12700" cap="flat">
              <a:solidFill>
                <a:srgbClr val="505150"/>
              </a:solidFill>
              <a:prstDash val="solid"/>
              <a:round/>
            </a:ln>
          </a:top>
          <a:bottom>
            <a:ln w="25400" cap="flat">
              <a:solidFill>
                <a:srgbClr val="505150"/>
              </a:solidFill>
              <a:prstDash val="solid"/>
              <a:round/>
            </a:ln>
          </a:bottom>
          <a:insideH>
            <a:ln w="12700" cap="flat">
              <a:solidFill>
                <a:srgbClr val="505150"/>
              </a:solidFill>
              <a:prstDash val="solid"/>
              <a:round/>
            </a:ln>
          </a:insideH>
          <a:insideV>
            <a:ln w="12700" cap="flat">
              <a:solidFill>
                <a:srgbClr val="50515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dede\Desktop\link\SUNUM-piyas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dede\Desktop\link\SUNUM-piyas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dede\Desktop\link\SUNUM-piyasa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dede\Desktop\link\SUNUM-piyasa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dede\Desktop\link\SUNUM-piyas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dede\Desktop\link\SUNUM-piyas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de\Desktop\link\BIST_Endeks_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dede\Desktop\link\SUNUM-piyasa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dede\Desktop\link\SUNUM-piyasa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dede\Desktop\link\SUNUM-piyasa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mdede\Desktop\link\SUNUM-piyasa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mdede\Desktop\link\SUNUM-piyasa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mdede\Desktop\link\SUNUM-uye_AK-1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mdede\Desktop\link\SUNUM-uye_AK-1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mdede\Desktop\link\SUNUM-yatirimci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mdede\Desktop\link\SUNUM-uye_DIGER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mdede\Desktop\link\SUNUM-uye_DIGER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mdede\Desktop\link\SUNUM-uye_AK-1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mdede\Desktop\link\SUNUM-uye_AK-1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C:\Users\mdede\Desktop\link\SUNUM-uye_DIGER.xlsx" TargetMode="External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mdede\Desktop\link\SUNUM-uye_AK-1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DIGER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DIG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mdede\Desktop\link\SUNUM-uye_DIGER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Users\mdede\Desktop\link\SUNUM-yatirimci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ede\Desktop\link\SUNUM-yatirim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Users\mdede\Desktop\link\SUNUM-yatirimci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Users\mdede\Desktop\link\SUNUM-yatirimci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dede\Desktop\link\SUNUM-piyasa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yatirimci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uye_AK-1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dede\Desktop\link\SUNUM-uye_AK-1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dede\Desktop\link\AYLIK_ULUSLARARASI_SERMAYE_PIYASASI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dede\Desktop\link\SUNUM-piyas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dede\Desktop\link\AYLIK_ULUSLARARASI_SERMAYE_PIYASAS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ede\Desktop\link\SUNUM-piy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38958789744027E-3"/>
          <c:y val="0.1069617364099109"/>
          <c:w val="0.98696219035202082"/>
          <c:h val="0.79741841632715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intermediaries!$B$3</c:f>
              <c:strCache>
                <c:ptCount val="1"/>
                <c:pt idx="0">
                  <c:v>Brokerage Firms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intermediaries!$A$30:$A$34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intermediaries!$B$30:$B$34</c:f>
              <c:numCache>
                <c:formatCode>0</c:formatCode>
                <c:ptCount val="5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69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C-4F3B-8C2A-1501C76E2B5D}"/>
            </c:ext>
          </c:extLst>
        </c:ser>
        <c:ser>
          <c:idx val="1"/>
          <c:order val="1"/>
          <c:tx>
            <c:strRef>
              <c:f>intermediaries!$C$3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0"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intermediaries!$A$30:$A$34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intermediaries!$C$30:$C$34</c:f>
              <c:numCache>
                <c:formatCode>0</c:formatCode>
                <c:ptCount val="5"/>
                <c:pt idx="0">
                  <c:v>46</c:v>
                </c:pt>
                <c:pt idx="1">
                  <c:v>49</c:v>
                </c:pt>
                <c:pt idx="2">
                  <c:v>53</c:v>
                </c:pt>
                <c:pt idx="3">
                  <c:v>55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C-4F3B-8C2A-1501C76E2B5D}"/>
            </c:ext>
          </c:extLst>
        </c:ser>
        <c:ser>
          <c:idx val="2"/>
          <c:order val="2"/>
          <c:tx>
            <c:strRef>
              <c:f>intermediaries!$D$3</c:f>
              <c:strCache>
                <c:ptCount val="1"/>
                <c:pt idx="0">
                  <c:v>Asset Management Firms</c:v>
                </c:pt>
              </c:strCache>
            </c:strRef>
          </c:tx>
          <c:spPr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intermediaries!$A$30:$A$34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intermediaries!$D$30:$D$34</c:f>
              <c:numCache>
                <c:formatCode>0</c:formatCode>
                <c:ptCount val="5"/>
                <c:pt idx="0">
                  <c:v>59</c:v>
                </c:pt>
                <c:pt idx="1">
                  <c:v>65</c:v>
                </c:pt>
                <c:pt idx="2">
                  <c:v>70</c:v>
                </c:pt>
                <c:pt idx="3">
                  <c:v>76</c:v>
                </c:pt>
                <c:pt idx="4" formatCode="#,##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C-4F3B-8C2A-1501C76E2B5D}"/>
            </c:ext>
          </c:extLst>
        </c:ser>
        <c:ser>
          <c:idx val="3"/>
          <c:order val="3"/>
          <c:tx>
            <c:strRef>
              <c:f>intermediaries!$E$3</c:f>
              <c:strCache>
                <c:ptCount val="1"/>
                <c:pt idx="0">
                  <c:v>Investment Trusts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intermediaries!$A$30:$A$34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intermediaries!$E$30:$E$34</c:f>
              <c:numCache>
                <c:formatCode>0</c:formatCode>
                <c:ptCount val="5"/>
                <c:pt idx="0">
                  <c:v>55</c:v>
                </c:pt>
                <c:pt idx="1">
                  <c:v>60</c:v>
                </c:pt>
                <c:pt idx="2">
                  <c:v>65</c:v>
                </c:pt>
                <c:pt idx="3">
                  <c:v>67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2C-4F3B-8C2A-1501C76E2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2337792"/>
        <c:axId val="242037824"/>
      </c:barChart>
      <c:catAx>
        <c:axId val="2423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203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037824"/>
        <c:scaling>
          <c:orientation val="minMax"/>
        </c:scaling>
        <c:delete val="1"/>
        <c:axPos val="l"/>
        <c:majorGridlines>
          <c:spPr>
            <a:ln w="3175">
              <a:noFill/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crossAx val="242337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0.95813238879506502"/>
          <c:h val="9.0433881773354777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50722533227347E-2"/>
          <c:y val="0"/>
          <c:w val="0.96662358458412345"/>
          <c:h val="0.907110253484287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 rtl="0">
                    <a:defRPr lang="en-US" sz="3200" b="0" i="0" u="none" strike="noStrike" kern="1200" baseline="0">
                      <a:solidFill>
                        <a:srgbClr val="FFFFFF"/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AB-421A-B3AC-2100B7AF03DD}"/>
                </c:ext>
              </c:extLst>
            </c:dLbl>
            <c:dLbl>
              <c:idx val="4"/>
              <c:layout>
                <c:manualLayout>
                  <c:x val="2.9815320720798012E-3"/>
                  <c:y val="0.218844323898240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1E-4E23-977F-0C8B9675C64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'ACIGA SATIS-ODUNC'!$G$25:$G$29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'ACIGA SATIS-ODUNC'!$I$25:$I$29</c:f>
              <c:numCache>
                <c:formatCode>0.0</c:formatCode>
                <c:ptCount val="5"/>
                <c:pt idx="0">
                  <c:v>94.096783276939988</c:v>
                </c:pt>
                <c:pt idx="1">
                  <c:v>12.082000000000001</c:v>
                </c:pt>
                <c:pt idx="2">
                  <c:v>0</c:v>
                </c:pt>
                <c:pt idx="3">
                  <c:v>224.60129745249003</c:v>
                </c:pt>
                <c:pt idx="4">
                  <c:v>165.566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E-4E23-977F-0C8B9675C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64237056"/>
        <c:axId val="263234688"/>
      </c:barChart>
      <c:catAx>
        <c:axId val="2642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323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2346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423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988433545939928E-2"/>
          <c:y val="9.550857499621172E-3"/>
          <c:w val="0.97687992615624064"/>
          <c:h val="0.901858072019366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'ACIGA SATIS-ODUNC'!$E$4</c:f>
              <c:strCache>
                <c:ptCount val="1"/>
                <c:pt idx="0">
                  <c:v>Short Selling Volume (bn. TL)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00-4EF9-B128-8C5D0B004E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00-4EF9-B128-8C5D0B004E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00-4EF9-B128-8C5D0B004E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00-4EF9-B128-8C5D0B004E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00-4EF9-B128-8C5D0B004EE1}"/>
              </c:ext>
            </c:extLst>
          </c:dPt>
          <c:dLbls>
            <c:dLbl>
              <c:idx val="3"/>
              <c:layout>
                <c:manualLayout>
                  <c:x val="-1.4425446396575661E-3"/>
                  <c:y val="-2.5156760605743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>
                      <a:solidFill>
                        <a:srgbClr val="2D2D2D"/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0-4EF9-B128-8C5D0B004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rgbClr val="FFFFFF"/>
                    </a:solidFill>
                    <a:latin typeface="Helvetica" pitchFamily="2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'ACIGA SATIS-ODUNC'!$A$25:$A$29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'ACIGA SATIS-ODUNC'!$E$25:$E$29</c:f>
              <c:numCache>
                <c:formatCode>#,##0</c:formatCode>
                <c:ptCount val="5"/>
                <c:pt idx="0">
                  <c:v>2178.40751331301</c:v>
                </c:pt>
                <c:pt idx="1">
                  <c:v>525.09900000000005</c:v>
                </c:pt>
                <c:pt idx="2">
                  <c:v>0</c:v>
                </c:pt>
                <c:pt idx="3">
                  <c:v>3187.0200379819998</c:v>
                </c:pt>
                <c:pt idx="4">
                  <c:v>1614.355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00-4EF9-B128-8C5D0B00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66253312"/>
        <c:axId val="266338304"/>
      </c:barChart>
      <c:lineChart>
        <c:grouping val="standard"/>
        <c:varyColors val="0"/>
        <c:ser>
          <c:idx val="0"/>
          <c:order val="1"/>
          <c:tx>
            <c:strRef>
              <c:f>'ACIGA SATIS-ODUNC'!$D$4</c:f>
              <c:strCache>
                <c:ptCount val="1"/>
                <c:pt idx="0">
                  <c:v>Share in Total Volume</c:v>
                </c:pt>
              </c:strCache>
            </c:strRef>
          </c:tx>
          <c:spPr>
            <a:ln w="444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479733146225158E-2"/>
                  <c:y val="-3.0864524751536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0-4EF9-B128-8C5D0B004EE1}"/>
                </c:ext>
              </c:extLst>
            </c:dLbl>
            <c:dLbl>
              <c:idx val="1"/>
              <c:layout>
                <c:manualLayout>
                  <c:x val="-3.7479733146225207E-2"/>
                  <c:y val="-3.7664765276579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00-4EF9-B128-8C5D0B004EE1}"/>
                </c:ext>
              </c:extLst>
            </c:dLbl>
            <c:dLbl>
              <c:idx val="2"/>
              <c:layout>
                <c:manualLayout>
                  <c:x val="-1.1720959162697113E-3"/>
                  <c:y val="-7.7044768730369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FF-47E5-B441-C45F9FCDCE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50-4A47-B5F8-3149F474D0A7}"/>
                </c:ext>
              </c:extLst>
            </c:dLbl>
            <c:dLbl>
              <c:idx val="4"/>
              <c:layout>
                <c:manualLayout>
                  <c:x val="-2.0169216165541532E-2"/>
                  <c:y val="-4.5789057486794786E-2"/>
                </c:manualLayout>
              </c:layout>
              <c:tx>
                <c:rich>
                  <a:bodyPr/>
                  <a:lstStyle/>
                  <a:p>
                    <a:pPr>
                      <a:defRPr sz="3200">
                        <a:solidFill>
                          <a:srgbClr val="2D2D2D"/>
                        </a:solidFill>
                        <a:latin typeface="Helvetica" pitchFamily="2" charset="0"/>
                      </a:defRPr>
                    </a:pPr>
                    <a:fld id="{E904FD26-4143-4E29-AFBE-5989416B3956}" type="VALUE">
                      <a:rPr lang="en-US">
                        <a:solidFill>
                          <a:srgbClr val="2D2D2D"/>
                        </a:solidFill>
                      </a:rPr>
                      <a:pPr>
                        <a:defRPr sz="3200">
                          <a:solidFill>
                            <a:srgbClr val="2D2D2D"/>
                          </a:solidFill>
                          <a:latin typeface="Helvetica" pitchFamily="2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B00-4EF9-B128-8C5D0B004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bg2">
                        <a:lumMod val="75000"/>
                      </a:schemeClr>
                    </a:solidFill>
                    <a:latin typeface="Helvetica" pitchFamily="2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'ACIGA SATIS-ODUNC'!$A$24:$A$28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'ACIGA SATIS-ODUNC'!$D$25:$D$29</c:f>
              <c:numCache>
                <c:formatCode>0%</c:formatCode>
                <c:ptCount val="5"/>
                <c:pt idx="0">
                  <c:v>0.12321778417436094</c:v>
                </c:pt>
                <c:pt idx="1">
                  <c:v>1.6127846010429464E-2</c:v>
                </c:pt>
                <c:pt idx="2">
                  <c:v>0</c:v>
                </c:pt>
                <c:pt idx="3">
                  <c:v>7.5045211405811427E-2</c:v>
                </c:pt>
                <c:pt idx="4">
                  <c:v>7.3449883980162889E-2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B00-4EF9-B128-8C5D0B00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253824"/>
        <c:axId val="266338880"/>
      </c:lineChart>
      <c:catAx>
        <c:axId val="2662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tr-TR"/>
          </a:p>
        </c:txPr>
        <c:crossAx val="266338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66338304"/>
        <c:scaling>
          <c:orientation val="minMax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tr-TR"/>
          </a:p>
        </c:txPr>
        <c:crossAx val="266253312"/>
        <c:crosses val="autoZero"/>
        <c:crossBetween val="between"/>
      </c:valAx>
      <c:catAx>
        <c:axId val="26625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6338880"/>
        <c:crosses val="autoZero"/>
        <c:auto val="0"/>
        <c:lblAlgn val="ctr"/>
        <c:lblOffset val="100"/>
        <c:noMultiLvlLbl val="0"/>
      </c:catAx>
      <c:valAx>
        <c:axId val="266338880"/>
        <c:scaling>
          <c:orientation val="minMax"/>
          <c:max val="0.25"/>
        </c:scaling>
        <c:delete val="0"/>
        <c:axPos val="r"/>
        <c:numFmt formatCode="0%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tr-TR"/>
          </a:p>
        </c:txPr>
        <c:crossAx val="26625382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5.8628590969075122E-3"/>
          <c:w val="0.24090586351233267"/>
          <c:h val="0.160493955194217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3200" b="0">
              <a:solidFill>
                <a:schemeClr val="bg2">
                  <a:lumMod val="75000"/>
                </a:schemeClr>
              </a:solidFill>
              <a:latin typeface="Helvetica" pitchFamily="2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282807035591639E-3"/>
          <c:y val="2.9686784122620689E-2"/>
          <c:w val="0.97435558951755508"/>
          <c:h val="0.8936794070726408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kredi!$C$3</c:f>
              <c:strCache>
                <c:ptCount val="1"/>
                <c:pt idx="0">
                  <c:v>Outstanding Loan Size (bn. TL)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1.3710367726096147E-3"/>
                  <c:y val="8.06719976159729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6F-4C38-AE1B-1212CA8BBF04}"/>
                </c:ext>
              </c:extLst>
            </c:dLbl>
            <c:dLbl>
              <c:idx val="2"/>
              <c:layout>
                <c:manualLayout>
                  <c:x val="6.8551838630483239E-4"/>
                  <c:y val="0.15839563698728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F-4C38-AE1B-1212CA8BBF04}"/>
                </c:ext>
              </c:extLst>
            </c:dLbl>
            <c:dLbl>
              <c:idx val="3"/>
              <c:layout>
                <c:manualLayout>
                  <c:x val="2.7420735452193296E-3"/>
                  <c:y val="0.261131667825568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6F-4C38-AE1B-1212CA8BBF04}"/>
                </c:ext>
              </c:extLst>
            </c:dLbl>
            <c:dLbl>
              <c:idx val="4"/>
              <c:layout>
                <c:manualLayout>
                  <c:x val="0"/>
                  <c:y val="0.422971955246785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F-4C38-AE1B-1212CA8BB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kredi!$A$24:$A$28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kredi!$C$24:$C$28</c:f>
              <c:numCache>
                <c:formatCode>#,##0.0</c:formatCode>
                <c:ptCount val="5"/>
                <c:pt idx="0">
                  <c:v>30.205616295999999</c:v>
                </c:pt>
                <c:pt idx="1">
                  <c:v>48.376734509000002</c:v>
                </c:pt>
                <c:pt idx="2">
                  <c:v>62.601592697999997</c:v>
                </c:pt>
                <c:pt idx="3">
                  <c:v>109.9</c:v>
                </c:pt>
                <c:pt idx="4">
                  <c:v>111.7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6F-4C38-AE1B-1212CA8BB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97148928"/>
        <c:axId val="336922304"/>
      </c:barChart>
      <c:lineChart>
        <c:grouping val="standard"/>
        <c:varyColors val="0"/>
        <c:ser>
          <c:idx val="1"/>
          <c:order val="0"/>
          <c:tx>
            <c:strRef>
              <c:f>kredi!$B$3</c:f>
              <c:strCache>
                <c:ptCount val="1"/>
                <c:pt idx="0">
                  <c:v>No. of Contracts</c:v>
                </c:pt>
              </c:strCache>
            </c:strRef>
          </c:tx>
          <c:spPr>
            <a:ln w="444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8240855846317453E-2"/>
                  <c:y val="-5.538548044483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F-4C38-AE1B-1212CA8BBF04}"/>
                </c:ext>
              </c:extLst>
            </c:dLbl>
            <c:dLbl>
              <c:idx val="4"/>
              <c:layout>
                <c:manualLayout>
                  <c:x val="-4.9926958002482917E-2"/>
                  <c:y val="-3.822148870099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F-4C38-AE1B-1212CA8BBF0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kredi!$A$24:$A$28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kredi!$B$24:$B$28</c:f>
              <c:numCache>
                <c:formatCode>#,##0</c:formatCode>
                <c:ptCount val="5"/>
                <c:pt idx="0">
                  <c:v>37777</c:v>
                </c:pt>
                <c:pt idx="1">
                  <c:v>44054</c:v>
                </c:pt>
                <c:pt idx="2">
                  <c:v>43576</c:v>
                </c:pt>
                <c:pt idx="3">
                  <c:v>44165</c:v>
                </c:pt>
                <c:pt idx="4">
                  <c:v>45388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86F-4C38-AE1B-1212CA8BB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149952"/>
        <c:axId val="336922880"/>
      </c:lineChart>
      <c:catAx>
        <c:axId val="4971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336922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6922304"/>
        <c:scaling>
          <c:orientation val="minMax"/>
          <c:min val="0"/>
        </c:scaling>
        <c:delete val="0"/>
        <c:axPos val="l"/>
        <c:numFmt formatCode="#,##0.0" sourceLinked="1"/>
        <c:majorTickMark val="cross"/>
        <c:minorTickMark val="none"/>
        <c:tickLblPos val="none"/>
        <c:spPr>
          <a:ln w="9525">
            <a:noFill/>
          </a:ln>
        </c:spPr>
        <c:crossAx val="497148928"/>
        <c:crosses val="autoZero"/>
        <c:crossBetween val="between"/>
      </c:valAx>
      <c:valAx>
        <c:axId val="3369228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497149952"/>
        <c:crosses val="max"/>
        <c:crossBetween val="between"/>
      </c:valAx>
      <c:catAx>
        <c:axId val="49714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6922880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3066575378947137E-5"/>
          <c:w val="0.34408958462227884"/>
          <c:h val="0.1491460068416153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84258145041266E-4"/>
          <c:y val="5.5001506361480391E-4"/>
          <c:w val="0.97942855937119433"/>
          <c:h val="0.907025272703155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vob!$E$3</c:f>
              <c:strCache>
                <c:ptCount val="1"/>
                <c:pt idx="0">
                  <c:v>Futures Trading Volume (bn. TL)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5635000843735939E-3"/>
                  <c:y val="0.146669097577095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4-4CDD-A1E1-B7024EBC207F}"/>
                </c:ext>
              </c:extLst>
            </c:dLbl>
            <c:dLbl>
              <c:idx val="4"/>
              <c:layout>
                <c:manualLayout>
                  <c:x val="8.56008838378099E-3"/>
                  <c:y val="0.317458553269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4-4CDD-A1E1-B7024EBC207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vob!$A$22:$A$26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vob!$E$22:$E$26</c:f>
              <c:numCache>
                <c:formatCode>#,##0</c:formatCode>
                <c:ptCount val="5"/>
                <c:pt idx="0">
                  <c:v>7856.5173167795683</c:v>
                </c:pt>
                <c:pt idx="1">
                  <c:v>11600.828</c:v>
                </c:pt>
                <c:pt idx="2">
                  <c:v>16349.417226971589</c:v>
                </c:pt>
                <c:pt idx="3">
                  <c:v>24473</c:v>
                </c:pt>
                <c:pt idx="4">
                  <c:v>10094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4-4CDD-A1E1-B7024EBC2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64203776"/>
        <c:axId val="263718016"/>
      </c:barChart>
      <c:lineChart>
        <c:grouping val="standard"/>
        <c:varyColors val="0"/>
        <c:ser>
          <c:idx val="0"/>
          <c:order val="1"/>
          <c:tx>
            <c:strRef>
              <c:f>vob!$F$3</c:f>
              <c:strCache>
                <c:ptCount val="1"/>
                <c:pt idx="0">
                  <c:v>No. of Contracts (million)</c:v>
                </c:pt>
              </c:strCache>
            </c:strRef>
          </c:tx>
          <c:spPr>
            <a:ln w="444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699978994990842E-2"/>
                  <c:y val="-3.7710082376308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4-4CDD-A1E1-B7024EBC207F}"/>
                </c:ext>
              </c:extLst>
            </c:dLbl>
            <c:dLbl>
              <c:idx val="4"/>
              <c:layout>
                <c:manualLayout>
                  <c:x val="-2.7159987517087269E-2"/>
                  <c:y val="-3.481426032830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67453829805764E-2"/>
                      <c:h val="8.6128091448980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B4-4CDD-A1E1-B7024EBC2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2D2D2D"/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vob!$A$22:$A$26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vob!$F$22:$F$26</c:f>
              <c:numCache>
                <c:formatCode>#,##0</c:formatCode>
                <c:ptCount val="5"/>
                <c:pt idx="0">
                  <c:v>2723.9502539999999</c:v>
                </c:pt>
                <c:pt idx="1">
                  <c:v>2082.9</c:v>
                </c:pt>
                <c:pt idx="2">
                  <c:v>1999.2861640000001</c:v>
                </c:pt>
                <c:pt idx="3">
                  <c:v>3145.6</c:v>
                </c:pt>
                <c:pt idx="4">
                  <c:v>1048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B4-4CDD-A1E1-B7024EBC2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238592"/>
        <c:axId val="263718592"/>
      </c:lineChart>
      <c:catAx>
        <c:axId val="2642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3718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637180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4203776"/>
        <c:crosses val="autoZero"/>
        <c:crossBetween val="between"/>
      </c:valAx>
      <c:valAx>
        <c:axId val="26371859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64238592"/>
        <c:crosses val="max"/>
        <c:crossBetween val="between"/>
      </c:valAx>
      <c:catAx>
        <c:axId val="26423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371859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2039227197935929E-3"/>
          <c:w val="0.35537052291810362"/>
          <c:h val="0.123156497598735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25434541905541E-3"/>
          <c:y val="5.2644077959094926E-2"/>
          <c:w val="0.98087062759595134"/>
          <c:h val="0.86267101073239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SermayePiyasasiKaynak!$M$3</c:f>
              <c:strCache>
                <c:ptCount val="1"/>
                <c:pt idx="0">
                  <c:v>Number of bonds listed (domestic private sector)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SermayePiyasasiKaynak!$N$30:$N$34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SermayePiyasasiKaynak!$M$30:$M$34</c:f>
              <c:numCache>
                <c:formatCode>#,##0</c:formatCode>
                <c:ptCount val="5"/>
                <c:pt idx="0">
                  <c:v>823</c:v>
                </c:pt>
                <c:pt idx="1">
                  <c:v>891</c:v>
                </c:pt>
                <c:pt idx="2">
                  <c:v>867</c:v>
                </c:pt>
                <c:pt idx="3">
                  <c:v>1092</c:v>
                </c:pt>
                <c:pt idx="4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4A99-A54F-653344109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2779648"/>
        <c:axId val="242694336"/>
      </c:barChart>
      <c:catAx>
        <c:axId val="24277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269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694336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277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1820019606696E-2"/>
          <c:y val="4.2507685862347211E-2"/>
          <c:w val="0.97638827901019076"/>
          <c:h val="0.87186340511548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'ÖSBA stok ve İhraç Grafiği'!$A$4</c:f>
              <c:strCache>
                <c:ptCount val="1"/>
                <c:pt idx="0">
                  <c:v>Non Finance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'ÖSBA stok ve İhraç Grafiği'!$H$1:$L$1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'ÖSBA stok ve İhraç Grafiği'!$H$4:$L$4</c:f>
              <c:numCache>
                <c:formatCode>#,##0</c:formatCode>
                <c:ptCount val="5"/>
                <c:pt idx="0">
                  <c:v>47.509929999999997</c:v>
                </c:pt>
                <c:pt idx="1">
                  <c:v>95.070859999999996</c:v>
                </c:pt>
                <c:pt idx="2">
                  <c:v>137.98223999999999</c:v>
                </c:pt>
                <c:pt idx="3">
                  <c:v>170.87799999999999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3-495C-A3F9-E692C34B627C}"/>
            </c:ext>
          </c:extLst>
        </c:ser>
        <c:ser>
          <c:idx val="2"/>
          <c:order val="1"/>
          <c:tx>
            <c:strRef>
              <c:f>'ÖSBA stok ve İhraç Grafiği'!$A$3</c:f>
              <c:strCache>
                <c:ptCount val="1"/>
                <c:pt idx="0">
                  <c:v>Non Bank-Finance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'ÖSBA stok ve İhraç Grafiği'!$H$1:$L$1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'ÖSBA stok ve İhraç Grafiği'!$H$3:$L$3</c:f>
              <c:numCache>
                <c:formatCode>#,##0</c:formatCode>
                <c:ptCount val="5"/>
                <c:pt idx="0">
                  <c:v>90.817229999999995</c:v>
                </c:pt>
                <c:pt idx="1">
                  <c:v>130.86055999999999</c:v>
                </c:pt>
                <c:pt idx="2">
                  <c:v>173.43396999999999</c:v>
                </c:pt>
                <c:pt idx="3">
                  <c:v>329.06</c:v>
                </c:pt>
                <c:pt idx="4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3-495C-A3F9-E692C34B627C}"/>
            </c:ext>
          </c:extLst>
        </c:ser>
        <c:ser>
          <c:idx val="1"/>
          <c:order val="2"/>
          <c:tx>
            <c:strRef>
              <c:f>'ÖSBA stok ve İhraç Grafiği'!$A$2</c:f>
              <c:strCache>
                <c:ptCount val="1"/>
                <c:pt idx="0">
                  <c:v>Bank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'ÖSBA stok ve İhraç Grafiği'!$H$1:$L$1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  <c:extLst xmlns:c15="http://schemas.microsoft.com/office/drawing/2012/chart"/>
            </c:strRef>
          </c:cat>
          <c:val>
            <c:numRef>
              <c:f>'ÖSBA stok ve İhraç Grafiği'!$H$2:$L$2</c:f>
              <c:numCache>
                <c:formatCode>#,##0</c:formatCode>
                <c:ptCount val="5"/>
                <c:pt idx="0">
                  <c:v>77.785080000000008</c:v>
                </c:pt>
                <c:pt idx="1">
                  <c:v>74.919589999999999</c:v>
                </c:pt>
                <c:pt idx="2">
                  <c:v>127.97532000000001</c:v>
                </c:pt>
                <c:pt idx="3">
                  <c:v>167.75800000000001</c:v>
                </c:pt>
                <c:pt idx="4">
                  <c:v>195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253-495C-A3F9-E692C34B6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55667872"/>
        <c:axId val="1"/>
        <c:extLst/>
      </c:barChart>
      <c:dateAx>
        <c:axId val="10556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tr-TR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556678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681214468834069E-2"/>
          <c:y val="4.5564030049560555E-2"/>
          <c:w val="0.24193480594505587"/>
          <c:h val="0.18081606006426612"/>
        </c:manualLayout>
      </c:layout>
      <c:overlay val="0"/>
      <c:txPr>
        <a:bodyPr/>
        <a:lstStyle/>
        <a:p>
          <a:pPr>
            <a:defRPr lang="en-US" sz="3200" b="0" i="0" u="none" strike="noStrike" kern="1200" baseline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3200" b="1" i="0" u="none" strike="noStrike" baseline="0">
          <a:solidFill>
            <a:srgbClr val="0070C0"/>
          </a:solidFill>
          <a:latin typeface="Helvetica" pitchFamily="2" charset="0"/>
          <a:ea typeface="Verdana" panose="020B0604030504040204" pitchFamily="34" charset="0"/>
          <a:cs typeface="Calibri"/>
        </a:defRPr>
      </a:pPr>
      <a:endParaRPr lang="tr-T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06126374946742E-2"/>
          <c:y val="6.8211733320965001E-2"/>
          <c:w val="0.95797025371828526"/>
          <c:h val="0.8430124222140410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sgmk!$I$5</c:f>
              <c:strCache>
                <c:ptCount val="1"/>
                <c:pt idx="0">
                  <c:v>Government Bonds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sgmk!$I$32:$I$36</c:f>
              <c:numCache>
                <c:formatCode>#,##0</c:formatCode>
                <c:ptCount val="5"/>
                <c:pt idx="0">
                  <c:v>1042.1623582510151</c:v>
                </c:pt>
                <c:pt idx="1">
                  <c:v>1336.1886281659042</c:v>
                </c:pt>
                <c:pt idx="2">
                  <c:v>4319.2026487085086</c:v>
                </c:pt>
                <c:pt idx="3">
                  <c:v>8707</c:v>
                </c:pt>
                <c:pt idx="4">
                  <c:v>6645.4124476612888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A-41C8-881A-3AC1EBC0CED0}"/>
            </c:ext>
          </c:extLst>
        </c:ser>
        <c:ser>
          <c:idx val="0"/>
          <c:order val="1"/>
          <c:tx>
            <c:strRef>
              <c:f>sgmk!$J$5</c:f>
              <c:strCache>
                <c:ptCount val="1"/>
                <c:pt idx="0">
                  <c:v>Corporate Bonds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983512337889664E-3"/>
                  <c:y val="1.3964336065291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A-41C8-881A-3AC1EBC0CED0}"/>
                </c:ext>
              </c:extLst>
            </c:dLbl>
            <c:dLbl>
              <c:idx val="4"/>
              <c:layout>
                <c:manualLayout>
                  <c:x val="-2.0997289786107791E-3"/>
                  <c:y val="6.90619884574816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A-41C8-881A-3AC1EBC0C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sgmk!$J$32:$J$36</c:f>
              <c:numCache>
                <c:formatCode>#,##0</c:formatCode>
                <c:ptCount val="5"/>
                <c:pt idx="0">
                  <c:v>382</c:v>
                </c:pt>
                <c:pt idx="1">
                  <c:v>611.68311652723003</c:v>
                </c:pt>
                <c:pt idx="2">
                  <c:v>627.20706264474995</c:v>
                </c:pt>
                <c:pt idx="3">
                  <c:v>784</c:v>
                </c:pt>
                <c:pt idx="4">
                  <c:v>338.18045248471003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8A-41C8-881A-3AC1EBC0CED0}"/>
            </c:ext>
          </c:extLst>
        </c:ser>
        <c:ser>
          <c:idx val="2"/>
          <c:order val="2"/>
          <c:tx>
            <c:strRef>
              <c:f>sgmk!$K$5</c:f>
              <c:strCache>
                <c:ptCount val="1"/>
                <c:pt idx="0">
                  <c:v>Eurobond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3983512337887613E-3"/>
                  <c:y val="-5.0779403873789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CB-467F-B4F6-A54FC202E0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sgmk!$K$32:$K$36</c:f>
              <c:numCache>
                <c:formatCode>#,##0</c:formatCode>
                <c:ptCount val="5"/>
                <c:pt idx="0" formatCode="0">
                  <c:v>185.58299761165026</c:v>
                </c:pt>
                <c:pt idx="1">
                  <c:v>361.09002326977594</c:v>
                </c:pt>
                <c:pt idx="2">
                  <c:v>451.07997148127123</c:v>
                </c:pt>
                <c:pt idx="3">
                  <c:v>543</c:v>
                </c:pt>
                <c:pt idx="4">
                  <c:v>184.16772389090997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8A-41C8-881A-3AC1EBC0C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7572992"/>
        <c:axId val="247281280"/>
      </c:barChart>
      <c:catAx>
        <c:axId val="2475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728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728128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757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8461611873677031E-5"/>
          <c:y val="5.3572282721344388E-4"/>
          <c:w val="0.23397664279982069"/>
          <c:h val="0.20857740100615191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71638430931981E-2"/>
          <c:y val="7.1882403521720928E-2"/>
          <c:w val="0.90531393628631729"/>
          <c:h val="0.8501873945833364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sgmk!$L$5</c:f>
              <c:strCache>
                <c:ptCount val="1"/>
                <c:pt idx="0">
                  <c:v>BIST Repo-Reverse Repo </c:v>
                </c:pt>
              </c:strCache>
            </c:strRef>
          </c:tx>
          <c:spPr>
            <a:solidFill>
              <a:schemeClr val="accent1"/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5.7340298069248801E-3"/>
                  <c:y val="4.56501845804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0-4603-9566-DC184423B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sgmk!$L$32:$L$36</c:f>
              <c:numCache>
                <c:formatCode>0.0</c:formatCode>
                <c:ptCount val="5"/>
                <c:pt idx="0">
                  <c:v>16.235894148980233</c:v>
                </c:pt>
                <c:pt idx="1">
                  <c:v>48.9083950168367</c:v>
                </c:pt>
                <c:pt idx="2">
                  <c:v>220.6272802884811</c:v>
                </c:pt>
                <c:pt idx="3">
                  <c:v>364.58300000000003</c:v>
                </c:pt>
                <c:pt idx="4">
                  <c:v>157.30000000000001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0-4603-9566-DC184423B83B}"/>
            </c:ext>
          </c:extLst>
        </c:ser>
        <c:ser>
          <c:idx val="0"/>
          <c:order val="1"/>
          <c:tx>
            <c:strRef>
              <c:f>sgmk!$M$5</c:f>
              <c:strCache>
                <c:ptCount val="1"/>
                <c:pt idx="0">
                  <c:v>Takasbank Money Market</c:v>
                </c:pt>
              </c:strCache>
            </c:strRef>
          </c:tx>
          <c:spPr>
            <a:solidFill>
              <a:schemeClr val="bg2"/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775849365481428E-2"/>
                  <c:y val="2.6013835468635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3-425E-AE77-651ABF11E963}"/>
                </c:ext>
              </c:extLst>
            </c:dLbl>
            <c:dLbl>
              <c:idx val="1"/>
              <c:layout>
                <c:manualLayout>
                  <c:x val="-6.8192584018901478E-3"/>
                  <c:y val="5.345126272079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0-4603-9566-DC184423B8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0-4603-9566-DC184423B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sgmk!$M$32:$M$36</c:f>
              <c:numCache>
                <c:formatCode>0.0</c:formatCode>
                <c:ptCount val="5"/>
                <c:pt idx="0">
                  <c:v>3.4798882720000002</c:v>
                </c:pt>
                <c:pt idx="1">
                  <c:v>11.419438319000001</c:v>
                </c:pt>
                <c:pt idx="2">
                  <c:v>10.315353504999999</c:v>
                </c:pt>
                <c:pt idx="3">
                  <c:v>13.226000000000001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00-4603-9566-DC184423B83B}"/>
            </c:ext>
          </c:extLst>
        </c:ser>
        <c:ser>
          <c:idx val="2"/>
          <c:order val="2"/>
          <c:tx>
            <c:strRef>
              <c:f>sgmk!$N$5</c:f>
              <c:strCache>
                <c:ptCount val="1"/>
                <c:pt idx="0">
                  <c:v>BIST Swap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1373325617011453E-3"/>
                  <c:y val="-2.341245192177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C3-425E-AE77-651ABF11E963}"/>
                </c:ext>
              </c:extLst>
            </c:dLbl>
            <c:dLbl>
              <c:idx val="1"/>
              <c:layout>
                <c:manualLayout>
                  <c:x val="3.6911819521821708E-3"/>
                  <c:y val="-8.347961450989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05137393430189E-2"/>
                      <c:h val="4.07371391990910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F00-4603-9566-DC184423B83B}"/>
                </c:ext>
              </c:extLst>
            </c:dLbl>
            <c:dLbl>
              <c:idx val="2"/>
              <c:layout>
                <c:manualLayout>
                  <c:x val="6.8192584018901478E-3"/>
                  <c:y val="-1.820968482804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7A-4EA9-9667-66A293323AFE}"/>
                </c:ext>
              </c:extLst>
            </c:dLbl>
            <c:dLbl>
              <c:idx val="3"/>
              <c:layout>
                <c:manualLayout>
                  <c:x val="-1.0001463451679632E-16"/>
                  <c:y val="-1.560830128118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6-46B5-A0CF-814F97AE71C5}"/>
                </c:ext>
              </c:extLst>
            </c:dLbl>
            <c:dLbl>
              <c:idx val="4"/>
              <c:layout>
                <c:manualLayout>
                  <c:x val="-3.4096292009450843E-2"/>
                  <c:y val="-1.063535720631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0-4603-9566-DC184423B8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sgmk!$N$32:$N$36</c:f>
              <c:numCache>
                <c:formatCode>0.0</c:formatCode>
                <c:ptCount val="5"/>
                <c:pt idx="0">
                  <c:v>0.99929000000000001</c:v>
                </c:pt>
                <c:pt idx="1">
                  <c:v>1.3766764685999999</c:v>
                </c:pt>
                <c:pt idx="2">
                  <c:v>4.6971056049</c:v>
                </c:pt>
                <c:pt idx="3">
                  <c:v>11.664999999999999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00-4603-9566-DC184423B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7572992"/>
        <c:axId val="247281280"/>
      </c:barChart>
      <c:catAx>
        <c:axId val="2475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728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728128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4757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3828263622569972E-3"/>
          <c:w val="0.23970847724026861"/>
          <c:h val="0.1866264305689195"/>
        </c:manualLayout>
      </c:layout>
      <c:overlay val="0"/>
      <c:txPr>
        <a:bodyPr/>
        <a:lstStyle/>
        <a:p>
          <a:pPr>
            <a:defRPr sz="2500"/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21282809392558E-2"/>
          <c:y val="9.2589298084955848E-2"/>
          <c:w val="0.96120228827975451"/>
          <c:h val="0.83815607744288023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SermayePiyasasiKaynak!$C$3</c:f>
              <c:strCache>
                <c:ptCount val="1"/>
                <c:pt idx="0">
                  <c:v>IPO Volume (bn. TL)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6413018834012176E-3"/>
                  <c:y val="5.8738562327271773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FFFFFF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E13833EE-7358-4831-9C40-8A4F8C0F601C}" type="VALUE">
                      <a:rPr lang="en-US" sz="3200" b="0" i="0" u="none" strike="noStrike" kern="1200" baseline="0">
                        <a:solidFill>
                          <a:srgbClr val="FFFFFF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FFFFFF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numFmt formatCode="#,##0.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6F-4DA0-8EEC-83088F78AD91}"/>
                </c:ext>
              </c:extLst>
            </c:dLbl>
            <c:dLbl>
              <c:idx val="1"/>
              <c:layout>
                <c:manualLayout>
                  <c:x val="-7.2175537948053507E-3"/>
                  <c:y val="5.341288635579206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 rtl="0">
                    <a:defRPr lang="en-US" sz="3200" b="0" i="0" u="none" strike="noStrike" kern="1200" baseline="0">
                      <a:solidFill>
                        <a:srgbClr val="FFFFFF"/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98854692466662E-2"/>
                      <c:h val="3.76181566840344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6F-4DA0-8EEC-83088F78AD91}"/>
                </c:ext>
              </c:extLst>
            </c:dLbl>
            <c:dLbl>
              <c:idx val="2"/>
              <c:layout>
                <c:manualLayout>
                  <c:x val="5.5172752322680586E-5"/>
                  <c:y val="0.20074432492213651"/>
                </c:manualLayout>
              </c:layout>
              <c:tx>
                <c:rich>
                  <a:bodyPr/>
                  <a:lstStyle/>
                  <a:p>
                    <a:fld id="{6BEFEC22-5CEA-4FD5-B907-2D3ED5484BBC}" type="VALUE">
                      <a:rPr lang="en-US">
                        <a:solidFill>
                          <a:srgbClr val="FFFFFF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6F-4DA0-8EEC-83088F78AD91}"/>
                </c:ext>
              </c:extLst>
            </c:dLbl>
            <c:dLbl>
              <c:idx val="3"/>
              <c:layout>
                <c:manualLayout>
                  <c:x val="7.4019285620599616E-4"/>
                  <c:y val="0.15334700265543388"/>
                </c:manualLayout>
              </c:layout>
              <c:tx>
                <c:rich>
                  <a:bodyPr/>
                  <a:lstStyle/>
                  <a:p>
                    <a:fld id="{A7AAC2E3-A97A-4A72-A84A-5B13F25E42A2}" type="VALUE">
                      <a:rPr lang="en-US">
                        <a:solidFill>
                          <a:srgbClr val="FFFFFF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6F-4DA0-8EEC-83088F78AD91}"/>
                </c:ext>
              </c:extLst>
            </c:dLbl>
            <c:dLbl>
              <c:idx val="4"/>
              <c:layout>
                <c:manualLayout>
                  <c:x val="3.8012330262101866E-3"/>
                  <c:y val="5.8143467214531704E-3"/>
                </c:manualLayout>
              </c:layout>
              <c:tx>
                <c:rich>
                  <a:bodyPr/>
                  <a:lstStyle/>
                  <a:p>
                    <a:fld id="{F52E2EF2-BB9F-4CD5-9C92-304F30A8099B}" type="VALUE">
                      <a:rPr lang="en-US">
                        <a:solidFill>
                          <a:srgbClr val="FFFFFF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39-42A8-8768-B9AB753C48EB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anchorCtr="0"/>
              <a:lstStyle/>
              <a:p>
                <a:pPr algn="ctr" rtl="0">
                  <a:defRPr lang="en-US" sz="3200" b="0" i="0" u="none" strike="noStrike" kern="1200" baseline="0">
                    <a:solidFill>
                      <a:srgbClr val="2D2D2D"/>
                    </a:solidFill>
                    <a:latin typeface="Helvetica" pitchFamily="2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hs!$A$40:$A$44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SermayePiyasasiKaynak!$C$30:$C$34</c:f>
              <c:numCache>
                <c:formatCode>#,##0.0</c:formatCode>
                <c:ptCount val="5"/>
                <c:pt idx="0">
                  <c:v>19.298870156100005</c:v>
                </c:pt>
                <c:pt idx="1">
                  <c:v>79.290999999999997</c:v>
                </c:pt>
                <c:pt idx="2">
                  <c:v>59.514000000000003</c:v>
                </c:pt>
                <c:pt idx="3">
                  <c:v>43.871000000000002</c:v>
                </c:pt>
                <c:pt idx="4">
                  <c:v>21.338000000000001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6F-4DA0-8EEC-83088F78A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6160207"/>
        <c:axId val="906143567"/>
      </c:barChart>
      <c:lineChart>
        <c:grouping val="standard"/>
        <c:varyColors val="0"/>
        <c:ser>
          <c:idx val="1"/>
          <c:order val="0"/>
          <c:tx>
            <c:strRef>
              <c:f>SermayePiyasasiKaynak!$B$3</c:f>
              <c:strCache>
                <c:ptCount val="1"/>
                <c:pt idx="0">
                  <c:v>No. of IPOs*</c:v>
                </c:pt>
              </c:strCache>
            </c:strRef>
          </c:tx>
          <c:spPr>
            <a:ln w="444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744875631688149E-2"/>
                  <c:y val="-4.299667827700749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311C8CB4-EFA8-4755-9F65-FC24381B6628}" type="VALUE">
                      <a: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D2D2D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555008103028924E-2"/>
                      <c:h val="5.85992280692316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6F-4DA0-8EEC-83088F78AD91}"/>
                </c:ext>
              </c:extLst>
            </c:dLbl>
            <c:dLbl>
              <c:idx val="1"/>
              <c:layout>
                <c:manualLayout>
                  <c:x val="-2.158378793812947E-2"/>
                  <c:y val="-3.8865642726157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6F-4DA0-8EEC-83088F78AD91}"/>
                </c:ext>
              </c:extLst>
            </c:dLbl>
            <c:dLbl>
              <c:idx val="2"/>
              <c:layout>
                <c:manualLayout>
                  <c:x val="-2.8430798663554663E-2"/>
                  <c:y val="-3.169751039173398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0" i="0" u="none" strike="noStrike" kern="1200" baseline="0">
                      <a:solidFill>
                        <a:srgbClr val="2D2D2D"/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6F-4DA0-8EEC-83088F78AD91}"/>
                </c:ext>
              </c:extLst>
            </c:dLbl>
            <c:dLbl>
              <c:idx val="3"/>
              <c:layout>
                <c:manualLayout>
                  <c:x val="-2.5035661354396603E-2"/>
                  <c:y val="-4.5640173848909282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6442F1A5-3376-48AC-A501-6F2C04856D07}" type="VALUE">
                      <a: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D2D2D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17190961625659E-2"/>
                      <c:h val="5.82999525317623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96F-4DA0-8EEC-83088F78AD91}"/>
                </c:ext>
              </c:extLst>
            </c:dLbl>
            <c:dLbl>
              <c:idx val="4"/>
              <c:layout>
                <c:manualLayout>
                  <c:x val="-4.4343228993810125E-3"/>
                  <c:y val="-3.3429034984665242E-2"/>
                </c:manualLayout>
              </c:layout>
              <c:tx>
                <c:rich>
                  <a:bodyPr/>
                  <a:lstStyle/>
                  <a:p>
                    <a:pPr>
                      <a:def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747D492A-6D0B-4646-959E-C1D4A50F9770}" type="VALUE">
                      <a:rPr lang="en-US">
                        <a:solidFill>
                          <a:srgbClr val="2D2D2D"/>
                        </a:solidFill>
                      </a:rPr>
                      <a:pPr>
                        <a:defRPr lang="en-US" sz="3200" b="0" i="0" u="none" strike="noStrike" kern="1200" baseline="0">
                          <a:solidFill>
                            <a:srgbClr val="2D2D2D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96F-4DA0-8EEC-83088F78AD91}"/>
                </c:ext>
              </c:extLst>
            </c:dLbl>
            <c:dLbl>
              <c:idx val="5"/>
              <c:layout>
                <c:manualLayout>
                  <c:x val="-2.8139041550562606E-2"/>
                  <c:y val="-3.501925710507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6F-4DA0-8EEC-83088F78AD91}"/>
                </c:ext>
              </c:extLst>
            </c:dLbl>
            <c:dLbl>
              <c:idx val="6"/>
              <c:layout>
                <c:manualLayout>
                  <c:x val="-2.5504891474487992E-2"/>
                  <c:y val="-5.040394724469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6F-4DA0-8EEC-83088F78AD91}"/>
                </c:ext>
              </c:extLst>
            </c:dLbl>
            <c:dLbl>
              <c:idx val="7"/>
              <c:layout>
                <c:manualLayout>
                  <c:x val="-4.1506676055005076E-2"/>
                  <c:y val="-4.014749038149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6F-4DA0-8EEC-83088F78AD91}"/>
                </c:ext>
              </c:extLst>
            </c:dLbl>
            <c:dLbl>
              <c:idx val="8"/>
              <c:layout>
                <c:manualLayout>
                  <c:x val="-2.2066800026404744E-2"/>
                  <c:y val="-4.014754157854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6F-4DA0-8EEC-83088F78AD91}"/>
                </c:ext>
              </c:extLst>
            </c:dLbl>
            <c:dLbl>
              <c:idx val="9"/>
              <c:layout>
                <c:manualLayout>
                  <c:x val="-3.3662520720714223E-3"/>
                  <c:y val="-2.4494726536852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6F-4DA0-8EEC-83088F78AD91}"/>
                </c:ext>
              </c:extLst>
            </c:dLbl>
            <c:dLbl>
              <c:idx val="10"/>
              <c:layout>
                <c:manualLayout>
                  <c:x val="-2.2581282833836341E-2"/>
                  <c:y val="-3.822453665266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6F-4DA0-8EEC-83088F78AD91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6F-4DA0-8EEC-83088F78AD9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2D2D2D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SermayePiyasasiKaynak!$A$30:$A$34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SermayePiyasasiKaynak!$B$30:$B$34</c:f>
              <c:numCache>
                <c:formatCode>#,##0</c:formatCode>
                <c:ptCount val="5"/>
                <c:pt idx="0">
                  <c:v>40</c:v>
                </c:pt>
                <c:pt idx="1">
                  <c:v>54</c:v>
                </c:pt>
                <c:pt idx="2">
                  <c:v>34</c:v>
                </c:pt>
                <c:pt idx="3">
                  <c:v>18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96F-4DA0-8EEC-83088F78A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396032"/>
        <c:axId val="186677440"/>
      </c:lineChart>
      <c:catAx>
        <c:axId val="2443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186677440"/>
        <c:crosses val="autoZero"/>
        <c:auto val="0"/>
        <c:lblAlgn val="ctr"/>
        <c:lblOffset val="100"/>
        <c:noMultiLvlLbl val="0"/>
      </c:catAx>
      <c:valAx>
        <c:axId val="186677440"/>
        <c:scaling>
          <c:orientation val="minMax"/>
          <c:max val="60"/>
        </c:scaling>
        <c:delete val="0"/>
        <c:axPos val="l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4396032"/>
        <c:crosses val="autoZero"/>
        <c:crossBetween val="between"/>
        <c:majorUnit val="1"/>
      </c:valAx>
      <c:valAx>
        <c:axId val="906143567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tr-TR"/>
          </a:p>
        </c:txPr>
        <c:crossAx val="906160207"/>
        <c:crosses val="max"/>
        <c:crossBetween val="between"/>
      </c:valAx>
      <c:catAx>
        <c:axId val="906160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143567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7954717432812767E-2"/>
          <c:w val="0.21331367400795176"/>
          <c:h val="9.6327729239204657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  <a:effectLst>
      <a:glow rad="127000">
        <a:schemeClr val="accent1">
          <a:alpha val="94000"/>
        </a:schemeClr>
      </a:glow>
    </a:effectLst>
  </c:spPr>
  <c:txPr>
    <a:bodyPr/>
    <a:lstStyle/>
    <a:p>
      <a:pPr>
        <a:defRPr sz="3200" b="0" i="0" u="none" strike="noStrike" baseline="0">
          <a:solidFill>
            <a:schemeClr val="tx1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2309711286089229E-2"/>
          <c:w val="1"/>
          <c:h val="0.9460697332422884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SermayePiyasasiKaynak!$Q$4</c:f>
              <c:strCache>
                <c:ptCount val="1"/>
                <c:pt idx="0">
                  <c:v>IPO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710958400415025E-3"/>
                  <c:y val="6.34892169067496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78-4237-8549-7D1A668407F7}"/>
                </c:ext>
              </c:extLst>
            </c:dLbl>
            <c:dLbl>
              <c:idx val="1"/>
              <c:layout>
                <c:manualLayout>
                  <c:x val="-3.4222245203629729E-3"/>
                  <c:y val="-8.419396640710498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78-4237-8549-7D1A668407F7}"/>
                </c:ext>
              </c:extLst>
            </c:dLbl>
            <c:dLbl>
              <c:idx val="2"/>
              <c:layout>
                <c:manualLayout>
                  <c:x val="-9.0605800782245677E-17"/>
                  <c:y val="-1.88504715765911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78-4237-8549-7D1A668407F7}"/>
                </c:ext>
              </c:extLst>
            </c:dLbl>
            <c:dLbl>
              <c:idx val="3"/>
              <c:layout>
                <c:manualLayout>
                  <c:x val="2.4710958400414912E-3"/>
                  <c:y val="-2.9662353862640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B-4BAA-9239-CDBBF50B429C}"/>
                </c:ext>
              </c:extLst>
            </c:dLbl>
            <c:dLbl>
              <c:idx val="4"/>
              <c:layout>
                <c:manualLayout>
                  <c:x val="0"/>
                  <c:y val="5.158670236980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78-4237-8549-7D1A668407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SermayePiyasasiKaynak!$P$30:$P$34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SermayePiyasasiKaynak!$Q$30:$Q$34</c:f>
              <c:numCache>
                <c:formatCode>#,##0.0</c:formatCode>
                <c:ptCount val="5"/>
                <c:pt idx="0">
                  <c:v>19.298870156100005</c:v>
                </c:pt>
                <c:pt idx="1">
                  <c:v>79.290999999999997</c:v>
                </c:pt>
                <c:pt idx="2">
                  <c:v>59.514000000000003</c:v>
                </c:pt>
                <c:pt idx="3">
                  <c:v>43.871000000000002</c:v>
                </c:pt>
                <c:pt idx="4">
                  <c:v>21.338000000000001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78-4237-8549-7D1A668407F7}"/>
            </c:ext>
          </c:extLst>
        </c:ser>
        <c:ser>
          <c:idx val="3"/>
          <c:order val="1"/>
          <c:tx>
            <c:strRef>
              <c:f>SermayePiyasasiKaynak!$R$4</c:f>
              <c:strCache>
                <c:ptCount val="1"/>
                <c:pt idx="0">
                  <c:v>SPO + Rights Issue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710958400414912E-3"/>
                  <c:y val="-1.68672268969004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78-4237-8549-7D1A668407F7}"/>
                </c:ext>
              </c:extLst>
            </c:dLbl>
            <c:dLbl>
              <c:idx val="1"/>
              <c:layout>
                <c:manualLayout>
                  <c:x val="-8.031061480134891E-3"/>
                  <c:y val="-1.2896675592453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B-4BAA-9239-CDBBF50B429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A0-462E-ADBF-F0809B91ED8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SermayePiyasasiKaynak!$P$30:$P$34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SermayePiyasasiKaynak!$R$30:$R$34</c:f>
              <c:numCache>
                <c:formatCode>#,##0.0</c:formatCode>
                <c:ptCount val="5"/>
                <c:pt idx="0">
                  <c:v>36.28</c:v>
                </c:pt>
                <c:pt idx="1">
                  <c:v>77.766999999999996</c:v>
                </c:pt>
                <c:pt idx="2">
                  <c:v>45.859606949295646</c:v>
                </c:pt>
                <c:pt idx="3">
                  <c:v>45.954000000000001</c:v>
                </c:pt>
                <c:pt idx="4">
                  <c:v>25.649000000000001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78-4237-8549-7D1A66840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2780160"/>
        <c:axId val="244973568"/>
      </c:barChart>
      <c:dateAx>
        <c:axId val="2427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4973568"/>
        <c:crosses val="autoZero"/>
        <c:auto val="0"/>
        <c:lblOffset val="100"/>
        <c:baseTimeUnit val="days"/>
      </c:dateAx>
      <c:valAx>
        <c:axId val="24497356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noFill/>
          </a:ln>
        </c:spPr>
        <c:crossAx val="24278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6246257044555172E-2"/>
          <c:w val="0.41415731667399647"/>
          <c:h val="9.09823823716570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3200">
          <a:solidFill>
            <a:schemeClr val="tx1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32246674734353E-2"/>
          <c:y val="0.12133390991833215"/>
          <c:w val="0.80441255854645533"/>
          <c:h val="0.68303014052859012"/>
        </c:manualLayout>
      </c:layout>
      <c:areaChart>
        <c:grouping val="standard"/>
        <c:varyColors val="0"/>
        <c:ser>
          <c:idx val="1"/>
          <c:order val="0"/>
          <c:tx>
            <c:strRef>
              <c:f>'PAY ENDEKS'!$AE$4</c:f>
              <c:strCache>
                <c:ptCount val="1"/>
                <c:pt idx="0">
                  <c:v>Trading Volume (Billion TL)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'PAY ENDEKS'!$B$9199:$B$9718</c:f>
              <c:numCache>
                <c:formatCode>m\.\m\m\.yyyy</c:formatCode>
                <c:ptCount val="519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45390</c:v>
                </c:pt>
                <c:pt idx="6">
                  <c:v>45391</c:v>
                </c:pt>
                <c:pt idx="7">
                  <c:v>45397</c:v>
                </c:pt>
                <c:pt idx="8">
                  <c:v>45398</c:v>
                </c:pt>
                <c:pt idx="9">
                  <c:v>45399</c:v>
                </c:pt>
                <c:pt idx="10">
                  <c:v>45400</c:v>
                </c:pt>
                <c:pt idx="11">
                  <c:v>45401</c:v>
                </c:pt>
                <c:pt idx="12">
                  <c:v>45404</c:v>
                </c:pt>
                <c:pt idx="13">
                  <c:v>45406</c:v>
                </c:pt>
                <c:pt idx="14">
                  <c:v>45407</c:v>
                </c:pt>
                <c:pt idx="15">
                  <c:v>45408</c:v>
                </c:pt>
                <c:pt idx="16">
                  <c:v>45411</c:v>
                </c:pt>
                <c:pt idx="17">
                  <c:v>45412</c:v>
                </c:pt>
                <c:pt idx="18">
                  <c:v>45414</c:v>
                </c:pt>
                <c:pt idx="19">
                  <c:v>45415</c:v>
                </c:pt>
                <c:pt idx="20">
                  <c:v>45418</c:v>
                </c:pt>
                <c:pt idx="21">
                  <c:v>45419</c:v>
                </c:pt>
                <c:pt idx="22">
                  <c:v>45420</c:v>
                </c:pt>
                <c:pt idx="23">
                  <c:v>45421</c:v>
                </c:pt>
                <c:pt idx="24">
                  <c:v>45422</c:v>
                </c:pt>
                <c:pt idx="25">
                  <c:v>45425</c:v>
                </c:pt>
                <c:pt idx="26">
                  <c:v>45426</c:v>
                </c:pt>
                <c:pt idx="27">
                  <c:v>45427</c:v>
                </c:pt>
                <c:pt idx="28">
                  <c:v>45428</c:v>
                </c:pt>
                <c:pt idx="29">
                  <c:v>45429</c:v>
                </c:pt>
                <c:pt idx="30">
                  <c:v>45432</c:v>
                </c:pt>
                <c:pt idx="31">
                  <c:v>45433</c:v>
                </c:pt>
                <c:pt idx="32">
                  <c:v>45434</c:v>
                </c:pt>
                <c:pt idx="33">
                  <c:v>45435</c:v>
                </c:pt>
                <c:pt idx="34">
                  <c:v>45436</c:v>
                </c:pt>
                <c:pt idx="35">
                  <c:v>45439</c:v>
                </c:pt>
                <c:pt idx="36">
                  <c:v>45440</c:v>
                </c:pt>
                <c:pt idx="37">
                  <c:v>45441</c:v>
                </c:pt>
                <c:pt idx="38">
                  <c:v>45442</c:v>
                </c:pt>
                <c:pt idx="39">
                  <c:v>45443</c:v>
                </c:pt>
                <c:pt idx="40">
                  <c:v>45446</c:v>
                </c:pt>
                <c:pt idx="41">
                  <c:v>45447</c:v>
                </c:pt>
                <c:pt idx="42">
                  <c:v>45448</c:v>
                </c:pt>
                <c:pt idx="43">
                  <c:v>45449</c:v>
                </c:pt>
                <c:pt idx="44">
                  <c:v>45450</c:v>
                </c:pt>
                <c:pt idx="45">
                  <c:v>45453</c:v>
                </c:pt>
                <c:pt idx="46">
                  <c:v>45454</c:v>
                </c:pt>
                <c:pt idx="47">
                  <c:v>45455</c:v>
                </c:pt>
                <c:pt idx="48">
                  <c:v>45456</c:v>
                </c:pt>
                <c:pt idx="49">
                  <c:v>45457</c:v>
                </c:pt>
                <c:pt idx="50">
                  <c:v>45463</c:v>
                </c:pt>
                <c:pt idx="51">
                  <c:v>45464</c:v>
                </c:pt>
                <c:pt idx="52">
                  <c:v>45467</c:v>
                </c:pt>
                <c:pt idx="53">
                  <c:v>45468</c:v>
                </c:pt>
                <c:pt idx="54">
                  <c:v>45469</c:v>
                </c:pt>
                <c:pt idx="55">
                  <c:v>45470</c:v>
                </c:pt>
                <c:pt idx="56">
                  <c:v>45471</c:v>
                </c:pt>
                <c:pt idx="57">
                  <c:v>45474</c:v>
                </c:pt>
                <c:pt idx="58">
                  <c:v>45475</c:v>
                </c:pt>
                <c:pt idx="59">
                  <c:v>45476</c:v>
                </c:pt>
                <c:pt idx="60">
                  <c:v>45477</c:v>
                </c:pt>
                <c:pt idx="61">
                  <c:v>45478</c:v>
                </c:pt>
                <c:pt idx="62">
                  <c:v>45481</c:v>
                </c:pt>
                <c:pt idx="63">
                  <c:v>45482</c:v>
                </c:pt>
                <c:pt idx="64">
                  <c:v>45483</c:v>
                </c:pt>
                <c:pt idx="65">
                  <c:v>45484</c:v>
                </c:pt>
                <c:pt idx="66">
                  <c:v>45485</c:v>
                </c:pt>
                <c:pt idx="67">
                  <c:v>45489</c:v>
                </c:pt>
                <c:pt idx="68">
                  <c:v>45490</c:v>
                </c:pt>
                <c:pt idx="69">
                  <c:v>45491</c:v>
                </c:pt>
                <c:pt idx="70">
                  <c:v>45492</c:v>
                </c:pt>
                <c:pt idx="71">
                  <c:v>45495</c:v>
                </c:pt>
                <c:pt idx="72">
                  <c:v>45496</c:v>
                </c:pt>
                <c:pt idx="73">
                  <c:v>45497</c:v>
                </c:pt>
                <c:pt idx="74">
                  <c:v>45498</c:v>
                </c:pt>
                <c:pt idx="75">
                  <c:v>45499</c:v>
                </c:pt>
                <c:pt idx="76">
                  <c:v>45502</c:v>
                </c:pt>
                <c:pt idx="77">
                  <c:v>45503</c:v>
                </c:pt>
                <c:pt idx="78">
                  <c:v>45504</c:v>
                </c:pt>
                <c:pt idx="79">
                  <c:v>45505</c:v>
                </c:pt>
                <c:pt idx="80">
                  <c:v>45506</c:v>
                </c:pt>
                <c:pt idx="81">
                  <c:v>45509</c:v>
                </c:pt>
                <c:pt idx="82">
                  <c:v>45510</c:v>
                </c:pt>
                <c:pt idx="83">
                  <c:v>45511</c:v>
                </c:pt>
                <c:pt idx="84">
                  <c:v>45512</c:v>
                </c:pt>
                <c:pt idx="85">
                  <c:v>45513</c:v>
                </c:pt>
                <c:pt idx="86">
                  <c:v>45516</c:v>
                </c:pt>
                <c:pt idx="87">
                  <c:v>45517</c:v>
                </c:pt>
                <c:pt idx="88">
                  <c:v>45518</c:v>
                </c:pt>
                <c:pt idx="89">
                  <c:v>45519</c:v>
                </c:pt>
                <c:pt idx="90">
                  <c:v>45520</c:v>
                </c:pt>
                <c:pt idx="91">
                  <c:v>45523</c:v>
                </c:pt>
                <c:pt idx="92">
                  <c:v>45524</c:v>
                </c:pt>
                <c:pt idx="93">
                  <c:v>45525</c:v>
                </c:pt>
                <c:pt idx="94">
                  <c:v>45526</c:v>
                </c:pt>
                <c:pt idx="95">
                  <c:v>45527</c:v>
                </c:pt>
                <c:pt idx="96">
                  <c:v>45530</c:v>
                </c:pt>
                <c:pt idx="97">
                  <c:v>45531</c:v>
                </c:pt>
                <c:pt idx="98">
                  <c:v>45532</c:v>
                </c:pt>
                <c:pt idx="99">
                  <c:v>45533</c:v>
                </c:pt>
                <c:pt idx="100">
                  <c:v>45537</c:v>
                </c:pt>
                <c:pt idx="101">
                  <c:v>45538</c:v>
                </c:pt>
                <c:pt idx="102">
                  <c:v>45539</c:v>
                </c:pt>
                <c:pt idx="103">
                  <c:v>45540</c:v>
                </c:pt>
                <c:pt idx="104">
                  <c:v>45541</c:v>
                </c:pt>
                <c:pt idx="105">
                  <c:v>45544</c:v>
                </c:pt>
                <c:pt idx="106">
                  <c:v>45545</c:v>
                </c:pt>
                <c:pt idx="107">
                  <c:v>45546</c:v>
                </c:pt>
                <c:pt idx="108">
                  <c:v>45547</c:v>
                </c:pt>
                <c:pt idx="109">
                  <c:v>45548</c:v>
                </c:pt>
                <c:pt idx="110">
                  <c:v>45551</c:v>
                </c:pt>
                <c:pt idx="111">
                  <c:v>45552</c:v>
                </c:pt>
                <c:pt idx="112">
                  <c:v>45553</c:v>
                </c:pt>
                <c:pt idx="113">
                  <c:v>45554</c:v>
                </c:pt>
                <c:pt idx="114">
                  <c:v>45555</c:v>
                </c:pt>
                <c:pt idx="115">
                  <c:v>45558</c:v>
                </c:pt>
                <c:pt idx="116">
                  <c:v>45559</c:v>
                </c:pt>
                <c:pt idx="117">
                  <c:v>45560</c:v>
                </c:pt>
                <c:pt idx="118">
                  <c:v>45561</c:v>
                </c:pt>
                <c:pt idx="119">
                  <c:v>45562</c:v>
                </c:pt>
                <c:pt idx="120">
                  <c:v>45565</c:v>
                </c:pt>
                <c:pt idx="121">
                  <c:v>45566</c:v>
                </c:pt>
                <c:pt idx="122">
                  <c:v>45567</c:v>
                </c:pt>
                <c:pt idx="123">
                  <c:v>45568</c:v>
                </c:pt>
                <c:pt idx="124">
                  <c:v>45569</c:v>
                </c:pt>
                <c:pt idx="125">
                  <c:v>45572</c:v>
                </c:pt>
                <c:pt idx="126">
                  <c:v>45573</c:v>
                </c:pt>
                <c:pt idx="127">
                  <c:v>45574</c:v>
                </c:pt>
                <c:pt idx="128">
                  <c:v>45575</c:v>
                </c:pt>
                <c:pt idx="129">
                  <c:v>45576</c:v>
                </c:pt>
                <c:pt idx="130">
                  <c:v>45579</c:v>
                </c:pt>
                <c:pt idx="131">
                  <c:v>45580</c:v>
                </c:pt>
                <c:pt idx="132">
                  <c:v>45581</c:v>
                </c:pt>
                <c:pt idx="133">
                  <c:v>45582</c:v>
                </c:pt>
                <c:pt idx="134">
                  <c:v>45583</c:v>
                </c:pt>
                <c:pt idx="135">
                  <c:v>45586</c:v>
                </c:pt>
                <c:pt idx="136">
                  <c:v>45587</c:v>
                </c:pt>
                <c:pt idx="137">
                  <c:v>45588</c:v>
                </c:pt>
                <c:pt idx="138">
                  <c:v>45589</c:v>
                </c:pt>
                <c:pt idx="139">
                  <c:v>45590</c:v>
                </c:pt>
                <c:pt idx="140">
                  <c:v>45593</c:v>
                </c:pt>
                <c:pt idx="141">
                  <c:v>45595</c:v>
                </c:pt>
                <c:pt idx="142">
                  <c:v>45596</c:v>
                </c:pt>
                <c:pt idx="143">
                  <c:v>45597</c:v>
                </c:pt>
                <c:pt idx="144">
                  <c:v>45600</c:v>
                </c:pt>
                <c:pt idx="145">
                  <c:v>45601</c:v>
                </c:pt>
                <c:pt idx="146">
                  <c:v>45602</c:v>
                </c:pt>
                <c:pt idx="147">
                  <c:v>45603</c:v>
                </c:pt>
                <c:pt idx="148">
                  <c:v>45604</c:v>
                </c:pt>
                <c:pt idx="149">
                  <c:v>45607</c:v>
                </c:pt>
                <c:pt idx="150">
                  <c:v>45608</c:v>
                </c:pt>
                <c:pt idx="151">
                  <c:v>45609</c:v>
                </c:pt>
                <c:pt idx="152">
                  <c:v>45610</c:v>
                </c:pt>
                <c:pt idx="153">
                  <c:v>45611</c:v>
                </c:pt>
                <c:pt idx="154">
                  <c:v>45614</c:v>
                </c:pt>
                <c:pt idx="155">
                  <c:v>45615</c:v>
                </c:pt>
                <c:pt idx="156">
                  <c:v>45616</c:v>
                </c:pt>
                <c:pt idx="157">
                  <c:v>45617</c:v>
                </c:pt>
                <c:pt idx="158">
                  <c:v>45618</c:v>
                </c:pt>
                <c:pt idx="159">
                  <c:v>45621</c:v>
                </c:pt>
                <c:pt idx="160">
                  <c:v>45622</c:v>
                </c:pt>
                <c:pt idx="161">
                  <c:v>45623</c:v>
                </c:pt>
                <c:pt idx="162">
                  <c:v>45624</c:v>
                </c:pt>
                <c:pt idx="163">
                  <c:v>45625</c:v>
                </c:pt>
                <c:pt idx="164">
                  <c:v>45628</c:v>
                </c:pt>
                <c:pt idx="165">
                  <c:v>45629</c:v>
                </c:pt>
                <c:pt idx="166">
                  <c:v>45630</c:v>
                </c:pt>
                <c:pt idx="167">
                  <c:v>45631</c:v>
                </c:pt>
                <c:pt idx="168">
                  <c:v>45632</c:v>
                </c:pt>
                <c:pt idx="169">
                  <c:v>45635</c:v>
                </c:pt>
                <c:pt idx="170">
                  <c:v>45636</c:v>
                </c:pt>
                <c:pt idx="171">
                  <c:v>45637</c:v>
                </c:pt>
                <c:pt idx="172">
                  <c:v>45638</c:v>
                </c:pt>
                <c:pt idx="173">
                  <c:v>45639</c:v>
                </c:pt>
                <c:pt idx="174">
                  <c:v>45642</c:v>
                </c:pt>
                <c:pt idx="175">
                  <c:v>45643</c:v>
                </c:pt>
                <c:pt idx="176">
                  <c:v>45644</c:v>
                </c:pt>
                <c:pt idx="177">
                  <c:v>45645</c:v>
                </c:pt>
                <c:pt idx="178">
                  <c:v>45646</c:v>
                </c:pt>
                <c:pt idx="179">
                  <c:v>45649</c:v>
                </c:pt>
                <c:pt idx="180">
                  <c:v>45650</c:v>
                </c:pt>
                <c:pt idx="181">
                  <c:v>45651</c:v>
                </c:pt>
                <c:pt idx="182">
                  <c:v>45652</c:v>
                </c:pt>
                <c:pt idx="183">
                  <c:v>45653</c:v>
                </c:pt>
                <c:pt idx="184">
                  <c:v>45656</c:v>
                </c:pt>
                <c:pt idx="185">
                  <c:v>45657</c:v>
                </c:pt>
                <c:pt idx="186">
                  <c:v>45659</c:v>
                </c:pt>
                <c:pt idx="187">
                  <c:v>45660</c:v>
                </c:pt>
                <c:pt idx="188">
                  <c:v>45663</c:v>
                </c:pt>
                <c:pt idx="189">
                  <c:v>45664</c:v>
                </c:pt>
                <c:pt idx="190">
                  <c:v>45665</c:v>
                </c:pt>
                <c:pt idx="191">
                  <c:v>45666</c:v>
                </c:pt>
                <c:pt idx="192">
                  <c:v>45667</c:v>
                </c:pt>
                <c:pt idx="193">
                  <c:v>45670</c:v>
                </c:pt>
                <c:pt idx="194">
                  <c:v>45671</c:v>
                </c:pt>
                <c:pt idx="195">
                  <c:v>45672</c:v>
                </c:pt>
                <c:pt idx="196">
                  <c:v>45673</c:v>
                </c:pt>
                <c:pt idx="197">
                  <c:v>45674</c:v>
                </c:pt>
                <c:pt idx="198">
                  <c:v>45677</c:v>
                </c:pt>
                <c:pt idx="199">
                  <c:v>45678</c:v>
                </c:pt>
                <c:pt idx="200">
                  <c:v>45679</c:v>
                </c:pt>
                <c:pt idx="201">
                  <c:v>45680</c:v>
                </c:pt>
                <c:pt idx="202">
                  <c:v>45681</c:v>
                </c:pt>
                <c:pt idx="203">
                  <c:v>45684</c:v>
                </c:pt>
                <c:pt idx="204">
                  <c:v>45685</c:v>
                </c:pt>
                <c:pt idx="205">
                  <c:v>45686</c:v>
                </c:pt>
                <c:pt idx="206">
                  <c:v>45687</c:v>
                </c:pt>
                <c:pt idx="207">
                  <c:v>45688</c:v>
                </c:pt>
                <c:pt idx="208">
                  <c:v>45691</c:v>
                </c:pt>
                <c:pt idx="209">
                  <c:v>45692</c:v>
                </c:pt>
                <c:pt idx="210">
                  <c:v>45693</c:v>
                </c:pt>
                <c:pt idx="211">
                  <c:v>45694</c:v>
                </c:pt>
                <c:pt idx="212">
                  <c:v>45695</c:v>
                </c:pt>
                <c:pt idx="213">
                  <c:v>45698</c:v>
                </c:pt>
                <c:pt idx="214">
                  <c:v>45699</c:v>
                </c:pt>
                <c:pt idx="215">
                  <c:v>45700</c:v>
                </c:pt>
                <c:pt idx="216">
                  <c:v>45701</c:v>
                </c:pt>
                <c:pt idx="217">
                  <c:v>45702</c:v>
                </c:pt>
                <c:pt idx="218">
                  <c:v>45705</c:v>
                </c:pt>
                <c:pt idx="219">
                  <c:v>45706</c:v>
                </c:pt>
                <c:pt idx="220">
                  <c:v>45707</c:v>
                </c:pt>
                <c:pt idx="221">
                  <c:v>45708</c:v>
                </c:pt>
                <c:pt idx="222">
                  <c:v>45709</c:v>
                </c:pt>
                <c:pt idx="223">
                  <c:v>45712</c:v>
                </c:pt>
                <c:pt idx="224">
                  <c:v>45713</c:v>
                </c:pt>
                <c:pt idx="225">
                  <c:v>45714</c:v>
                </c:pt>
                <c:pt idx="226">
                  <c:v>45715</c:v>
                </c:pt>
                <c:pt idx="227">
                  <c:v>45716</c:v>
                </c:pt>
                <c:pt idx="228">
                  <c:v>45719</c:v>
                </c:pt>
                <c:pt idx="229">
                  <c:v>45720</c:v>
                </c:pt>
                <c:pt idx="230">
                  <c:v>45721</c:v>
                </c:pt>
                <c:pt idx="231">
                  <c:v>45722</c:v>
                </c:pt>
                <c:pt idx="232">
                  <c:v>45723</c:v>
                </c:pt>
                <c:pt idx="233">
                  <c:v>45726</c:v>
                </c:pt>
                <c:pt idx="234">
                  <c:v>45727</c:v>
                </c:pt>
                <c:pt idx="235">
                  <c:v>45728</c:v>
                </c:pt>
                <c:pt idx="236">
                  <c:v>45729</c:v>
                </c:pt>
                <c:pt idx="237">
                  <c:v>45730</c:v>
                </c:pt>
                <c:pt idx="238">
                  <c:v>45733</c:v>
                </c:pt>
                <c:pt idx="239">
                  <c:v>45734</c:v>
                </c:pt>
                <c:pt idx="240">
                  <c:v>45735</c:v>
                </c:pt>
                <c:pt idx="241">
                  <c:v>45736</c:v>
                </c:pt>
                <c:pt idx="242">
                  <c:v>45737</c:v>
                </c:pt>
                <c:pt idx="243">
                  <c:v>45740</c:v>
                </c:pt>
                <c:pt idx="244">
                  <c:v>45741</c:v>
                </c:pt>
                <c:pt idx="245">
                  <c:v>45742</c:v>
                </c:pt>
                <c:pt idx="246">
                  <c:v>45743</c:v>
                </c:pt>
                <c:pt idx="247">
                  <c:v>45744</c:v>
                </c:pt>
                <c:pt idx="248">
                  <c:v>45749</c:v>
                </c:pt>
                <c:pt idx="249">
                  <c:v>45750</c:v>
                </c:pt>
                <c:pt idx="250">
                  <c:v>45751</c:v>
                </c:pt>
                <c:pt idx="251">
                  <c:v>45754</c:v>
                </c:pt>
                <c:pt idx="252">
                  <c:v>45755</c:v>
                </c:pt>
                <c:pt idx="253">
                  <c:v>45756</c:v>
                </c:pt>
                <c:pt idx="254">
                  <c:v>45757</c:v>
                </c:pt>
                <c:pt idx="255">
                  <c:v>45758</c:v>
                </c:pt>
                <c:pt idx="256">
                  <c:v>45761</c:v>
                </c:pt>
                <c:pt idx="257">
                  <c:v>45762</c:v>
                </c:pt>
                <c:pt idx="258">
                  <c:v>45763</c:v>
                </c:pt>
                <c:pt idx="259">
                  <c:v>45764</c:v>
                </c:pt>
                <c:pt idx="260">
                  <c:v>45765</c:v>
                </c:pt>
                <c:pt idx="261">
                  <c:v>45768</c:v>
                </c:pt>
                <c:pt idx="262">
                  <c:v>45769</c:v>
                </c:pt>
                <c:pt idx="263">
                  <c:v>45771</c:v>
                </c:pt>
                <c:pt idx="264">
                  <c:v>45772</c:v>
                </c:pt>
                <c:pt idx="265">
                  <c:v>45775</c:v>
                </c:pt>
                <c:pt idx="266">
                  <c:v>45776</c:v>
                </c:pt>
                <c:pt idx="267">
                  <c:v>45777</c:v>
                </c:pt>
                <c:pt idx="268">
                  <c:v>45779</c:v>
                </c:pt>
                <c:pt idx="269">
                  <c:v>45782</c:v>
                </c:pt>
                <c:pt idx="270">
                  <c:v>45783</c:v>
                </c:pt>
                <c:pt idx="271">
                  <c:v>45784</c:v>
                </c:pt>
                <c:pt idx="272">
                  <c:v>45785</c:v>
                </c:pt>
                <c:pt idx="273">
                  <c:v>45786</c:v>
                </c:pt>
                <c:pt idx="274">
                  <c:v>45789</c:v>
                </c:pt>
                <c:pt idx="275">
                  <c:v>45790</c:v>
                </c:pt>
                <c:pt idx="276">
                  <c:v>45791</c:v>
                </c:pt>
                <c:pt idx="277">
                  <c:v>45792</c:v>
                </c:pt>
                <c:pt idx="278">
                  <c:v>45793</c:v>
                </c:pt>
                <c:pt idx="279">
                  <c:v>45797</c:v>
                </c:pt>
                <c:pt idx="280">
                  <c:v>45798</c:v>
                </c:pt>
                <c:pt idx="281">
                  <c:v>45799</c:v>
                </c:pt>
                <c:pt idx="282">
                  <c:v>45800</c:v>
                </c:pt>
                <c:pt idx="283">
                  <c:v>45803</c:v>
                </c:pt>
                <c:pt idx="284">
                  <c:v>45804</c:v>
                </c:pt>
                <c:pt idx="285">
                  <c:v>45805</c:v>
                </c:pt>
                <c:pt idx="286">
                  <c:v>45806</c:v>
                </c:pt>
                <c:pt idx="287">
                  <c:v>45807</c:v>
                </c:pt>
                <c:pt idx="288">
                  <c:v>45810</c:v>
                </c:pt>
                <c:pt idx="289">
                  <c:v>45811</c:v>
                </c:pt>
                <c:pt idx="290">
                  <c:v>45812</c:v>
                </c:pt>
                <c:pt idx="291">
                  <c:v>45813</c:v>
                </c:pt>
                <c:pt idx="292">
                  <c:v>45818</c:v>
                </c:pt>
                <c:pt idx="293">
                  <c:v>45819</c:v>
                </c:pt>
                <c:pt idx="294">
                  <c:v>45820</c:v>
                </c:pt>
                <c:pt idx="295">
                  <c:v>45821</c:v>
                </c:pt>
                <c:pt idx="296">
                  <c:v>45824</c:v>
                </c:pt>
                <c:pt idx="297">
                  <c:v>45825</c:v>
                </c:pt>
                <c:pt idx="298">
                  <c:v>45826</c:v>
                </c:pt>
                <c:pt idx="299">
                  <c:v>45827</c:v>
                </c:pt>
                <c:pt idx="300">
                  <c:v>45828</c:v>
                </c:pt>
                <c:pt idx="301">
                  <c:v>45831</c:v>
                </c:pt>
                <c:pt idx="302">
                  <c:v>45832</c:v>
                </c:pt>
                <c:pt idx="303">
                  <c:v>45833</c:v>
                </c:pt>
                <c:pt idx="304">
                  <c:v>45834</c:v>
                </c:pt>
                <c:pt idx="305">
                  <c:v>45835</c:v>
                </c:pt>
                <c:pt idx="306">
                  <c:v>45838</c:v>
                </c:pt>
                <c:pt idx="307">
                  <c:v>45839</c:v>
                </c:pt>
                <c:pt idx="308">
                  <c:v>45840</c:v>
                </c:pt>
                <c:pt idx="309">
                  <c:v>45841</c:v>
                </c:pt>
                <c:pt idx="310">
                  <c:v>45842</c:v>
                </c:pt>
                <c:pt idx="311">
                  <c:v>45845</c:v>
                </c:pt>
                <c:pt idx="312">
                  <c:v>45846</c:v>
                </c:pt>
                <c:pt idx="313">
                  <c:v>45847</c:v>
                </c:pt>
                <c:pt idx="314">
                  <c:v>45848</c:v>
                </c:pt>
                <c:pt idx="315">
                  <c:v>45849</c:v>
                </c:pt>
                <c:pt idx="316">
                  <c:v>45852</c:v>
                </c:pt>
                <c:pt idx="317">
                  <c:v>45854</c:v>
                </c:pt>
                <c:pt idx="318">
                  <c:v>45855</c:v>
                </c:pt>
                <c:pt idx="319">
                  <c:v>45856</c:v>
                </c:pt>
                <c:pt idx="320">
                  <c:v>45859</c:v>
                </c:pt>
                <c:pt idx="321">
                  <c:v>45860</c:v>
                </c:pt>
                <c:pt idx="322">
                  <c:v>45861</c:v>
                </c:pt>
                <c:pt idx="323">
                  <c:v>45862</c:v>
                </c:pt>
                <c:pt idx="324">
                  <c:v>45863</c:v>
                </c:pt>
                <c:pt idx="325">
                  <c:v>45866</c:v>
                </c:pt>
                <c:pt idx="326">
                  <c:v>45867</c:v>
                </c:pt>
                <c:pt idx="327">
                  <c:v>45868</c:v>
                </c:pt>
                <c:pt idx="328">
                  <c:v>45869</c:v>
                </c:pt>
                <c:pt idx="329">
                  <c:v>45870</c:v>
                </c:pt>
                <c:pt idx="330">
                  <c:v>45873</c:v>
                </c:pt>
                <c:pt idx="331">
                  <c:v>45874</c:v>
                </c:pt>
                <c:pt idx="332">
                  <c:v>45875</c:v>
                </c:pt>
                <c:pt idx="333">
                  <c:v>45876</c:v>
                </c:pt>
                <c:pt idx="334">
                  <c:v>45877</c:v>
                </c:pt>
                <c:pt idx="335">
                  <c:v>45880</c:v>
                </c:pt>
                <c:pt idx="336">
                  <c:v>45881</c:v>
                </c:pt>
                <c:pt idx="337">
                  <c:v>45882</c:v>
                </c:pt>
                <c:pt idx="338">
                  <c:v>45883</c:v>
                </c:pt>
                <c:pt idx="339">
                  <c:v>45884</c:v>
                </c:pt>
                <c:pt idx="340">
                  <c:v>45887</c:v>
                </c:pt>
                <c:pt idx="341">
                  <c:v>45888</c:v>
                </c:pt>
                <c:pt idx="342">
                  <c:v>45889</c:v>
                </c:pt>
                <c:pt idx="343">
                  <c:v>45890</c:v>
                </c:pt>
                <c:pt idx="344">
                  <c:v>45891</c:v>
                </c:pt>
                <c:pt idx="345">
                  <c:v>45894</c:v>
                </c:pt>
                <c:pt idx="346">
                  <c:v>45895</c:v>
                </c:pt>
                <c:pt idx="347">
                  <c:v>45896</c:v>
                </c:pt>
                <c:pt idx="348">
                  <c:v>45897</c:v>
                </c:pt>
                <c:pt idx="349">
                  <c:v>45898</c:v>
                </c:pt>
                <c:pt idx="350">
                  <c:v>45901</c:v>
                </c:pt>
                <c:pt idx="351">
                  <c:v>45902</c:v>
                </c:pt>
                <c:pt idx="352">
                  <c:v>45903</c:v>
                </c:pt>
                <c:pt idx="353">
                  <c:v>45904</c:v>
                </c:pt>
                <c:pt idx="354">
                  <c:v>45905</c:v>
                </c:pt>
                <c:pt idx="355">
                  <c:v>45908</c:v>
                </c:pt>
                <c:pt idx="356">
                  <c:v>45909</c:v>
                </c:pt>
                <c:pt idx="357">
                  <c:v>45910</c:v>
                </c:pt>
                <c:pt idx="358">
                  <c:v>45911</c:v>
                </c:pt>
                <c:pt idx="359">
                  <c:v>45912</c:v>
                </c:pt>
                <c:pt idx="360">
                  <c:v>45915</c:v>
                </c:pt>
                <c:pt idx="361">
                  <c:v>45916</c:v>
                </c:pt>
                <c:pt idx="362">
                  <c:v>45917</c:v>
                </c:pt>
                <c:pt idx="363">
                  <c:v>45918</c:v>
                </c:pt>
                <c:pt idx="364">
                  <c:v>45919</c:v>
                </c:pt>
                <c:pt idx="365">
                  <c:v>45922</c:v>
                </c:pt>
                <c:pt idx="366">
                  <c:v>45923</c:v>
                </c:pt>
                <c:pt idx="367">
                  <c:v>45924</c:v>
                </c:pt>
                <c:pt idx="368">
                  <c:v>45925</c:v>
                </c:pt>
                <c:pt idx="369">
                  <c:v>45926</c:v>
                </c:pt>
                <c:pt idx="370">
                  <c:v>45929</c:v>
                </c:pt>
                <c:pt idx="371">
                  <c:v>45930</c:v>
                </c:pt>
                <c:pt idx="372">
                  <c:v>45931</c:v>
                </c:pt>
                <c:pt idx="373">
                  <c:v>45932</c:v>
                </c:pt>
                <c:pt idx="374">
                  <c:v>45933</c:v>
                </c:pt>
                <c:pt idx="375">
                  <c:v>45936</c:v>
                </c:pt>
                <c:pt idx="376">
                  <c:v>45937</c:v>
                </c:pt>
                <c:pt idx="377">
                  <c:v>45938</c:v>
                </c:pt>
                <c:pt idx="378">
                  <c:v>45939</c:v>
                </c:pt>
                <c:pt idx="379">
                  <c:v>45940</c:v>
                </c:pt>
                <c:pt idx="380">
                  <c:v>45943</c:v>
                </c:pt>
                <c:pt idx="381">
                  <c:v>45944</c:v>
                </c:pt>
                <c:pt idx="382">
                  <c:v>45945</c:v>
                </c:pt>
                <c:pt idx="383">
                  <c:v>45946</c:v>
                </c:pt>
                <c:pt idx="384">
                  <c:v>45947</c:v>
                </c:pt>
                <c:pt idx="385">
                  <c:v>45950</c:v>
                </c:pt>
                <c:pt idx="386">
                  <c:v>45951</c:v>
                </c:pt>
                <c:pt idx="387">
                  <c:v>45952</c:v>
                </c:pt>
                <c:pt idx="388">
                  <c:v>45953</c:v>
                </c:pt>
                <c:pt idx="389">
                  <c:v>45954</c:v>
                </c:pt>
                <c:pt idx="390">
                  <c:v>45957</c:v>
                </c:pt>
                <c:pt idx="391">
                  <c:v>45958</c:v>
                </c:pt>
                <c:pt idx="392">
                  <c:v>45960</c:v>
                </c:pt>
                <c:pt idx="393">
                  <c:v>45961</c:v>
                </c:pt>
                <c:pt idx="394">
                  <c:v>45964</c:v>
                </c:pt>
                <c:pt idx="395">
                  <c:v>45965</c:v>
                </c:pt>
                <c:pt idx="396">
                  <c:v>45966</c:v>
                </c:pt>
                <c:pt idx="397">
                  <c:v>45967</c:v>
                </c:pt>
                <c:pt idx="398">
                  <c:v>45968</c:v>
                </c:pt>
                <c:pt idx="399">
                  <c:v>45971</c:v>
                </c:pt>
                <c:pt idx="400">
                  <c:v>45972</c:v>
                </c:pt>
                <c:pt idx="401">
                  <c:v>45973</c:v>
                </c:pt>
                <c:pt idx="402">
                  <c:v>45974</c:v>
                </c:pt>
                <c:pt idx="403">
                  <c:v>45975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45985</c:v>
                </c:pt>
                <c:pt idx="410">
                  <c:v>45986</c:v>
                </c:pt>
                <c:pt idx="411">
                  <c:v>45987</c:v>
                </c:pt>
                <c:pt idx="412">
                  <c:v>45988</c:v>
                </c:pt>
                <c:pt idx="413">
                  <c:v>45989</c:v>
                </c:pt>
                <c:pt idx="414">
                  <c:v>45992</c:v>
                </c:pt>
                <c:pt idx="415">
                  <c:v>45993</c:v>
                </c:pt>
                <c:pt idx="416">
                  <c:v>45994</c:v>
                </c:pt>
                <c:pt idx="417">
                  <c:v>45995</c:v>
                </c:pt>
                <c:pt idx="418">
                  <c:v>45996</c:v>
                </c:pt>
                <c:pt idx="419">
                  <c:v>45999</c:v>
                </c:pt>
                <c:pt idx="420">
                  <c:v>46000</c:v>
                </c:pt>
                <c:pt idx="421">
                  <c:v>46001</c:v>
                </c:pt>
                <c:pt idx="422">
                  <c:v>46002</c:v>
                </c:pt>
                <c:pt idx="423">
                  <c:v>46003</c:v>
                </c:pt>
                <c:pt idx="424">
                  <c:v>46006</c:v>
                </c:pt>
                <c:pt idx="425">
                  <c:v>46007</c:v>
                </c:pt>
                <c:pt idx="426">
                  <c:v>46008</c:v>
                </c:pt>
                <c:pt idx="427">
                  <c:v>46009</c:v>
                </c:pt>
                <c:pt idx="428">
                  <c:v>46010</c:v>
                </c:pt>
                <c:pt idx="429">
                  <c:v>46013</c:v>
                </c:pt>
                <c:pt idx="430">
                  <c:v>46014</c:v>
                </c:pt>
                <c:pt idx="431">
                  <c:v>46015</c:v>
                </c:pt>
                <c:pt idx="432">
                  <c:v>46016</c:v>
                </c:pt>
                <c:pt idx="433">
                  <c:v>46017</c:v>
                </c:pt>
                <c:pt idx="434">
                  <c:v>46020</c:v>
                </c:pt>
                <c:pt idx="435">
                  <c:v>46021</c:v>
                </c:pt>
                <c:pt idx="436">
                  <c:v>46022</c:v>
                </c:pt>
                <c:pt idx="437">
                  <c:v>46024</c:v>
                </c:pt>
                <c:pt idx="438">
                  <c:v>46027</c:v>
                </c:pt>
                <c:pt idx="439">
                  <c:v>46028</c:v>
                </c:pt>
                <c:pt idx="440">
                  <c:v>46029</c:v>
                </c:pt>
                <c:pt idx="441">
                  <c:v>46030</c:v>
                </c:pt>
                <c:pt idx="442">
                  <c:v>46031</c:v>
                </c:pt>
                <c:pt idx="443">
                  <c:v>46034</c:v>
                </c:pt>
                <c:pt idx="444">
                  <c:v>46035</c:v>
                </c:pt>
                <c:pt idx="445">
                  <c:v>46036</c:v>
                </c:pt>
                <c:pt idx="446">
                  <c:v>46037</c:v>
                </c:pt>
                <c:pt idx="447">
                  <c:v>46038</c:v>
                </c:pt>
                <c:pt idx="448">
                  <c:v>46041</c:v>
                </c:pt>
                <c:pt idx="449">
                  <c:v>46042</c:v>
                </c:pt>
                <c:pt idx="450">
                  <c:v>46043</c:v>
                </c:pt>
                <c:pt idx="451">
                  <c:v>46044</c:v>
                </c:pt>
                <c:pt idx="452">
                  <c:v>46045</c:v>
                </c:pt>
                <c:pt idx="453">
                  <c:v>46048</c:v>
                </c:pt>
                <c:pt idx="454">
                  <c:v>46049</c:v>
                </c:pt>
                <c:pt idx="455">
                  <c:v>46050</c:v>
                </c:pt>
                <c:pt idx="456">
                  <c:v>46051</c:v>
                </c:pt>
                <c:pt idx="457">
                  <c:v>46052</c:v>
                </c:pt>
                <c:pt idx="458">
                  <c:v>46055</c:v>
                </c:pt>
                <c:pt idx="459">
                  <c:v>46056</c:v>
                </c:pt>
                <c:pt idx="460">
                  <c:v>46057</c:v>
                </c:pt>
                <c:pt idx="461">
                  <c:v>46058</c:v>
                </c:pt>
                <c:pt idx="462">
                  <c:v>46059</c:v>
                </c:pt>
                <c:pt idx="463">
                  <c:v>46062</c:v>
                </c:pt>
                <c:pt idx="464">
                  <c:v>46063</c:v>
                </c:pt>
                <c:pt idx="465">
                  <c:v>46064</c:v>
                </c:pt>
                <c:pt idx="466">
                  <c:v>46065</c:v>
                </c:pt>
                <c:pt idx="467">
                  <c:v>46066</c:v>
                </c:pt>
                <c:pt idx="468">
                  <c:v>46069</c:v>
                </c:pt>
                <c:pt idx="469">
                  <c:v>46071</c:v>
                </c:pt>
                <c:pt idx="470">
                  <c:v>46072</c:v>
                </c:pt>
                <c:pt idx="471">
                  <c:v>46073</c:v>
                </c:pt>
                <c:pt idx="472">
                  <c:v>46076</c:v>
                </c:pt>
                <c:pt idx="473">
                  <c:v>46077</c:v>
                </c:pt>
                <c:pt idx="474">
                  <c:v>46078</c:v>
                </c:pt>
                <c:pt idx="475">
                  <c:v>46079</c:v>
                </c:pt>
                <c:pt idx="476">
                  <c:v>46080</c:v>
                </c:pt>
                <c:pt idx="477">
                  <c:v>46083</c:v>
                </c:pt>
                <c:pt idx="478">
                  <c:v>46084</c:v>
                </c:pt>
                <c:pt idx="479">
                  <c:v>46085</c:v>
                </c:pt>
                <c:pt idx="480">
                  <c:v>46086</c:v>
                </c:pt>
                <c:pt idx="481">
                  <c:v>46087</c:v>
                </c:pt>
                <c:pt idx="482">
                  <c:v>46090</c:v>
                </c:pt>
                <c:pt idx="483">
                  <c:v>46091</c:v>
                </c:pt>
                <c:pt idx="484">
                  <c:v>46092</c:v>
                </c:pt>
                <c:pt idx="485">
                  <c:v>46093</c:v>
                </c:pt>
                <c:pt idx="486">
                  <c:v>46094</c:v>
                </c:pt>
                <c:pt idx="487">
                  <c:v>46097</c:v>
                </c:pt>
                <c:pt idx="488">
                  <c:v>46098</c:v>
                </c:pt>
                <c:pt idx="489">
                  <c:v>46099</c:v>
                </c:pt>
                <c:pt idx="490">
                  <c:v>46100</c:v>
                </c:pt>
                <c:pt idx="491">
                  <c:v>46104</c:v>
                </c:pt>
                <c:pt idx="492">
                  <c:v>46105</c:v>
                </c:pt>
                <c:pt idx="493">
                  <c:v>46106</c:v>
                </c:pt>
                <c:pt idx="494">
                  <c:v>46107</c:v>
                </c:pt>
                <c:pt idx="495">
                  <c:v>46108</c:v>
                </c:pt>
                <c:pt idx="496">
                  <c:v>46111</c:v>
                </c:pt>
                <c:pt idx="497">
                  <c:v>46112</c:v>
                </c:pt>
                <c:pt idx="498">
                  <c:v>46113</c:v>
                </c:pt>
                <c:pt idx="499">
                  <c:v>46114</c:v>
                </c:pt>
                <c:pt idx="500">
                  <c:v>46115</c:v>
                </c:pt>
                <c:pt idx="501">
                  <c:v>46118</c:v>
                </c:pt>
                <c:pt idx="502">
                  <c:v>46119</c:v>
                </c:pt>
                <c:pt idx="503">
                  <c:v>46120</c:v>
                </c:pt>
                <c:pt idx="504">
                  <c:v>46121</c:v>
                </c:pt>
                <c:pt idx="505">
                  <c:v>46122</c:v>
                </c:pt>
                <c:pt idx="506">
                  <c:v>46125</c:v>
                </c:pt>
                <c:pt idx="507">
                  <c:v>46126</c:v>
                </c:pt>
                <c:pt idx="508">
                  <c:v>46127</c:v>
                </c:pt>
                <c:pt idx="509">
                  <c:v>46128</c:v>
                </c:pt>
                <c:pt idx="510">
                  <c:v>46129</c:v>
                </c:pt>
                <c:pt idx="511">
                  <c:v>46132</c:v>
                </c:pt>
                <c:pt idx="512">
                  <c:v>46133</c:v>
                </c:pt>
                <c:pt idx="513">
                  <c:v>46134</c:v>
                </c:pt>
                <c:pt idx="514">
                  <c:v>46136</c:v>
                </c:pt>
                <c:pt idx="515">
                  <c:v>46139</c:v>
                </c:pt>
                <c:pt idx="516">
                  <c:v>46140</c:v>
                </c:pt>
                <c:pt idx="517">
                  <c:v>46141</c:v>
                </c:pt>
                <c:pt idx="518">
                  <c:v>46142</c:v>
                </c:pt>
              </c:numCache>
            </c:numRef>
          </c:cat>
          <c:val>
            <c:numRef>
              <c:f>'PAY ENDEKS'!$AE$9178:$AE$9697</c:f>
              <c:numCache>
                <c:formatCode>#,##0</c:formatCode>
                <c:ptCount val="519"/>
                <c:pt idx="0">
                  <c:v>206.50807317504001</c:v>
                </c:pt>
                <c:pt idx="1">
                  <c:v>175.80174561770002</c:v>
                </c:pt>
                <c:pt idx="2">
                  <c:v>181.47540863635001</c:v>
                </c:pt>
                <c:pt idx="3">
                  <c:v>190.13015356723</c:v>
                </c:pt>
                <c:pt idx="4">
                  <c:v>175.85093423209</c:v>
                </c:pt>
                <c:pt idx="5">
                  <c:v>158.07460562396</c:v>
                </c:pt>
                <c:pt idx="6">
                  <c:v>190.44595631352001</c:v>
                </c:pt>
                <c:pt idx="7">
                  <c:v>163.12844996142999</c:v>
                </c:pt>
                <c:pt idx="8">
                  <c:v>155.88334201609001</c:v>
                </c:pt>
                <c:pt idx="9">
                  <c:v>153.94679586213002</c:v>
                </c:pt>
                <c:pt idx="10">
                  <c:v>135.49759598680998</c:v>
                </c:pt>
                <c:pt idx="11">
                  <c:v>133.16075334374003</c:v>
                </c:pt>
                <c:pt idx="12">
                  <c:v>124.61695764258999</c:v>
                </c:pt>
                <c:pt idx="13">
                  <c:v>132.42734005848499</c:v>
                </c:pt>
                <c:pt idx="14">
                  <c:v>143.55706370586</c:v>
                </c:pt>
                <c:pt idx="15">
                  <c:v>195.05183098242</c:v>
                </c:pt>
                <c:pt idx="16">
                  <c:v>157.24261480044001</c:v>
                </c:pt>
                <c:pt idx="17">
                  <c:v>171.15885169360001</c:v>
                </c:pt>
                <c:pt idx="18">
                  <c:v>140.33829951872002</c:v>
                </c:pt>
                <c:pt idx="19">
                  <c:v>121.80573458721001</c:v>
                </c:pt>
                <c:pt idx="20">
                  <c:v>136.05562921312</c:v>
                </c:pt>
                <c:pt idx="21">
                  <c:v>134.40932068831</c:v>
                </c:pt>
                <c:pt idx="22">
                  <c:v>140.45122904492001</c:v>
                </c:pt>
                <c:pt idx="23">
                  <c:v>139.75707236860998</c:v>
                </c:pt>
                <c:pt idx="24">
                  <c:v>118.9700893925</c:v>
                </c:pt>
                <c:pt idx="25">
                  <c:v>152.06080391182996</c:v>
                </c:pt>
                <c:pt idx="26">
                  <c:v>156.82101793985001</c:v>
                </c:pt>
                <c:pt idx="27">
                  <c:v>139.89396970891002</c:v>
                </c:pt>
                <c:pt idx="28">
                  <c:v>66.38200374789001</c:v>
                </c:pt>
                <c:pt idx="29">
                  <c:v>155.69432976649</c:v>
                </c:pt>
                <c:pt idx="30">
                  <c:v>148.67339972066</c:v>
                </c:pt>
                <c:pt idx="31">
                  <c:v>141.71932740368999</c:v>
                </c:pt>
                <c:pt idx="32">
                  <c:v>126.01687402243</c:v>
                </c:pt>
                <c:pt idx="33">
                  <c:v>149.48522681895</c:v>
                </c:pt>
                <c:pt idx="34">
                  <c:v>150.42788441279001</c:v>
                </c:pt>
                <c:pt idx="35">
                  <c:v>155.42913555617002</c:v>
                </c:pt>
                <c:pt idx="36">
                  <c:v>147.08410861062001</c:v>
                </c:pt>
                <c:pt idx="37">
                  <c:v>169.57443582777998</c:v>
                </c:pt>
                <c:pt idx="38">
                  <c:v>162.18580200317001</c:v>
                </c:pt>
                <c:pt idx="39">
                  <c:v>160.41976520432996</c:v>
                </c:pt>
                <c:pt idx="40">
                  <c:v>180.34015708539002</c:v>
                </c:pt>
                <c:pt idx="41">
                  <c:v>165.67180502225</c:v>
                </c:pt>
                <c:pt idx="42">
                  <c:v>154.91561547249</c:v>
                </c:pt>
                <c:pt idx="43">
                  <c:v>177.25757464610999</c:v>
                </c:pt>
                <c:pt idx="44">
                  <c:v>137.24605095799001</c:v>
                </c:pt>
                <c:pt idx="45">
                  <c:v>143.65893320770999</c:v>
                </c:pt>
                <c:pt idx="46">
                  <c:v>166.67572883757001</c:v>
                </c:pt>
                <c:pt idx="47">
                  <c:v>143.63209151318</c:v>
                </c:pt>
                <c:pt idx="48">
                  <c:v>152.24219999510998</c:v>
                </c:pt>
                <c:pt idx="49">
                  <c:v>137.16512350874001</c:v>
                </c:pt>
                <c:pt idx="50">
                  <c:v>152.55841205176</c:v>
                </c:pt>
                <c:pt idx="51">
                  <c:v>182.58188582425001</c:v>
                </c:pt>
                <c:pt idx="52">
                  <c:v>173.50564350748999</c:v>
                </c:pt>
                <c:pt idx="53">
                  <c:v>270.66999589287002</c:v>
                </c:pt>
                <c:pt idx="54">
                  <c:v>174.75694494426</c:v>
                </c:pt>
                <c:pt idx="55">
                  <c:v>177.73145269842001</c:v>
                </c:pt>
                <c:pt idx="56">
                  <c:v>136.77894538147001</c:v>
                </c:pt>
                <c:pt idx="57">
                  <c:v>141.54921334974</c:v>
                </c:pt>
                <c:pt idx="58">
                  <c:v>140.86436121337999</c:v>
                </c:pt>
                <c:pt idx="59">
                  <c:v>133.94698874574999</c:v>
                </c:pt>
                <c:pt idx="60">
                  <c:v>131.07080011579001</c:v>
                </c:pt>
                <c:pt idx="61">
                  <c:v>175.62420328870002</c:v>
                </c:pt>
                <c:pt idx="62">
                  <c:v>156.47956779539001</c:v>
                </c:pt>
                <c:pt idx="63">
                  <c:v>148.4729816311</c:v>
                </c:pt>
                <c:pt idx="64">
                  <c:v>155.02005629252</c:v>
                </c:pt>
                <c:pt idx="65">
                  <c:v>123.71639201761</c:v>
                </c:pt>
                <c:pt idx="66">
                  <c:v>107.50646213375001</c:v>
                </c:pt>
                <c:pt idx="67">
                  <c:v>100.08682944889999</c:v>
                </c:pt>
                <c:pt idx="68">
                  <c:v>124.11499263739999</c:v>
                </c:pt>
                <c:pt idx="69">
                  <c:v>122.53177275194001</c:v>
                </c:pt>
                <c:pt idx="70">
                  <c:v>114.95334326333</c:v>
                </c:pt>
                <c:pt idx="71">
                  <c:v>126.63473895357001</c:v>
                </c:pt>
                <c:pt idx="72">
                  <c:v>124.18940555544999</c:v>
                </c:pt>
                <c:pt idx="73">
                  <c:v>135.58555565916001</c:v>
                </c:pt>
                <c:pt idx="74">
                  <c:v>135.3496107977</c:v>
                </c:pt>
                <c:pt idx="75">
                  <c:v>124.91539500872001</c:v>
                </c:pt>
                <c:pt idx="76">
                  <c:v>115.49228447226</c:v>
                </c:pt>
                <c:pt idx="77">
                  <c:v>119.25715525347</c:v>
                </c:pt>
                <c:pt idx="78">
                  <c:v>156.84187657850001</c:v>
                </c:pt>
                <c:pt idx="79">
                  <c:v>133.10093718437</c:v>
                </c:pt>
                <c:pt idx="80">
                  <c:v>104.11002566102999</c:v>
                </c:pt>
                <c:pt idx="81">
                  <c:v>126.72942260905999</c:v>
                </c:pt>
                <c:pt idx="82">
                  <c:v>133.90580754263001</c:v>
                </c:pt>
                <c:pt idx="83">
                  <c:v>128.02481591233999</c:v>
                </c:pt>
                <c:pt idx="84">
                  <c:v>124.33566119521001</c:v>
                </c:pt>
                <c:pt idx="85">
                  <c:v>133.99724232079998</c:v>
                </c:pt>
                <c:pt idx="86">
                  <c:v>137.58136301926999</c:v>
                </c:pt>
                <c:pt idx="87">
                  <c:v>136.55854977882001</c:v>
                </c:pt>
                <c:pt idx="88">
                  <c:v>133.23341729891001</c:v>
                </c:pt>
                <c:pt idx="89">
                  <c:v>136.42095922003</c:v>
                </c:pt>
                <c:pt idx="90">
                  <c:v>135.91845221614</c:v>
                </c:pt>
                <c:pt idx="91">
                  <c:v>150.98114144954002</c:v>
                </c:pt>
                <c:pt idx="92">
                  <c:v>150.36562692704001</c:v>
                </c:pt>
                <c:pt idx="93">
                  <c:v>151.28615732154998</c:v>
                </c:pt>
                <c:pt idx="94">
                  <c:v>150.02124352052999</c:v>
                </c:pt>
                <c:pt idx="95">
                  <c:v>147.75690550819002</c:v>
                </c:pt>
                <c:pt idx="96">
                  <c:v>141.58746561979001</c:v>
                </c:pt>
                <c:pt idx="97">
                  <c:v>127.21481540003001</c:v>
                </c:pt>
                <c:pt idx="98">
                  <c:v>128.88019537278998</c:v>
                </c:pt>
                <c:pt idx="99">
                  <c:v>131.29966570742002</c:v>
                </c:pt>
                <c:pt idx="100">
                  <c:v>140.37029917327001</c:v>
                </c:pt>
                <c:pt idx="101">
                  <c:v>139.97515248767999</c:v>
                </c:pt>
                <c:pt idx="102">
                  <c:v>131.38127757231001</c:v>
                </c:pt>
                <c:pt idx="103">
                  <c:v>141.18351179433998</c:v>
                </c:pt>
                <c:pt idx="104">
                  <c:v>135.44430305518</c:v>
                </c:pt>
                <c:pt idx="105">
                  <c:v>133.45267239014998</c:v>
                </c:pt>
                <c:pt idx="106">
                  <c:v>127.61882267641001</c:v>
                </c:pt>
                <c:pt idx="107">
                  <c:v>121.69376437317999</c:v>
                </c:pt>
                <c:pt idx="108">
                  <c:v>118.67074262110999</c:v>
                </c:pt>
                <c:pt idx="109">
                  <c:v>117.73440232938</c:v>
                </c:pt>
                <c:pt idx="110">
                  <c:v>110.69258941757001</c:v>
                </c:pt>
                <c:pt idx="111">
                  <c:v>124.0181892884</c:v>
                </c:pt>
                <c:pt idx="112">
                  <c:v>112.77857864744999</c:v>
                </c:pt>
                <c:pt idx="113">
                  <c:v>118.17920998042</c:v>
                </c:pt>
                <c:pt idx="114">
                  <c:v>137.07677356417997</c:v>
                </c:pt>
                <c:pt idx="115">
                  <c:v>124.13205316109</c:v>
                </c:pt>
                <c:pt idx="116">
                  <c:v>123.90388420113</c:v>
                </c:pt>
                <c:pt idx="117">
                  <c:v>113.55002745285999</c:v>
                </c:pt>
                <c:pt idx="118">
                  <c:v>113.45308414460001</c:v>
                </c:pt>
                <c:pt idx="119">
                  <c:v>109.46802632477001</c:v>
                </c:pt>
                <c:pt idx="120">
                  <c:v>98.66146185653011</c:v>
                </c:pt>
                <c:pt idx="121">
                  <c:v>119.70044873923</c:v>
                </c:pt>
                <c:pt idx="122">
                  <c:v>121.34952243414</c:v>
                </c:pt>
                <c:pt idx="123">
                  <c:v>120.57768870052001</c:v>
                </c:pt>
                <c:pt idx="124">
                  <c:v>108.01365719724001</c:v>
                </c:pt>
                <c:pt idx="125">
                  <c:v>112.57750414096</c:v>
                </c:pt>
                <c:pt idx="126">
                  <c:v>110.4526004427</c:v>
                </c:pt>
                <c:pt idx="127">
                  <c:v>99.110685953349901</c:v>
                </c:pt>
                <c:pt idx="128">
                  <c:v>113.33863484588001</c:v>
                </c:pt>
                <c:pt idx="129">
                  <c:v>114.14282517205</c:v>
                </c:pt>
                <c:pt idx="130">
                  <c:v>125.42283589925</c:v>
                </c:pt>
                <c:pt idx="131">
                  <c:v>117.59829169631</c:v>
                </c:pt>
                <c:pt idx="132">
                  <c:v>100.39715916136001</c:v>
                </c:pt>
                <c:pt idx="133">
                  <c:v>106.73772116961</c:v>
                </c:pt>
                <c:pt idx="134">
                  <c:v>95.482844086240007</c:v>
                </c:pt>
                <c:pt idx="135">
                  <c:v>120.58834933489</c:v>
                </c:pt>
                <c:pt idx="136">
                  <c:v>117.89108519558</c:v>
                </c:pt>
                <c:pt idx="137">
                  <c:v>104.18516085713</c:v>
                </c:pt>
                <c:pt idx="138">
                  <c:v>135.92271321116999</c:v>
                </c:pt>
                <c:pt idx="139">
                  <c:v>123.46097907163001</c:v>
                </c:pt>
                <c:pt idx="140">
                  <c:v>120.51589411356001</c:v>
                </c:pt>
                <c:pt idx="141">
                  <c:v>97.463075997820013</c:v>
                </c:pt>
                <c:pt idx="142">
                  <c:v>102.57446009502002</c:v>
                </c:pt>
                <c:pt idx="143">
                  <c:v>129.65577767597998</c:v>
                </c:pt>
                <c:pt idx="144">
                  <c:v>110.79360553541001</c:v>
                </c:pt>
                <c:pt idx="145">
                  <c:v>107.07858579372001</c:v>
                </c:pt>
                <c:pt idx="146">
                  <c:v>101.40054064466999</c:v>
                </c:pt>
                <c:pt idx="147">
                  <c:v>91.894280225670116</c:v>
                </c:pt>
                <c:pt idx="148">
                  <c:v>108.10362199814999</c:v>
                </c:pt>
                <c:pt idx="149">
                  <c:v>95.533990123790105</c:v>
                </c:pt>
                <c:pt idx="150">
                  <c:v>89.869215637259998</c:v>
                </c:pt>
                <c:pt idx="151">
                  <c:v>98.626642244480095</c:v>
                </c:pt>
                <c:pt idx="152">
                  <c:v>91.649223993150102</c:v>
                </c:pt>
                <c:pt idx="153">
                  <c:v>106.38988660486001</c:v>
                </c:pt>
                <c:pt idx="154">
                  <c:v>94.550054509790101</c:v>
                </c:pt>
                <c:pt idx="155">
                  <c:v>104.67652253199</c:v>
                </c:pt>
                <c:pt idx="156">
                  <c:v>97.785445484009998</c:v>
                </c:pt>
                <c:pt idx="157">
                  <c:v>82.813206829679999</c:v>
                </c:pt>
                <c:pt idx="158">
                  <c:v>108.80501038036</c:v>
                </c:pt>
                <c:pt idx="159">
                  <c:v>106.49011076288001</c:v>
                </c:pt>
                <c:pt idx="160">
                  <c:v>84.869096183800011</c:v>
                </c:pt>
                <c:pt idx="161">
                  <c:v>83.767987545560004</c:v>
                </c:pt>
                <c:pt idx="162">
                  <c:v>36.883571268209998</c:v>
                </c:pt>
                <c:pt idx="163">
                  <c:v>97.455154097760101</c:v>
                </c:pt>
                <c:pt idx="164">
                  <c:v>93.281681668080097</c:v>
                </c:pt>
                <c:pt idx="165">
                  <c:v>101.52212702682</c:v>
                </c:pt>
                <c:pt idx="166">
                  <c:v>92.032525998770097</c:v>
                </c:pt>
                <c:pt idx="167">
                  <c:v>87.973407855640005</c:v>
                </c:pt>
                <c:pt idx="168">
                  <c:v>120.86631062685001</c:v>
                </c:pt>
                <c:pt idx="169">
                  <c:v>102.42761190947</c:v>
                </c:pt>
                <c:pt idx="170">
                  <c:v>127.26754055025</c:v>
                </c:pt>
                <c:pt idx="171">
                  <c:v>124.95163022004</c:v>
                </c:pt>
                <c:pt idx="172">
                  <c:v>113.00109474364</c:v>
                </c:pt>
                <c:pt idx="173">
                  <c:v>137.49719193404002</c:v>
                </c:pt>
                <c:pt idx="174">
                  <c:v>117.40521543153</c:v>
                </c:pt>
                <c:pt idx="175">
                  <c:v>112.44531414386999</c:v>
                </c:pt>
                <c:pt idx="176">
                  <c:v>107.77025974119</c:v>
                </c:pt>
                <c:pt idx="177">
                  <c:v>121.10989738312</c:v>
                </c:pt>
                <c:pt idx="178">
                  <c:v>111.13158999613999</c:v>
                </c:pt>
                <c:pt idx="179">
                  <c:v>131.36776051890001</c:v>
                </c:pt>
                <c:pt idx="180">
                  <c:v>150.37010397684</c:v>
                </c:pt>
                <c:pt idx="181">
                  <c:v>158.51385436908998</c:v>
                </c:pt>
                <c:pt idx="182">
                  <c:v>124.55133924246</c:v>
                </c:pt>
                <c:pt idx="183">
                  <c:v>130.02349758072</c:v>
                </c:pt>
                <c:pt idx="184">
                  <c:v>114.85015269147002</c:v>
                </c:pt>
                <c:pt idx="185">
                  <c:v>144.93831825335999</c:v>
                </c:pt>
                <c:pt idx="186">
                  <c:v>110.81536832573001</c:v>
                </c:pt>
                <c:pt idx="187">
                  <c:v>144.89501694058998</c:v>
                </c:pt>
                <c:pt idx="188">
                  <c:v>138.33539962022002</c:v>
                </c:pt>
                <c:pt idx="189">
                  <c:v>118.79394878992998</c:v>
                </c:pt>
                <c:pt idx="190">
                  <c:v>142.51007812754</c:v>
                </c:pt>
                <c:pt idx="191">
                  <c:v>160.72363732047</c:v>
                </c:pt>
                <c:pt idx="192">
                  <c:v>146.46488275393</c:v>
                </c:pt>
                <c:pt idx="193">
                  <c:v>134.83309105257001</c:v>
                </c:pt>
                <c:pt idx="194">
                  <c:v>117.5722393906</c:v>
                </c:pt>
                <c:pt idx="195">
                  <c:v>114.0060585815</c:v>
                </c:pt>
                <c:pt idx="196">
                  <c:v>107.72443559638999</c:v>
                </c:pt>
                <c:pt idx="197">
                  <c:v>115.52075120316</c:v>
                </c:pt>
                <c:pt idx="198">
                  <c:v>114.84333754696</c:v>
                </c:pt>
                <c:pt idx="199">
                  <c:v>100.85084093817001</c:v>
                </c:pt>
                <c:pt idx="200">
                  <c:v>106.24129830877999</c:v>
                </c:pt>
                <c:pt idx="201">
                  <c:v>98.029547052640098</c:v>
                </c:pt>
                <c:pt idx="202">
                  <c:v>87.009027635439992</c:v>
                </c:pt>
                <c:pt idx="203">
                  <c:v>83.220493917429991</c:v>
                </c:pt>
                <c:pt idx="204">
                  <c:v>124.16861856176</c:v>
                </c:pt>
                <c:pt idx="205">
                  <c:v>107.93214543969999</c:v>
                </c:pt>
                <c:pt idx="206">
                  <c:v>94.010524297649994</c:v>
                </c:pt>
                <c:pt idx="207">
                  <c:v>121.46443994271</c:v>
                </c:pt>
                <c:pt idx="208">
                  <c:v>139.09737971073002</c:v>
                </c:pt>
                <c:pt idx="209">
                  <c:v>151.19200038581002</c:v>
                </c:pt>
                <c:pt idx="210">
                  <c:v>140.18833652721</c:v>
                </c:pt>
                <c:pt idx="211">
                  <c:v>131.68066123942</c:v>
                </c:pt>
                <c:pt idx="212">
                  <c:v>130.61679509602001</c:v>
                </c:pt>
                <c:pt idx="213">
                  <c:v>126.5065114331</c:v>
                </c:pt>
                <c:pt idx="214">
                  <c:v>129.50130691561</c:v>
                </c:pt>
                <c:pt idx="215">
                  <c:v>127.64039244814001</c:v>
                </c:pt>
                <c:pt idx="216">
                  <c:v>129.69189109991001</c:v>
                </c:pt>
                <c:pt idx="217">
                  <c:v>122.07881610075</c:v>
                </c:pt>
                <c:pt idx="218">
                  <c:v>129.25799452422001</c:v>
                </c:pt>
                <c:pt idx="219">
                  <c:v>127.45127094357001</c:v>
                </c:pt>
                <c:pt idx="220">
                  <c:v>130.92141872404</c:v>
                </c:pt>
                <c:pt idx="221">
                  <c:v>129.88038901997999</c:v>
                </c:pt>
                <c:pt idx="222">
                  <c:v>121.40472906032001</c:v>
                </c:pt>
                <c:pt idx="223">
                  <c:v>146.05520713798998</c:v>
                </c:pt>
                <c:pt idx="224">
                  <c:v>114.99721380683999</c:v>
                </c:pt>
                <c:pt idx="225">
                  <c:v>122.93857600462999</c:v>
                </c:pt>
                <c:pt idx="226">
                  <c:v>139.08195819545003</c:v>
                </c:pt>
                <c:pt idx="227">
                  <c:v>130.10671125639999</c:v>
                </c:pt>
                <c:pt idx="228">
                  <c:v>116.12012096914999</c:v>
                </c:pt>
                <c:pt idx="229">
                  <c:v>119.17798020653001</c:v>
                </c:pt>
                <c:pt idx="230">
                  <c:v>135.47547554833</c:v>
                </c:pt>
                <c:pt idx="231">
                  <c:v>128.82966105665</c:v>
                </c:pt>
                <c:pt idx="232">
                  <c:v>133.68184500707002</c:v>
                </c:pt>
                <c:pt idx="233">
                  <c:v>121.48686891055002</c:v>
                </c:pt>
                <c:pt idx="234">
                  <c:v>129.29577600977001</c:v>
                </c:pt>
                <c:pt idx="235">
                  <c:v>110.07467016961999</c:v>
                </c:pt>
                <c:pt idx="236">
                  <c:v>114.78779355544</c:v>
                </c:pt>
                <c:pt idx="237">
                  <c:v>136.37284215416</c:v>
                </c:pt>
                <c:pt idx="238">
                  <c:v>134.80604724158999</c:v>
                </c:pt>
                <c:pt idx="239">
                  <c:v>117.50626441061</c:v>
                </c:pt>
                <c:pt idx="240">
                  <c:v>107.49561134616</c:v>
                </c:pt>
                <c:pt idx="241">
                  <c:v>138.51432194089003</c:v>
                </c:pt>
                <c:pt idx="242">
                  <c:v>151.36667118673998</c:v>
                </c:pt>
                <c:pt idx="243">
                  <c:v>137.97968824348001</c:v>
                </c:pt>
                <c:pt idx="244">
                  <c:v>141.55747552432001</c:v>
                </c:pt>
                <c:pt idx="245">
                  <c:v>100.36580526921</c:v>
                </c:pt>
                <c:pt idx="246">
                  <c:v>112.03968994475001</c:v>
                </c:pt>
                <c:pt idx="247">
                  <c:v>122.61702604227001</c:v>
                </c:pt>
                <c:pt idx="248">
                  <c:v>140.88050041996999</c:v>
                </c:pt>
                <c:pt idx="249">
                  <c:v>145.70208125241999</c:v>
                </c:pt>
                <c:pt idx="250">
                  <c:v>187.92363647511999</c:v>
                </c:pt>
                <c:pt idx="251">
                  <c:v>137.75361608174998</c:v>
                </c:pt>
                <c:pt idx="252">
                  <c:v>183.99125156912999</c:v>
                </c:pt>
                <c:pt idx="253">
                  <c:v>190.43836165959002</c:v>
                </c:pt>
                <c:pt idx="254">
                  <c:v>176.98763504892003</c:v>
                </c:pt>
                <c:pt idx="255">
                  <c:v>160.41303625241</c:v>
                </c:pt>
                <c:pt idx="256">
                  <c:v>173.58877159636</c:v>
                </c:pt>
                <c:pt idx="257">
                  <c:v>192.03862952253002</c:v>
                </c:pt>
                <c:pt idx="258">
                  <c:v>180.43171680672</c:v>
                </c:pt>
                <c:pt idx="259">
                  <c:v>168.99618561494</c:v>
                </c:pt>
                <c:pt idx="260">
                  <c:v>174.28147667574999</c:v>
                </c:pt>
                <c:pt idx="261">
                  <c:v>171.42075474820001</c:v>
                </c:pt>
                <c:pt idx="262">
                  <c:v>214.46929479012002</c:v>
                </c:pt>
                <c:pt idx="263">
                  <c:v>275.17942751061997</c:v>
                </c:pt>
                <c:pt idx="264">
                  <c:v>199.89311202343001</c:v>
                </c:pt>
                <c:pt idx="265">
                  <c:v>222.72019111407002</c:v>
                </c:pt>
                <c:pt idx="266">
                  <c:v>212.15262936210001</c:v>
                </c:pt>
                <c:pt idx="267">
                  <c:v>166.42519557635998</c:v>
                </c:pt>
                <c:pt idx="268">
                  <c:v>151.83282298239001</c:v>
                </c:pt>
                <c:pt idx="269">
                  <c:v>138.31112695958001</c:v>
                </c:pt>
                <c:pt idx="270">
                  <c:v>125.39357214211999</c:v>
                </c:pt>
                <c:pt idx="271">
                  <c:v>126.66916437757001</c:v>
                </c:pt>
                <c:pt idx="272">
                  <c:v>130.52960038622999</c:v>
                </c:pt>
                <c:pt idx="273">
                  <c:v>174.53721611389003</c:v>
                </c:pt>
                <c:pt idx="274">
                  <c:v>131.86374596025001</c:v>
                </c:pt>
                <c:pt idx="275">
                  <c:v>144.81805194908</c:v>
                </c:pt>
                <c:pt idx="276">
                  <c:v>141.47844493624999</c:v>
                </c:pt>
                <c:pt idx="277">
                  <c:v>137.47560004154002</c:v>
                </c:pt>
                <c:pt idx="278">
                  <c:v>128.1641551772</c:v>
                </c:pt>
                <c:pt idx="279">
                  <c:v>139.64498384432</c:v>
                </c:pt>
                <c:pt idx="280">
                  <c:v>139.16046012983</c:v>
                </c:pt>
                <c:pt idx="281">
                  <c:v>174.74694398862999</c:v>
                </c:pt>
                <c:pt idx="282">
                  <c:v>119.22477240401</c:v>
                </c:pt>
                <c:pt idx="283">
                  <c:v>146.2497613891</c:v>
                </c:pt>
                <c:pt idx="284">
                  <c:v>122.63719461800999</c:v>
                </c:pt>
                <c:pt idx="285">
                  <c:v>141.58680453553998</c:v>
                </c:pt>
                <c:pt idx="286">
                  <c:v>128.70351491457001</c:v>
                </c:pt>
                <c:pt idx="287">
                  <c:v>136.00594404829999</c:v>
                </c:pt>
                <c:pt idx="288">
                  <c:v>128.18957965877001</c:v>
                </c:pt>
                <c:pt idx="289">
                  <c:v>145.21875089178999</c:v>
                </c:pt>
                <c:pt idx="290">
                  <c:v>116.58303086935999</c:v>
                </c:pt>
                <c:pt idx="291">
                  <c:v>124.96322446744999</c:v>
                </c:pt>
                <c:pt idx="292">
                  <c:v>134.7895991398</c:v>
                </c:pt>
                <c:pt idx="293">
                  <c:v>140.41538809484999</c:v>
                </c:pt>
                <c:pt idx="294">
                  <c:v>144.72040020494001</c:v>
                </c:pt>
                <c:pt idx="295">
                  <c:v>159.79991026833</c:v>
                </c:pt>
                <c:pt idx="296">
                  <c:v>179.24035536193998</c:v>
                </c:pt>
                <c:pt idx="297">
                  <c:v>168.85169837618</c:v>
                </c:pt>
                <c:pt idx="298">
                  <c:v>162.88342987173002</c:v>
                </c:pt>
                <c:pt idx="299">
                  <c:v>133.99909188339998</c:v>
                </c:pt>
                <c:pt idx="300">
                  <c:v>153.33147508847</c:v>
                </c:pt>
                <c:pt idx="301">
                  <c:v>147.85088883417998</c:v>
                </c:pt>
                <c:pt idx="302">
                  <c:v>128.49342408089998</c:v>
                </c:pt>
                <c:pt idx="303">
                  <c:v>151.86098067737998</c:v>
                </c:pt>
                <c:pt idx="304">
                  <c:v>138.83793817749</c:v>
                </c:pt>
                <c:pt idx="305">
                  <c:v>116.46762958017999</c:v>
                </c:pt>
                <c:pt idx="306">
                  <c:v>117.07231121228999</c:v>
                </c:pt>
                <c:pt idx="307">
                  <c:v>105.84542475057</c:v>
                </c:pt>
                <c:pt idx="308">
                  <c:v>111.68740144619998</c:v>
                </c:pt>
                <c:pt idx="309">
                  <c:v>130.87069670013</c:v>
                </c:pt>
                <c:pt idx="310">
                  <c:v>110.67793241528</c:v>
                </c:pt>
                <c:pt idx="311">
                  <c:v>131.97550119800002</c:v>
                </c:pt>
                <c:pt idx="312">
                  <c:v>116.12103407714999</c:v>
                </c:pt>
                <c:pt idx="313">
                  <c:v>50.155471088559999</c:v>
                </c:pt>
                <c:pt idx="314">
                  <c:v>146.63555819635999</c:v>
                </c:pt>
                <c:pt idx="315">
                  <c:v>143.74717518853001</c:v>
                </c:pt>
                <c:pt idx="316">
                  <c:v>140.01436556049001</c:v>
                </c:pt>
                <c:pt idx="317">
                  <c:v>151.79401881219002</c:v>
                </c:pt>
                <c:pt idx="318">
                  <c:v>135.33473108841002</c:v>
                </c:pt>
                <c:pt idx="319">
                  <c:v>130.33665057440999</c:v>
                </c:pt>
                <c:pt idx="320">
                  <c:v>130.80019978307001</c:v>
                </c:pt>
                <c:pt idx="321">
                  <c:v>131.96851944837002</c:v>
                </c:pt>
                <c:pt idx="322">
                  <c:v>123.90268705938999</c:v>
                </c:pt>
                <c:pt idx="323">
                  <c:v>117.19008008057999</c:v>
                </c:pt>
                <c:pt idx="324">
                  <c:v>176.32740334194</c:v>
                </c:pt>
                <c:pt idx="325">
                  <c:v>131.1537917613</c:v>
                </c:pt>
                <c:pt idx="326">
                  <c:v>116.02788045761</c:v>
                </c:pt>
                <c:pt idx="327">
                  <c:v>132.24867421567001</c:v>
                </c:pt>
                <c:pt idx="328">
                  <c:v>220.98365432151996</c:v>
                </c:pt>
                <c:pt idx="329">
                  <c:v>184.28713735315</c:v>
                </c:pt>
                <c:pt idx="330">
                  <c:v>196.82303047332002</c:v>
                </c:pt>
                <c:pt idx="331">
                  <c:v>168.05341407105999</c:v>
                </c:pt>
                <c:pt idx="332">
                  <c:v>127.02869756286</c:v>
                </c:pt>
                <c:pt idx="333">
                  <c:v>128.94124891582001</c:v>
                </c:pt>
                <c:pt idx="334">
                  <c:v>143.64579626629001</c:v>
                </c:pt>
                <c:pt idx="335">
                  <c:v>146.55150430804997</c:v>
                </c:pt>
                <c:pt idx="336">
                  <c:v>166.85641271392001</c:v>
                </c:pt>
                <c:pt idx="337">
                  <c:v>161.96627768129997</c:v>
                </c:pt>
                <c:pt idx="338">
                  <c:v>134.28177498481</c:v>
                </c:pt>
                <c:pt idx="339">
                  <c:v>179.61195557354998</c:v>
                </c:pt>
                <c:pt idx="340">
                  <c:v>161.47450587726999</c:v>
                </c:pt>
                <c:pt idx="341">
                  <c:v>148.05804545153001</c:v>
                </c:pt>
                <c:pt idx="342">
                  <c:v>172.36029836667998</c:v>
                </c:pt>
                <c:pt idx="343">
                  <c:v>182.98582657150999</c:v>
                </c:pt>
                <c:pt idx="344">
                  <c:v>160.37027415194001</c:v>
                </c:pt>
                <c:pt idx="345">
                  <c:v>197.52848159497</c:v>
                </c:pt>
                <c:pt idx="346">
                  <c:v>143.55258385197001</c:v>
                </c:pt>
                <c:pt idx="347">
                  <c:v>137.91588163992998</c:v>
                </c:pt>
                <c:pt idx="348">
                  <c:v>148.25417650746999</c:v>
                </c:pt>
                <c:pt idx="349">
                  <c:v>177.52106311273999</c:v>
                </c:pt>
                <c:pt idx="350">
                  <c:v>172.65500687910998</c:v>
                </c:pt>
                <c:pt idx="351">
                  <c:v>171.20189188735</c:v>
                </c:pt>
                <c:pt idx="352">
                  <c:v>183.43168455615</c:v>
                </c:pt>
                <c:pt idx="353">
                  <c:v>167.44393609232</c:v>
                </c:pt>
                <c:pt idx="354">
                  <c:v>197.31147087772999</c:v>
                </c:pt>
                <c:pt idx="355">
                  <c:v>194.46734557432001</c:v>
                </c:pt>
                <c:pt idx="356">
                  <c:v>168.71169349448002</c:v>
                </c:pt>
                <c:pt idx="357">
                  <c:v>168.80684063766</c:v>
                </c:pt>
                <c:pt idx="358">
                  <c:v>170.21841074617498</c:v>
                </c:pt>
                <c:pt idx="359">
                  <c:v>166.16884542489004</c:v>
                </c:pt>
                <c:pt idx="360">
                  <c:v>170.41208632631</c:v>
                </c:pt>
                <c:pt idx="361">
                  <c:v>165.38792313489</c:v>
                </c:pt>
                <c:pt idx="362">
                  <c:v>196.12969907134001</c:v>
                </c:pt>
                <c:pt idx="363">
                  <c:v>219.79288575044001</c:v>
                </c:pt>
                <c:pt idx="364">
                  <c:v>220.74749176487001</c:v>
                </c:pt>
                <c:pt idx="365">
                  <c:v>220.13737683885</c:v>
                </c:pt>
                <c:pt idx="366">
                  <c:v>226.00741954622001</c:v>
                </c:pt>
                <c:pt idx="367">
                  <c:v>224.18099883123</c:v>
                </c:pt>
                <c:pt idx="368">
                  <c:v>264.21604517380996</c:v>
                </c:pt>
                <c:pt idx="369">
                  <c:v>222.38915701844999</c:v>
                </c:pt>
                <c:pt idx="370">
                  <c:v>183.62506103243001</c:v>
                </c:pt>
                <c:pt idx="371">
                  <c:v>191.12883514864001</c:v>
                </c:pt>
                <c:pt idx="372">
                  <c:v>185.29889501009001</c:v>
                </c:pt>
                <c:pt idx="373">
                  <c:v>302.88098958245001</c:v>
                </c:pt>
                <c:pt idx="374">
                  <c:v>225.62069225611</c:v>
                </c:pt>
                <c:pt idx="375">
                  <c:v>212.21526118074499</c:v>
                </c:pt>
                <c:pt idx="376">
                  <c:v>228.96319002523001</c:v>
                </c:pt>
                <c:pt idx="377">
                  <c:v>164.2076385995</c:v>
                </c:pt>
                <c:pt idx="378">
                  <c:v>189.73724592159999</c:v>
                </c:pt>
                <c:pt idx="379">
                  <c:v>168.66529465766001</c:v>
                </c:pt>
                <c:pt idx="380">
                  <c:v>223.10529537767999</c:v>
                </c:pt>
                <c:pt idx="381">
                  <c:v>157.33165905682998</c:v>
                </c:pt>
                <c:pt idx="382">
                  <c:v>269.75291282542997</c:v>
                </c:pt>
                <c:pt idx="383">
                  <c:v>238.64148874603001</c:v>
                </c:pt>
                <c:pt idx="384">
                  <c:v>216.623555696605</c:v>
                </c:pt>
                <c:pt idx="385">
                  <c:v>234.03971067051</c:v>
                </c:pt>
                <c:pt idx="386">
                  <c:v>255.95748020963001</c:v>
                </c:pt>
                <c:pt idx="387">
                  <c:v>251.02338545757999</c:v>
                </c:pt>
                <c:pt idx="388">
                  <c:v>227.53791094088001</c:v>
                </c:pt>
                <c:pt idx="389">
                  <c:v>243.32354125039001</c:v>
                </c:pt>
                <c:pt idx="390">
                  <c:v>195.03812335020999</c:v>
                </c:pt>
                <c:pt idx="391">
                  <c:v>210.39008703251997</c:v>
                </c:pt>
                <c:pt idx="392">
                  <c:v>195.36155802261999</c:v>
                </c:pt>
                <c:pt idx="393">
                  <c:v>199.03298379858998</c:v>
                </c:pt>
                <c:pt idx="394">
                  <c:v>228.96487171231001</c:v>
                </c:pt>
                <c:pt idx="395">
                  <c:v>189.60452174401999</c:v>
                </c:pt>
                <c:pt idx="396">
                  <c:v>184.24031043257</c:v>
                </c:pt>
                <c:pt idx="397">
                  <c:v>176.92063663160999</c:v>
                </c:pt>
                <c:pt idx="398">
                  <c:v>172.28243112224001</c:v>
                </c:pt>
                <c:pt idx="399">
                  <c:v>200.64914449075002</c:v>
                </c:pt>
                <c:pt idx="400">
                  <c:v>190.13246708003001</c:v>
                </c:pt>
                <c:pt idx="401">
                  <c:v>171.84614186242001</c:v>
                </c:pt>
                <c:pt idx="402">
                  <c:v>168.48816361098997</c:v>
                </c:pt>
                <c:pt idx="403">
                  <c:v>175.57825268306001</c:v>
                </c:pt>
                <c:pt idx="404">
                  <c:v>202.03756110601003</c:v>
                </c:pt>
                <c:pt idx="405">
                  <c:v>196.25081908317</c:v>
                </c:pt>
                <c:pt idx="406">
                  <c:v>190.73329743677999</c:v>
                </c:pt>
                <c:pt idx="407">
                  <c:v>203.76359296936999</c:v>
                </c:pt>
                <c:pt idx="408">
                  <c:v>177.12624042729001</c:v>
                </c:pt>
                <c:pt idx="409">
                  <c:v>189.10023137273001</c:v>
                </c:pt>
                <c:pt idx="410">
                  <c:v>211.94009078112001</c:v>
                </c:pt>
                <c:pt idx="411">
                  <c:v>335.93458573943997</c:v>
                </c:pt>
                <c:pt idx="412">
                  <c:v>183.88851598041001</c:v>
                </c:pt>
                <c:pt idx="413">
                  <c:v>78.752732702669988</c:v>
                </c:pt>
                <c:pt idx="414">
                  <c:v>189.58034012237999</c:v>
                </c:pt>
                <c:pt idx="415">
                  <c:v>218.76695628817998</c:v>
                </c:pt>
                <c:pt idx="416">
                  <c:v>237.92935147082997</c:v>
                </c:pt>
                <c:pt idx="417">
                  <c:v>224.25365101855999</c:v>
                </c:pt>
                <c:pt idx="418">
                  <c:v>229.22244063373998</c:v>
                </c:pt>
                <c:pt idx="419">
                  <c:v>235.33138693070001</c:v>
                </c:pt>
                <c:pt idx="420">
                  <c:v>208.67699244892</c:v>
                </c:pt>
                <c:pt idx="421">
                  <c:v>198.87941918989</c:v>
                </c:pt>
                <c:pt idx="422">
                  <c:v>246.82031548732002</c:v>
                </c:pt>
                <c:pt idx="423">
                  <c:v>178.54343866238</c:v>
                </c:pt>
                <c:pt idx="424">
                  <c:v>170.52552608055998</c:v>
                </c:pt>
                <c:pt idx="425">
                  <c:v>154.83387548315</c:v>
                </c:pt>
                <c:pt idx="426">
                  <c:v>195.58280414887</c:v>
                </c:pt>
                <c:pt idx="427">
                  <c:v>182.94338616173999</c:v>
                </c:pt>
                <c:pt idx="428">
                  <c:v>228.69489846317001</c:v>
                </c:pt>
                <c:pt idx="429">
                  <c:v>183.99599900356</c:v>
                </c:pt>
                <c:pt idx="430">
                  <c:v>170.25987121723003</c:v>
                </c:pt>
                <c:pt idx="431">
                  <c:v>199.81888422395002</c:v>
                </c:pt>
                <c:pt idx="432">
                  <c:v>249.90695979122</c:v>
                </c:pt>
                <c:pt idx="433">
                  <c:v>174.05806720477</c:v>
                </c:pt>
                <c:pt idx="434">
                  <c:v>166.30313271885998</c:v>
                </c:pt>
                <c:pt idx="435">
                  <c:v>163.91735446116999</c:v>
                </c:pt>
                <c:pt idx="436">
                  <c:v>188.51193425035999</c:v>
                </c:pt>
                <c:pt idx="437">
                  <c:v>203.41734180482999</c:v>
                </c:pt>
                <c:pt idx="438">
                  <c:v>245.67733107242003</c:v>
                </c:pt>
                <c:pt idx="439">
                  <c:v>187.46228149995002</c:v>
                </c:pt>
                <c:pt idx="440">
                  <c:v>190.39896479245002</c:v>
                </c:pt>
                <c:pt idx="441">
                  <c:v>212.50045886020999</c:v>
                </c:pt>
                <c:pt idx="442">
                  <c:v>184.83989065997</c:v>
                </c:pt>
                <c:pt idx="443">
                  <c:v>185.73569798902</c:v>
                </c:pt>
                <c:pt idx="444">
                  <c:v>187.80759076859999</c:v>
                </c:pt>
                <c:pt idx="445">
                  <c:v>164.77238551815</c:v>
                </c:pt>
                <c:pt idx="446">
                  <c:v>184.54594656623999</c:v>
                </c:pt>
                <c:pt idx="447">
                  <c:v>175.38984725008001</c:v>
                </c:pt>
                <c:pt idx="448">
                  <c:v>168.53133373725001</c:v>
                </c:pt>
                <c:pt idx="449">
                  <c:v>166.91017389906</c:v>
                </c:pt>
                <c:pt idx="450">
                  <c:v>171.69725488674001</c:v>
                </c:pt>
                <c:pt idx="451">
                  <c:v>200.96094978975</c:v>
                </c:pt>
                <c:pt idx="452">
                  <c:v>182.70894800760001</c:v>
                </c:pt>
                <c:pt idx="453">
                  <c:v>200.81666379311</c:v>
                </c:pt>
                <c:pt idx="454">
                  <c:v>105.60183367938001</c:v>
                </c:pt>
                <c:pt idx="455">
                  <c:v>180.93920716195998</c:v>
                </c:pt>
                <c:pt idx="456">
                  <c:v>195.90290030829999</c:v>
                </c:pt>
                <c:pt idx="457">
                  <c:v>205.05745321065999</c:v>
                </c:pt>
                <c:pt idx="458">
                  <c:v>170.91408740467003</c:v>
                </c:pt>
                <c:pt idx="459">
                  <c:v>170.82522776583497</c:v>
                </c:pt>
                <c:pt idx="460">
                  <c:v>212.46826049564999</c:v>
                </c:pt>
                <c:pt idx="461">
                  <c:v>240.44347944626</c:v>
                </c:pt>
                <c:pt idx="462">
                  <c:v>231.51634522178</c:v>
                </c:pt>
                <c:pt idx="463">
                  <c:v>212.69966412039003</c:v>
                </c:pt>
                <c:pt idx="464">
                  <c:v>215.3022454398</c:v>
                </c:pt>
                <c:pt idx="465">
                  <c:v>238.73467074487002</c:v>
                </c:pt>
                <c:pt idx="466">
                  <c:v>256.20539205704</c:v>
                </c:pt>
                <c:pt idx="467">
                  <c:v>249.04044285755</c:v>
                </c:pt>
                <c:pt idx="468">
                  <c:v>244.82600148538501</c:v>
                </c:pt>
                <c:pt idx="469">
                  <c:v>259.82599594060997</c:v>
                </c:pt>
                <c:pt idx="470">
                  <c:v>277.35676339949998</c:v>
                </c:pt>
                <c:pt idx="471">
                  <c:v>263.53907976959999</c:v>
                </c:pt>
                <c:pt idx="472">
                  <c:v>283.68319466840006</c:v>
                </c:pt>
                <c:pt idx="473">
                  <c:v>292.48240739323995</c:v>
                </c:pt>
                <c:pt idx="474">
                  <c:v>261.62005651489</c:v>
                </c:pt>
                <c:pt idx="475">
                  <c:v>266.22111083352002</c:v>
                </c:pt>
                <c:pt idx="476">
                  <c:v>271.41579530851999</c:v>
                </c:pt>
                <c:pt idx="477">
                  <c:v>324.93384344104999</c:v>
                </c:pt>
                <c:pt idx="478">
                  <c:v>389.98793602571004</c:v>
                </c:pt>
                <c:pt idx="479">
                  <c:v>315.26586024417003</c:v>
                </c:pt>
                <c:pt idx="480">
                  <c:v>308.86178994682001</c:v>
                </c:pt>
                <c:pt idx="481">
                  <c:v>329.33934820311998</c:v>
                </c:pt>
                <c:pt idx="482">
                  <c:v>284.91136097753002</c:v>
                </c:pt>
                <c:pt idx="483">
                  <c:v>270.33744014592997</c:v>
                </c:pt>
                <c:pt idx="484">
                  <c:v>231.39008013397</c:v>
                </c:pt>
                <c:pt idx="485">
                  <c:v>268.15441363885998</c:v>
                </c:pt>
                <c:pt idx="486">
                  <c:v>267.95510562633001</c:v>
                </c:pt>
                <c:pt idx="487">
                  <c:v>274.41716574490999</c:v>
                </c:pt>
                <c:pt idx="488">
                  <c:v>349.85562115728004</c:v>
                </c:pt>
                <c:pt idx="489">
                  <c:v>294.84856494763</c:v>
                </c:pt>
                <c:pt idx="490">
                  <c:v>290.12441040021002</c:v>
                </c:pt>
                <c:pt idx="491">
                  <c:v>396.49680839145003</c:v>
                </c:pt>
                <c:pt idx="492">
                  <c:v>308.92754958959006</c:v>
                </c:pt>
                <c:pt idx="493">
                  <c:v>240.53089417629002</c:v>
                </c:pt>
                <c:pt idx="494">
                  <c:v>259.17642765707001</c:v>
                </c:pt>
                <c:pt idx="495">
                  <c:v>244.11967745979001</c:v>
                </c:pt>
                <c:pt idx="496">
                  <c:v>261.02007055006999</c:v>
                </c:pt>
                <c:pt idx="497">
                  <c:v>248.27381930461999</c:v>
                </c:pt>
                <c:pt idx="498">
                  <c:v>302.59751152952003</c:v>
                </c:pt>
                <c:pt idx="499">
                  <c:v>259.59667220104996</c:v>
                </c:pt>
                <c:pt idx="500">
                  <c:v>227.70592371271999</c:v>
                </c:pt>
                <c:pt idx="501">
                  <c:v>228.56665086445</c:v>
                </c:pt>
                <c:pt idx="502">
                  <c:v>196.50879206206</c:v>
                </c:pt>
                <c:pt idx="503">
                  <c:v>210.08852900801998</c:v>
                </c:pt>
                <c:pt idx="504">
                  <c:v>229.84681560171001</c:v>
                </c:pt>
                <c:pt idx="505">
                  <c:v>246.13342557299998</c:v>
                </c:pt>
                <c:pt idx="506">
                  <c:v>212.92129967401002</c:v>
                </c:pt>
                <c:pt idx="507">
                  <c:v>249.28516953551002</c:v>
                </c:pt>
                <c:pt idx="508">
                  <c:v>220.39682227432002</c:v>
                </c:pt>
                <c:pt idx="509">
                  <c:v>179.70995267636999</c:v>
                </c:pt>
                <c:pt idx="510">
                  <c:v>203.12321412733999</c:v>
                </c:pt>
                <c:pt idx="511">
                  <c:v>211.69675852464999</c:v>
                </c:pt>
                <c:pt idx="512">
                  <c:v>106.40381678073</c:v>
                </c:pt>
                <c:pt idx="513">
                  <c:v>338.76035928633002</c:v>
                </c:pt>
                <c:pt idx="514">
                  <c:v>237.16633774670998</c:v>
                </c:pt>
                <c:pt idx="515">
                  <c:v>246.80033983634999</c:v>
                </c:pt>
                <c:pt idx="516">
                  <c:v>211.52159281804998</c:v>
                </c:pt>
                <c:pt idx="517">
                  <c:v>197.60025286036</c:v>
                </c:pt>
                <c:pt idx="518">
                  <c:v>184.11186400008998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0-43E9-9741-64301B88F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316688"/>
        <c:axId val="1928315056"/>
      </c:areaChart>
      <c:lineChart>
        <c:grouping val="standard"/>
        <c:varyColors val="0"/>
        <c:ser>
          <c:idx val="0"/>
          <c:order val="1"/>
          <c:tx>
            <c:strRef>
              <c:f>'PAY ENDEKS'!$C$6</c:f>
              <c:strCache>
                <c:ptCount val="1"/>
                <c:pt idx="0">
                  <c:v>BIST 100 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'PAY ENDEKS'!$B$9199:$B$9718</c:f>
              <c:numCache>
                <c:formatCode>m\.\m\m\.yyyy</c:formatCode>
                <c:ptCount val="519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45390</c:v>
                </c:pt>
                <c:pt idx="6">
                  <c:v>45391</c:v>
                </c:pt>
                <c:pt idx="7">
                  <c:v>45397</c:v>
                </c:pt>
                <c:pt idx="8">
                  <c:v>45398</c:v>
                </c:pt>
                <c:pt idx="9">
                  <c:v>45399</c:v>
                </c:pt>
                <c:pt idx="10">
                  <c:v>45400</c:v>
                </c:pt>
                <c:pt idx="11">
                  <c:v>45401</c:v>
                </c:pt>
                <c:pt idx="12">
                  <c:v>45404</c:v>
                </c:pt>
                <c:pt idx="13">
                  <c:v>45406</c:v>
                </c:pt>
                <c:pt idx="14">
                  <c:v>45407</c:v>
                </c:pt>
                <c:pt idx="15">
                  <c:v>45408</c:v>
                </c:pt>
                <c:pt idx="16">
                  <c:v>45411</c:v>
                </c:pt>
                <c:pt idx="17">
                  <c:v>45412</c:v>
                </c:pt>
                <c:pt idx="18">
                  <c:v>45414</c:v>
                </c:pt>
                <c:pt idx="19">
                  <c:v>45415</c:v>
                </c:pt>
                <c:pt idx="20">
                  <c:v>45418</c:v>
                </c:pt>
                <c:pt idx="21">
                  <c:v>45419</c:v>
                </c:pt>
                <c:pt idx="22">
                  <c:v>45420</c:v>
                </c:pt>
                <c:pt idx="23">
                  <c:v>45421</c:v>
                </c:pt>
                <c:pt idx="24">
                  <c:v>45422</c:v>
                </c:pt>
                <c:pt idx="25">
                  <c:v>45425</c:v>
                </c:pt>
                <c:pt idx="26">
                  <c:v>45426</c:v>
                </c:pt>
                <c:pt idx="27">
                  <c:v>45427</c:v>
                </c:pt>
                <c:pt idx="28">
                  <c:v>45428</c:v>
                </c:pt>
                <c:pt idx="29">
                  <c:v>45429</c:v>
                </c:pt>
                <c:pt idx="30">
                  <c:v>45432</c:v>
                </c:pt>
                <c:pt idx="31">
                  <c:v>45433</c:v>
                </c:pt>
                <c:pt idx="32">
                  <c:v>45434</c:v>
                </c:pt>
                <c:pt idx="33">
                  <c:v>45435</c:v>
                </c:pt>
                <c:pt idx="34">
                  <c:v>45436</c:v>
                </c:pt>
                <c:pt idx="35">
                  <c:v>45439</c:v>
                </c:pt>
                <c:pt idx="36">
                  <c:v>45440</c:v>
                </c:pt>
                <c:pt idx="37">
                  <c:v>45441</c:v>
                </c:pt>
                <c:pt idx="38">
                  <c:v>45442</c:v>
                </c:pt>
                <c:pt idx="39">
                  <c:v>45443</c:v>
                </c:pt>
                <c:pt idx="40">
                  <c:v>45446</c:v>
                </c:pt>
                <c:pt idx="41">
                  <c:v>45447</c:v>
                </c:pt>
                <c:pt idx="42">
                  <c:v>45448</c:v>
                </c:pt>
                <c:pt idx="43">
                  <c:v>45449</c:v>
                </c:pt>
                <c:pt idx="44">
                  <c:v>45450</c:v>
                </c:pt>
                <c:pt idx="45">
                  <c:v>45453</c:v>
                </c:pt>
                <c:pt idx="46">
                  <c:v>45454</c:v>
                </c:pt>
                <c:pt idx="47">
                  <c:v>45455</c:v>
                </c:pt>
                <c:pt idx="48">
                  <c:v>45456</c:v>
                </c:pt>
                <c:pt idx="49">
                  <c:v>45457</c:v>
                </c:pt>
                <c:pt idx="50">
                  <c:v>45463</c:v>
                </c:pt>
                <c:pt idx="51">
                  <c:v>45464</c:v>
                </c:pt>
                <c:pt idx="52">
                  <c:v>45467</c:v>
                </c:pt>
                <c:pt idx="53">
                  <c:v>45468</c:v>
                </c:pt>
                <c:pt idx="54">
                  <c:v>45469</c:v>
                </c:pt>
                <c:pt idx="55">
                  <c:v>45470</c:v>
                </c:pt>
                <c:pt idx="56">
                  <c:v>45471</c:v>
                </c:pt>
                <c:pt idx="57">
                  <c:v>45474</c:v>
                </c:pt>
                <c:pt idx="58">
                  <c:v>45475</c:v>
                </c:pt>
                <c:pt idx="59">
                  <c:v>45476</c:v>
                </c:pt>
                <c:pt idx="60">
                  <c:v>45477</c:v>
                </c:pt>
                <c:pt idx="61">
                  <c:v>45478</c:v>
                </c:pt>
                <c:pt idx="62">
                  <c:v>45481</c:v>
                </c:pt>
                <c:pt idx="63">
                  <c:v>45482</c:v>
                </c:pt>
                <c:pt idx="64">
                  <c:v>45483</c:v>
                </c:pt>
                <c:pt idx="65">
                  <c:v>45484</c:v>
                </c:pt>
                <c:pt idx="66">
                  <c:v>45485</c:v>
                </c:pt>
                <c:pt idx="67">
                  <c:v>45489</c:v>
                </c:pt>
                <c:pt idx="68">
                  <c:v>45490</c:v>
                </c:pt>
                <c:pt idx="69">
                  <c:v>45491</c:v>
                </c:pt>
                <c:pt idx="70">
                  <c:v>45492</c:v>
                </c:pt>
                <c:pt idx="71">
                  <c:v>45495</c:v>
                </c:pt>
                <c:pt idx="72">
                  <c:v>45496</c:v>
                </c:pt>
                <c:pt idx="73">
                  <c:v>45497</c:v>
                </c:pt>
                <c:pt idx="74">
                  <c:v>45498</c:v>
                </c:pt>
                <c:pt idx="75">
                  <c:v>45499</c:v>
                </c:pt>
                <c:pt idx="76">
                  <c:v>45502</c:v>
                </c:pt>
                <c:pt idx="77">
                  <c:v>45503</c:v>
                </c:pt>
                <c:pt idx="78">
                  <c:v>45504</c:v>
                </c:pt>
                <c:pt idx="79">
                  <c:v>45505</c:v>
                </c:pt>
                <c:pt idx="80">
                  <c:v>45506</c:v>
                </c:pt>
                <c:pt idx="81">
                  <c:v>45509</c:v>
                </c:pt>
                <c:pt idx="82">
                  <c:v>45510</c:v>
                </c:pt>
                <c:pt idx="83">
                  <c:v>45511</c:v>
                </c:pt>
                <c:pt idx="84">
                  <c:v>45512</c:v>
                </c:pt>
                <c:pt idx="85">
                  <c:v>45513</c:v>
                </c:pt>
                <c:pt idx="86">
                  <c:v>45516</c:v>
                </c:pt>
                <c:pt idx="87">
                  <c:v>45517</c:v>
                </c:pt>
                <c:pt idx="88">
                  <c:v>45518</c:v>
                </c:pt>
                <c:pt idx="89">
                  <c:v>45519</c:v>
                </c:pt>
                <c:pt idx="90">
                  <c:v>45520</c:v>
                </c:pt>
                <c:pt idx="91">
                  <c:v>45523</c:v>
                </c:pt>
                <c:pt idx="92">
                  <c:v>45524</c:v>
                </c:pt>
                <c:pt idx="93">
                  <c:v>45525</c:v>
                </c:pt>
                <c:pt idx="94">
                  <c:v>45526</c:v>
                </c:pt>
                <c:pt idx="95">
                  <c:v>45527</c:v>
                </c:pt>
                <c:pt idx="96">
                  <c:v>45530</c:v>
                </c:pt>
                <c:pt idx="97">
                  <c:v>45531</c:v>
                </c:pt>
                <c:pt idx="98">
                  <c:v>45532</c:v>
                </c:pt>
                <c:pt idx="99">
                  <c:v>45533</c:v>
                </c:pt>
                <c:pt idx="100">
                  <c:v>45537</c:v>
                </c:pt>
                <c:pt idx="101">
                  <c:v>45538</c:v>
                </c:pt>
                <c:pt idx="102">
                  <c:v>45539</c:v>
                </c:pt>
                <c:pt idx="103">
                  <c:v>45540</c:v>
                </c:pt>
                <c:pt idx="104">
                  <c:v>45541</c:v>
                </c:pt>
                <c:pt idx="105">
                  <c:v>45544</c:v>
                </c:pt>
                <c:pt idx="106">
                  <c:v>45545</c:v>
                </c:pt>
                <c:pt idx="107">
                  <c:v>45546</c:v>
                </c:pt>
                <c:pt idx="108">
                  <c:v>45547</c:v>
                </c:pt>
                <c:pt idx="109">
                  <c:v>45548</c:v>
                </c:pt>
                <c:pt idx="110">
                  <c:v>45551</c:v>
                </c:pt>
                <c:pt idx="111">
                  <c:v>45552</c:v>
                </c:pt>
                <c:pt idx="112">
                  <c:v>45553</c:v>
                </c:pt>
                <c:pt idx="113">
                  <c:v>45554</c:v>
                </c:pt>
                <c:pt idx="114">
                  <c:v>45555</c:v>
                </c:pt>
                <c:pt idx="115">
                  <c:v>45558</c:v>
                </c:pt>
                <c:pt idx="116">
                  <c:v>45559</c:v>
                </c:pt>
                <c:pt idx="117">
                  <c:v>45560</c:v>
                </c:pt>
                <c:pt idx="118">
                  <c:v>45561</c:v>
                </c:pt>
                <c:pt idx="119">
                  <c:v>45562</c:v>
                </c:pt>
                <c:pt idx="120">
                  <c:v>45565</c:v>
                </c:pt>
                <c:pt idx="121">
                  <c:v>45566</c:v>
                </c:pt>
                <c:pt idx="122">
                  <c:v>45567</c:v>
                </c:pt>
                <c:pt idx="123">
                  <c:v>45568</c:v>
                </c:pt>
                <c:pt idx="124">
                  <c:v>45569</c:v>
                </c:pt>
                <c:pt idx="125">
                  <c:v>45572</c:v>
                </c:pt>
                <c:pt idx="126">
                  <c:v>45573</c:v>
                </c:pt>
                <c:pt idx="127">
                  <c:v>45574</c:v>
                </c:pt>
                <c:pt idx="128">
                  <c:v>45575</c:v>
                </c:pt>
                <c:pt idx="129">
                  <c:v>45576</c:v>
                </c:pt>
                <c:pt idx="130">
                  <c:v>45579</c:v>
                </c:pt>
                <c:pt idx="131">
                  <c:v>45580</c:v>
                </c:pt>
                <c:pt idx="132">
                  <c:v>45581</c:v>
                </c:pt>
                <c:pt idx="133">
                  <c:v>45582</c:v>
                </c:pt>
                <c:pt idx="134">
                  <c:v>45583</c:v>
                </c:pt>
                <c:pt idx="135">
                  <c:v>45586</c:v>
                </c:pt>
                <c:pt idx="136">
                  <c:v>45587</c:v>
                </c:pt>
                <c:pt idx="137">
                  <c:v>45588</c:v>
                </c:pt>
                <c:pt idx="138">
                  <c:v>45589</c:v>
                </c:pt>
                <c:pt idx="139">
                  <c:v>45590</c:v>
                </c:pt>
                <c:pt idx="140">
                  <c:v>45593</c:v>
                </c:pt>
                <c:pt idx="141">
                  <c:v>45595</c:v>
                </c:pt>
                <c:pt idx="142">
                  <c:v>45596</c:v>
                </c:pt>
                <c:pt idx="143">
                  <c:v>45597</c:v>
                </c:pt>
                <c:pt idx="144">
                  <c:v>45600</c:v>
                </c:pt>
                <c:pt idx="145">
                  <c:v>45601</c:v>
                </c:pt>
                <c:pt idx="146">
                  <c:v>45602</c:v>
                </c:pt>
                <c:pt idx="147">
                  <c:v>45603</c:v>
                </c:pt>
                <c:pt idx="148">
                  <c:v>45604</c:v>
                </c:pt>
                <c:pt idx="149">
                  <c:v>45607</c:v>
                </c:pt>
                <c:pt idx="150">
                  <c:v>45608</c:v>
                </c:pt>
                <c:pt idx="151">
                  <c:v>45609</c:v>
                </c:pt>
                <c:pt idx="152">
                  <c:v>45610</c:v>
                </c:pt>
                <c:pt idx="153">
                  <c:v>45611</c:v>
                </c:pt>
                <c:pt idx="154">
                  <c:v>45614</c:v>
                </c:pt>
                <c:pt idx="155">
                  <c:v>45615</c:v>
                </c:pt>
                <c:pt idx="156">
                  <c:v>45616</c:v>
                </c:pt>
                <c:pt idx="157">
                  <c:v>45617</c:v>
                </c:pt>
                <c:pt idx="158">
                  <c:v>45618</c:v>
                </c:pt>
                <c:pt idx="159">
                  <c:v>45621</c:v>
                </c:pt>
                <c:pt idx="160">
                  <c:v>45622</c:v>
                </c:pt>
                <c:pt idx="161">
                  <c:v>45623</c:v>
                </c:pt>
                <c:pt idx="162">
                  <c:v>45624</c:v>
                </c:pt>
                <c:pt idx="163">
                  <c:v>45625</c:v>
                </c:pt>
                <c:pt idx="164">
                  <c:v>45628</c:v>
                </c:pt>
                <c:pt idx="165">
                  <c:v>45629</c:v>
                </c:pt>
                <c:pt idx="166">
                  <c:v>45630</c:v>
                </c:pt>
                <c:pt idx="167">
                  <c:v>45631</c:v>
                </c:pt>
                <c:pt idx="168">
                  <c:v>45632</c:v>
                </c:pt>
                <c:pt idx="169">
                  <c:v>45635</c:v>
                </c:pt>
                <c:pt idx="170">
                  <c:v>45636</c:v>
                </c:pt>
                <c:pt idx="171">
                  <c:v>45637</c:v>
                </c:pt>
                <c:pt idx="172">
                  <c:v>45638</c:v>
                </c:pt>
                <c:pt idx="173">
                  <c:v>45639</c:v>
                </c:pt>
                <c:pt idx="174">
                  <c:v>45642</c:v>
                </c:pt>
                <c:pt idx="175">
                  <c:v>45643</c:v>
                </c:pt>
                <c:pt idx="176">
                  <c:v>45644</c:v>
                </c:pt>
                <c:pt idx="177">
                  <c:v>45645</c:v>
                </c:pt>
                <c:pt idx="178">
                  <c:v>45646</c:v>
                </c:pt>
                <c:pt idx="179">
                  <c:v>45649</c:v>
                </c:pt>
                <c:pt idx="180">
                  <c:v>45650</c:v>
                </c:pt>
                <c:pt idx="181">
                  <c:v>45651</c:v>
                </c:pt>
                <c:pt idx="182">
                  <c:v>45652</c:v>
                </c:pt>
                <c:pt idx="183">
                  <c:v>45653</c:v>
                </c:pt>
                <c:pt idx="184">
                  <c:v>45656</c:v>
                </c:pt>
                <c:pt idx="185">
                  <c:v>45657</c:v>
                </c:pt>
                <c:pt idx="186">
                  <c:v>45659</c:v>
                </c:pt>
                <c:pt idx="187">
                  <c:v>45660</c:v>
                </c:pt>
                <c:pt idx="188">
                  <c:v>45663</c:v>
                </c:pt>
                <c:pt idx="189">
                  <c:v>45664</c:v>
                </c:pt>
                <c:pt idx="190">
                  <c:v>45665</c:v>
                </c:pt>
                <c:pt idx="191">
                  <c:v>45666</c:v>
                </c:pt>
                <c:pt idx="192">
                  <c:v>45667</c:v>
                </c:pt>
                <c:pt idx="193">
                  <c:v>45670</c:v>
                </c:pt>
                <c:pt idx="194">
                  <c:v>45671</c:v>
                </c:pt>
                <c:pt idx="195">
                  <c:v>45672</c:v>
                </c:pt>
                <c:pt idx="196">
                  <c:v>45673</c:v>
                </c:pt>
                <c:pt idx="197">
                  <c:v>45674</c:v>
                </c:pt>
                <c:pt idx="198">
                  <c:v>45677</c:v>
                </c:pt>
                <c:pt idx="199">
                  <c:v>45678</c:v>
                </c:pt>
                <c:pt idx="200">
                  <c:v>45679</c:v>
                </c:pt>
                <c:pt idx="201">
                  <c:v>45680</c:v>
                </c:pt>
                <c:pt idx="202">
                  <c:v>45681</c:v>
                </c:pt>
                <c:pt idx="203">
                  <c:v>45684</c:v>
                </c:pt>
                <c:pt idx="204">
                  <c:v>45685</c:v>
                </c:pt>
                <c:pt idx="205">
                  <c:v>45686</c:v>
                </c:pt>
                <c:pt idx="206">
                  <c:v>45687</c:v>
                </c:pt>
                <c:pt idx="207">
                  <c:v>45688</c:v>
                </c:pt>
                <c:pt idx="208">
                  <c:v>45691</c:v>
                </c:pt>
                <c:pt idx="209">
                  <c:v>45692</c:v>
                </c:pt>
                <c:pt idx="210">
                  <c:v>45693</c:v>
                </c:pt>
                <c:pt idx="211">
                  <c:v>45694</c:v>
                </c:pt>
                <c:pt idx="212">
                  <c:v>45695</c:v>
                </c:pt>
                <c:pt idx="213">
                  <c:v>45698</c:v>
                </c:pt>
                <c:pt idx="214">
                  <c:v>45699</c:v>
                </c:pt>
                <c:pt idx="215">
                  <c:v>45700</c:v>
                </c:pt>
                <c:pt idx="216">
                  <c:v>45701</c:v>
                </c:pt>
                <c:pt idx="217">
                  <c:v>45702</c:v>
                </c:pt>
                <c:pt idx="218">
                  <c:v>45705</c:v>
                </c:pt>
                <c:pt idx="219">
                  <c:v>45706</c:v>
                </c:pt>
                <c:pt idx="220">
                  <c:v>45707</c:v>
                </c:pt>
                <c:pt idx="221">
                  <c:v>45708</c:v>
                </c:pt>
                <c:pt idx="222">
                  <c:v>45709</c:v>
                </c:pt>
                <c:pt idx="223">
                  <c:v>45712</c:v>
                </c:pt>
                <c:pt idx="224">
                  <c:v>45713</c:v>
                </c:pt>
                <c:pt idx="225">
                  <c:v>45714</c:v>
                </c:pt>
                <c:pt idx="226">
                  <c:v>45715</c:v>
                </c:pt>
                <c:pt idx="227">
                  <c:v>45716</c:v>
                </c:pt>
                <c:pt idx="228">
                  <c:v>45719</c:v>
                </c:pt>
                <c:pt idx="229">
                  <c:v>45720</c:v>
                </c:pt>
                <c:pt idx="230">
                  <c:v>45721</c:v>
                </c:pt>
                <c:pt idx="231">
                  <c:v>45722</c:v>
                </c:pt>
                <c:pt idx="232">
                  <c:v>45723</c:v>
                </c:pt>
                <c:pt idx="233">
                  <c:v>45726</c:v>
                </c:pt>
                <c:pt idx="234">
                  <c:v>45727</c:v>
                </c:pt>
                <c:pt idx="235">
                  <c:v>45728</c:v>
                </c:pt>
                <c:pt idx="236">
                  <c:v>45729</c:v>
                </c:pt>
                <c:pt idx="237">
                  <c:v>45730</c:v>
                </c:pt>
                <c:pt idx="238">
                  <c:v>45733</c:v>
                </c:pt>
                <c:pt idx="239">
                  <c:v>45734</c:v>
                </c:pt>
                <c:pt idx="240">
                  <c:v>45735</c:v>
                </c:pt>
                <c:pt idx="241">
                  <c:v>45736</c:v>
                </c:pt>
                <c:pt idx="242">
                  <c:v>45737</c:v>
                </c:pt>
                <c:pt idx="243">
                  <c:v>45740</c:v>
                </c:pt>
                <c:pt idx="244">
                  <c:v>45741</c:v>
                </c:pt>
                <c:pt idx="245">
                  <c:v>45742</c:v>
                </c:pt>
                <c:pt idx="246">
                  <c:v>45743</c:v>
                </c:pt>
                <c:pt idx="247">
                  <c:v>45744</c:v>
                </c:pt>
                <c:pt idx="248">
                  <c:v>45749</c:v>
                </c:pt>
                <c:pt idx="249">
                  <c:v>45750</c:v>
                </c:pt>
                <c:pt idx="250">
                  <c:v>45751</c:v>
                </c:pt>
                <c:pt idx="251">
                  <c:v>45754</c:v>
                </c:pt>
                <c:pt idx="252">
                  <c:v>45755</c:v>
                </c:pt>
                <c:pt idx="253">
                  <c:v>45756</c:v>
                </c:pt>
                <c:pt idx="254">
                  <c:v>45757</c:v>
                </c:pt>
                <c:pt idx="255">
                  <c:v>45758</c:v>
                </c:pt>
                <c:pt idx="256">
                  <c:v>45761</c:v>
                </c:pt>
                <c:pt idx="257">
                  <c:v>45762</c:v>
                </c:pt>
                <c:pt idx="258">
                  <c:v>45763</c:v>
                </c:pt>
                <c:pt idx="259">
                  <c:v>45764</c:v>
                </c:pt>
                <c:pt idx="260">
                  <c:v>45765</c:v>
                </c:pt>
                <c:pt idx="261">
                  <c:v>45768</c:v>
                </c:pt>
                <c:pt idx="262">
                  <c:v>45769</c:v>
                </c:pt>
                <c:pt idx="263">
                  <c:v>45771</c:v>
                </c:pt>
                <c:pt idx="264">
                  <c:v>45772</c:v>
                </c:pt>
                <c:pt idx="265">
                  <c:v>45775</c:v>
                </c:pt>
                <c:pt idx="266">
                  <c:v>45776</c:v>
                </c:pt>
                <c:pt idx="267">
                  <c:v>45777</c:v>
                </c:pt>
                <c:pt idx="268">
                  <c:v>45779</c:v>
                </c:pt>
                <c:pt idx="269">
                  <c:v>45782</c:v>
                </c:pt>
                <c:pt idx="270">
                  <c:v>45783</c:v>
                </c:pt>
                <c:pt idx="271">
                  <c:v>45784</c:v>
                </c:pt>
                <c:pt idx="272">
                  <c:v>45785</c:v>
                </c:pt>
                <c:pt idx="273">
                  <c:v>45786</c:v>
                </c:pt>
                <c:pt idx="274">
                  <c:v>45789</c:v>
                </c:pt>
                <c:pt idx="275">
                  <c:v>45790</c:v>
                </c:pt>
                <c:pt idx="276">
                  <c:v>45791</c:v>
                </c:pt>
                <c:pt idx="277">
                  <c:v>45792</c:v>
                </c:pt>
                <c:pt idx="278">
                  <c:v>45793</c:v>
                </c:pt>
                <c:pt idx="279">
                  <c:v>45797</c:v>
                </c:pt>
                <c:pt idx="280">
                  <c:v>45798</c:v>
                </c:pt>
                <c:pt idx="281">
                  <c:v>45799</c:v>
                </c:pt>
                <c:pt idx="282">
                  <c:v>45800</c:v>
                </c:pt>
                <c:pt idx="283">
                  <c:v>45803</c:v>
                </c:pt>
                <c:pt idx="284">
                  <c:v>45804</c:v>
                </c:pt>
                <c:pt idx="285">
                  <c:v>45805</c:v>
                </c:pt>
                <c:pt idx="286">
                  <c:v>45806</c:v>
                </c:pt>
                <c:pt idx="287">
                  <c:v>45807</c:v>
                </c:pt>
                <c:pt idx="288">
                  <c:v>45810</c:v>
                </c:pt>
                <c:pt idx="289">
                  <c:v>45811</c:v>
                </c:pt>
                <c:pt idx="290">
                  <c:v>45812</c:v>
                </c:pt>
                <c:pt idx="291">
                  <c:v>45813</c:v>
                </c:pt>
                <c:pt idx="292">
                  <c:v>45818</c:v>
                </c:pt>
                <c:pt idx="293">
                  <c:v>45819</c:v>
                </c:pt>
                <c:pt idx="294">
                  <c:v>45820</c:v>
                </c:pt>
                <c:pt idx="295">
                  <c:v>45821</c:v>
                </c:pt>
                <c:pt idx="296">
                  <c:v>45824</c:v>
                </c:pt>
                <c:pt idx="297">
                  <c:v>45825</c:v>
                </c:pt>
                <c:pt idx="298">
                  <c:v>45826</c:v>
                </c:pt>
                <c:pt idx="299">
                  <c:v>45827</c:v>
                </c:pt>
                <c:pt idx="300">
                  <c:v>45828</c:v>
                </c:pt>
                <c:pt idx="301">
                  <c:v>45831</c:v>
                </c:pt>
                <c:pt idx="302">
                  <c:v>45832</c:v>
                </c:pt>
                <c:pt idx="303">
                  <c:v>45833</c:v>
                </c:pt>
                <c:pt idx="304">
                  <c:v>45834</c:v>
                </c:pt>
                <c:pt idx="305">
                  <c:v>45835</c:v>
                </c:pt>
                <c:pt idx="306">
                  <c:v>45838</c:v>
                </c:pt>
                <c:pt idx="307">
                  <c:v>45839</c:v>
                </c:pt>
                <c:pt idx="308">
                  <c:v>45840</c:v>
                </c:pt>
                <c:pt idx="309">
                  <c:v>45841</c:v>
                </c:pt>
                <c:pt idx="310">
                  <c:v>45842</c:v>
                </c:pt>
                <c:pt idx="311">
                  <c:v>45845</c:v>
                </c:pt>
                <c:pt idx="312">
                  <c:v>45846</c:v>
                </c:pt>
                <c:pt idx="313">
                  <c:v>45847</c:v>
                </c:pt>
                <c:pt idx="314">
                  <c:v>45848</c:v>
                </c:pt>
                <c:pt idx="315">
                  <c:v>45849</c:v>
                </c:pt>
                <c:pt idx="316">
                  <c:v>45852</c:v>
                </c:pt>
                <c:pt idx="317">
                  <c:v>45854</c:v>
                </c:pt>
                <c:pt idx="318">
                  <c:v>45855</c:v>
                </c:pt>
                <c:pt idx="319">
                  <c:v>45856</c:v>
                </c:pt>
                <c:pt idx="320">
                  <c:v>45859</c:v>
                </c:pt>
                <c:pt idx="321">
                  <c:v>45860</c:v>
                </c:pt>
                <c:pt idx="322">
                  <c:v>45861</c:v>
                </c:pt>
                <c:pt idx="323">
                  <c:v>45862</c:v>
                </c:pt>
                <c:pt idx="324">
                  <c:v>45863</c:v>
                </c:pt>
                <c:pt idx="325">
                  <c:v>45866</c:v>
                </c:pt>
                <c:pt idx="326">
                  <c:v>45867</c:v>
                </c:pt>
                <c:pt idx="327">
                  <c:v>45868</c:v>
                </c:pt>
                <c:pt idx="328">
                  <c:v>45869</c:v>
                </c:pt>
                <c:pt idx="329">
                  <c:v>45870</c:v>
                </c:pt>
                <c:pt idx="330">
                  <c:v>45873</c:v>
                </c:pt>
                <c:pt idx="331">
                  <c:v>45874</c:v>
                </c:pt>
                <c:pt idx="332">
                  <c:v>45875</c:v>
                </c:pt>
                <c:pt idx="333">
                  <c:v>45876</c:v>
                </c:pt>
                <c:pt idx="334">
                  <c:v>45877</c:v>
                </c:pt>
                <c:pt idx="335">
                  <c:v>45880</c:v>
                </c:pt>
                <c:pt idx="336">
                  <c:v>45881</c:v>
                </c:pt>
                <c:pt idx="337">
                  <c:v>45882</c:v>
                </c:pt>
                <c:pt idx="338">
                  <c:v>45883</c:v>
                </c:pt>
                <c:pt idx="339">
                  <c:v>45884</c:v>
                </c:pt>
                <c:pt idx="340">
                  <c:v>45887</c:v>
                </c:pt>
                <c:pt idx="341">
                  <c:v>45888</c:v>
                </c:pt>
                <c:pt idx="342">
                  <c:v>45889</c:v>
                </c:pt>
                <c:pt idx="343">
                  <c:v>45890</c:v>
                </c:pt>
                <c:pt idx="344">
                  <c:v>45891</c:v>
                </c:pt>
                <c:pt idx="345">
                  <c:v>45894</c:v>
                </c:pt>
                <c:pt idx="346">
                  <c:v>45895</c:v>
                </c:pt>
                <c:pt idx="347">
                  <c:v>45896</c:v>
                </c:pt>
                <c:pt idx="348">
                  <c:v>45897</c:v>
                </c:pt>
                <c:pt idx="349">
                  <c:v>45898</c:v>
                </c:pt>
                <c:pt idx="350">
                  <c:v>45901</c:v>
                </c:pt>
                <c:pt idx="351">
                  <c:v>45902</c:v>
                </c:pt>
                <c:pt idx="352">
                  <c:v>45903</c:v>
                </c:pt>
                <c:pt idx="353">
                  <c:v>45904</c:v>
                </c:pt>
                <c:pt idx="354">
                  <c:v>45905</c:v>
                </c:pt>
                <c:pt idx="355">
                  <c:v>45908</c:v>
                </c:pt>
                <c:pt idx="356">
                  <c:v>45909</c:v>
                </c:pt>
                <c:pt idx="357">
                  <c:v>45910</c:v>
                </c:pt>
                <c:pt idx="358">
                  <c:v>45911</c:v>
                </c:pt>
                <c:pt idx="359">
                  <c:v>45912</c:v>
                </c:pt>
                <c:pt idx="360">
                  <c:v>45915</c:v>
                </c:pt>
                <c:pt idx="361">
                  <c:v>45916</c:v>
                </c:pt>
                <c:pt idx="362">
                  <c:v>45917</c:v>
                </c:pt>
                <c:pt idx="363">
                  <c:v>45918</c:v>
                </c:pt>
                <c:pt idx="364">
                  <c:v>45919</c:v>
                </c:pt>
                <c:pt idx="365">
                  <c:v>45922</c:v>
                </c:pt>
                <c:pt idx="366">
                  <c:v>45923</c:v>
                </c:pt>
                <c:pt idx="367">
                  <c:v>45924</c:v>
                </c:pt>
                <c:pt idx="368">
                  <c:v>45925</c:v>
                </c:pt>
                <c:pt idx="369">
                  <c:v>45926</c:v>
                </c:pt>
                <c:pt idx="370">
                  <c:v>45929</c:v>
                </c:pt>
                <c:pt idx="371">
                  <c:v>45930</c:v>
                </c:pt>
                <c:pt idx="372">
                  <c:v>45931</c:v>
                </c:pt>
                <c:pt idx="373">
                  <c:v>45932</c:v>
                </c:pt>
                <c:pt idx="374">
                  <c:v>45933</c:v>
                </c:pt>
                <c:pt idx="375">
                  <c:v>45936</c:v>
                </c:pt>
                <c:pt idx="376">
                  <c:v>45937</c:v>
                </c:pt>
                <c:pt idx="377">
                  <c:v>45938</c:v>
                </c:pt>
                <c:pt idx="378">
                  <c:v>45939</c:v>
                </c:pt>
                <c:pt idx="379">
                  <c:v>45940</c:v>
                </c:pt>
                <c:pt idx="380">
                  <c:v>45943</c:v>
                </c:pt>
                <c:pt idx="381">
                  <c:v>45944</c:v>
                </c:pt>
                <c:pt idx="382">
                  <c:v>45945</c:v>
                </c:pt>
                <c:pt idx="383">
                  <c:v>45946</c:v>
                </c:pt>
                <c:pt idx="384">
                  <c:v>45947</c:v>
                </c:pt>
                <c:pt idx="385">
                  <c:v>45950</c:v>
                </c:pt>
                <c:pt idx="386">
                  <c:v>45951</c:v>
                </c:pt>
                <c:pt idx="387">
                  <c:v>45952</c:v>
                </c:pt>
                <c:pt idx="388">
                  <c:v>45953</c:v>
                </c:pt>
                <c:pt idx="389">
                  <c:v>45954</c:v>
                </c:pt>
                <c:pt idx="390">
                  <c:v>45957</c:v>
                </c:pt>
                <c:pt idx="391">
                  <c:v>45958</c:v>
                </c:pt>
                <c:pt idx="392">
                  <c:v>45960</c:v>
                </c:pt>
                <c:pt idx="393">
                  <c:v>45961</c:v>
                </c:pt>
                <c:pt idx="394">
                  <c:v>45964</c:v>
                </c:pt>
                <c:pt idx="395">
                  <c:v>45965</c:v>
                </c:pt>
                <c:pt idx="396">
                  <c:v>45966</c:v>
                </c:pt>
                <c:pt idx="397">
                  <c:v>45967</c:v>
                </c:pt>
                <c:pt idx="398">
                  <c:v>45968</c:v>
                </c:pt>
                <c:pt idx="399">
                  <c:v>45971</c:v>
                </c:pt>
                <c:pt idx="400">
                  <c:v>45972</c:v>
                </c:pt>
                <c:pt idx="401">
                  <c:v>45973</c:v>
                </c:pt>
                <c:pt idx="402">
                  <c:v>45974</c:v>
                </c:pt>
                <c:pt idx="403">
                  <c:v>45975</c:v>
                </c:pt>
                <c:pt idx="404">
                  <c:v>45978</c:v>
                </c:pt>
                <c:pt idx="405">
                  <c:v>45979</c:v>
                </c:pt>
                <c:pt idx="406">
                  <c:v>45980</c:v>
                </c:pt>
                <c:pt idx="407">
                  <c:v>45981</c:v>
                </c:pt>
                <c:pt idx="408">
                  <c:v>45982</c:v>
                </c:pt>
                <c:pt idx="409">
                  <c:v>45985</c:v>
                </c:pt>
                <c:pt idx="410">
                  <c:v>45986</c:v>
                </c:pt>
                <c:pt idx="411">
                  <c:v>45987</c:v>
                </c:pt>
                <c:pt idx="412">
                  <c:v>45988</c:v>
                </c:pt>
                <c:pt idx="413">
                  <c:v>45989</c:v>
                </c:pt>
                <c:pt idx="414">
                  <c:v>45992</c:v>
                </c:pt>
                <c:pt idx="415">
                  <c:v>45993</c:v>
                </c:pt>
                <c:pt idx="416">
                  <c:v>45994</c:v>
                </c:pt>
                <c:pt idx="417">
                  <c:v>45995</c:v>
                </c:pt>
                <c:pt idx="418">
                  <c:v>45996</c:v>
                </c:pt>
                <c:pt idx="419">
                  <c:v>45999</c:v>
                </c:pt>
                <c:pt idx="420">
                  <c:v>46000</c:v>
                </c:pt>
                <c:pt idx="421">
                  <c:v>46001</c:v>
                </c:pt>
                <c:pt idx="422">
                  <c:v>46002</c:v>
                </c:pt>
                <c:pt idx="423">
                  <c:v>46003</c:v>
                </c:pt>
                <c:pt idx="424">
                  <c:v>46006</c:v>
                </c:pt>
                <c:pt idx="425">
                  <c:v>46007</c:v>
                </c:pt>
                <c:pt idx="426">
                  <c:v>46008</c:v>
                </c:pt>
                <c:pt idx="427">
                  <c:v>46009</c:v>
                </c:pt>
                <c:pt idx="428">
                  <c:v>46010</c:v>
                </c:pt>
                <c:pt idx="429">
                  <c:v>46013</c:v>
                </c:pt>
                <c:pt idx="430">
                  <c:v>46014</c:v>
                </c:pt>
                <c:pt idx="431">
                  <c:v>46015</c:v>
                </c:pt>
                <c:pt idx="432">
                  <c:v>46016</c:v>
                </c:pt>
                <c:pt idx="433">
                  <c:v>46017</c:v>
                </c:pt>
                <c:pt idx="434">
                  <c:v>46020</c:v>
                </c:pt>
                <c:pt idx="435">
                  <c:v>46021</c:v>
                </c:pt>
                <c:pt idx="436">
                  <c:v>46022</c:v>
                </c:pt>
                <c:pt idx="437">
                  <c:v>46024</c:v>
                </c:pt>
                <c:pt idx="438">
                  <c:v>46027</c:v>
                </c:pt>
                <c:pt idx="439">
                  <c:v>46028</c:v>
                </c:pt>
                <c:pt idx="440">
                  <c:v>46029</c:v>
                </c:pt>
                <c:pt idx="441">
                  <c:v>46030</c:v>
                </c:pt>
                <c:pt idx="442">
                  <c:v>46031</c:v>
                </c:pt>
                <c:pt idx="443">
                  <c:v>46034</c:v>
                </c:pt>
                <c:pt idx="444">
                  <c:v>46035</c:v>
                </c:pt>
                <c:pt idx="445">
                  <c:v>46036</c:v>
                </c:pt>
                <c:pt idx="446">
                  <c:v>46037</c:v>
                </c:pt>
                <c:pt idx="447">
                  <c:v>46038</c:v>
                </c:pt>
                <c:pt idx="448">
                  <c:v>46041</c:v>
                </c:pt>
                <c:pt idx="449">
                  <c:v>46042</c:v>
                </c:pt>
                <c:pt idx="450">
                  <c:v>46043</c:v>
                </c:pt>
                <c:pt idx="451">
                  <c:v>46044</c:v>
                </c:pt>
                <c:pt idx="452">
                  <c:v>46045</c:v>
                </c:pt>
                <c:pt idx="453">
                  <c:v>46048</c:v>
                </c:pt>
                <c:pt idx="454">
                  <c:v>46049</c:v>
                </c:pt>
                <c:pt idx="455">
                  <c:v>46050</c:v>
                </c:pt>
                <c:pt idx="456">
                  <c:v>46051</c:v>
                </c:pt>
                <c:pt idx="457">
                  <c:v>46052</c:v>
                </c:pt>
                <c:pt idx="458">
                  <c:v>46055</c:v>
                </c:pt>
                <c:pt idx="459">
                  <c:v>46056</c:v>
                </c:pt>
                <c:pt idx="460">
                  <c:v>46057</c:v>
                </c:pt>
                <c:pt idx="461">
                  <c:v>46058</c:v>
                </c:pt>
                <c:pt idx="462">
                  <c:v>46059</c:v>
                </c:pt>
                <c:pt idx="463">
                  <c:v>46062</c:v>
                </c:pt>
                <c:pt idx="464">
                  <c:v>46063</c:v>
                </c:pt>
                <c:pt idx="465">
                  <c:v>46064</c:v>
                </c:pt>
                <c:pt idx="466">
                  <c:v>46065</c:v>
                </c:pt>
                <c:pt idx="467">
                  <c:v>46066</c:v>
                </c:pt>
                <c:pt idx="468">
                  <c:v>46069</c:v>
                </c:pt>
                <c:pt idx="469">
                  <c:v>46071</c:v>
                </c:pt>
                <c:pt idx="470">
                  <c:v>46072</c:v>
                </c:pt>
                <c:pt idx="471">
                  <c:v>46073</c:v>
                </c:pt>
                <c:pt idx="472">
                  <c:v>46076</c:v>
                </c:pt>
                <c:pt idx="473">
                  <c:v>46077</c:v>
                </c:pt>
                <c:pt idx="474">
                  <c:v>46078</c:v>
                </c:pt>
                <c:pt idx="475">
                  <c:v>46079</c:v>
                </c:pt>
                <c:pt idx="476">
                  <c:v>46080</c:v>
                </c:pt>
                <c:pt idx="477">
                  <c:v>46083</c:v>
                </c:pt>
                <c:pt idx="478">
                  <c:v>46084</c:v>
                </c:pt>
                <c:pt idx="479">
                  <c:v>46085</c:v>
                </c:pt>
                <c:pt idx="480">
                  <c:v>46086</c:v>
                </c:pt>
                <c:pt idx="481">
                  <c:v>46087</c:v>
                </c:pt>
                <c:pt idx="482">
                  <c:v>46090</c:v>
                </c:pt>
                <c:pt idx="483">
                  <c:v>46091</c:v>
                </c:pt>
                <c:pt idx="484">
                  <c:v>46092</c:v>
                </c:pt>
                <c:pt idx="485">
                  <c:v>46093</c:v>
                </c:pt>
                <c:pt idx="486">
                  <c:v>46094</c:v>
                </c:pt>
                <c:pt idx="487">
                  <c:v>46097</c:v>
                </c:pt>
                <c:pt idx="488">
                  <c:v>46098</c:v>
                </c:pt>
                <c:pt idx="489">
                  <c:v>46099</c:v>
                </c:pt>
                <c:pt idx="490">
                  <c:v>46100</c:v>
                </c:pt>
                <c:pt idx="491">
                  <c:v>46104</c:v>
                </c:pt>
                <c:pt idx="492">
                  <c:v>46105</c:v>
                </c:pt>
                <c:pt idx="493">
                  <c:v>46106</c:v>
                </c:pt>
                <c:pt idx="494">
                  <c:v>46107</c:v>
                </c:pt>
                <c:pt idx="495">
                  <c:v>46108</c:v>
                </c:pt>
                <c:pt idx="496">
                  <c:v>46111</c:v>
                </c:pt>
                <c:pt idx="497">
                  <c:v>46112</c:v>
                </c:pt>
                <c:pt idx="498">
                  <c:v>46113</c:v>
                </c:pt>
                <c:pt idx="499">
                  <c:v>46114</c:v>
                </c:pt>
                <c:pt idx="500">
                  <c:v>46115</c:v>
                </c:pt>
                <c:pt idx="501">
                  <c:v>46118</c:v>
                </c:pt>
                <c:pt idx="502">
                  <c:v>46119</c:v>
                </c:pt>
                <c:pt idx="503">
                  <c:v>46120</c:v>
                </c:pt>
                <c:pt idx="504">
                  <c:v>46121</c:v>
                </c:pt>
                <c:pt idx="505">
                  <c:v>46122</c:v>
                </c:pt>
                <c:pt idx="506">
                  <c:v>46125</c:v>
                </c:pt>
                <c:pt idx="507">
                  <c:v>46126</c:v>
                </c:pt>
                <c:pt idx="508">
                  <c:v>46127</c:v>
                </c:pt>
                <c:pt idx="509">
                  <c:v>46128</c:v>
                </c:pt>
                <c:pt idx="510">
                  <c:v>46129</c:v>
                </c:pt>
                <c:pt idx="511">
                  <c:v>46132</c:v>
                </c:pt>
                <c:pt idx="512">
                  <c:v>46133</c:v>
                </c:pt>
                <c:pt idx="513">
                  <c:v>46134</c:v>
                </c:pt>
                <c:pt idx="514">
                  <c:v>46136</c:v>
                </c:pt>
                <c:pt idx="515">
                  <c:v>46139</c:v>
                </c:pt>
                <c:pt idx="516">
                  <c:v>46140</c:v>
                </c:pt>
                <c:pt idx="517">
                  <c:v>46141</c:v>
                </c:pt>
                <c:pt idx="518">
                  <c:v>46142</c:v>
                </c:pt>
              </c:numCache>
            </c:numRef>
          </c:cat>
          <c:val>
            <c:numRef>
              <c:f>'PAY ENDEKS'!$C$9199:$C$9718</c:f>
              <c:numCache>
                <c:formatCode>#,##0</c:formatCode>
                <c:ptCount val="519"/>
                <c:pt idx="0">
                  <c:v>9157.5400000000009</c:v>
                </c:pt>
                <c:pt idx="1">
                  <c:v>9040.8700000000008</c:v>
                </c:pt>
                <c:pt idx="2">
                  <c:v>8945.7999999999993</c:v>
                </c:pt>
                <c:pt idx="3">
                  <c:v>9129.02</c:v>
                </c:pt>
                <c:pt idx="4">
                  <c:v>9618.83</c:v>
                </c:pt>
                <c:pt idx="5">
                  <c:v>9756.69</c:v>
                </c:pt>
                <c:pt idx="6">
                  <c:v>9814.19</c:v>
                </c:pt>
                <c:pt idx="7">
                  <c:v>9679.7999999999993</c:v>
                </c:pt>
                <c:pt idx="8">
                  <c:v>9548.09</c:v>
                </c:pt>
                <c:pt idx="9">
                  <c:v>9530.4699999999993</c:v>
                </c:pt>
                <c:pt idx="10">
                  <c:v>9524.59</c:v>
                </c:pt>
                <c:pt idx="11">
                  <c:v>9693.4599999999991</c:v>
                </c:pt>
                <c:pt idx="12">
                  <c:v>9645.02</c:v>
                </c:pt>
                <c:pt idx="13">
                  <c:v>9722.09</c:v>
                </c:pt>
                <c:pt idx="14">
                  <c:v>9716.77</c:v>
                </c:pt>
                <c:pt idx="15">
                  <c:v>9915.6200000000008</c:v>
                </c:pt>
                <c:pt idx="16">
                  <c:v>10082.77</c:v>
                </c:pt>
                <c:pt idx="17">
                  <c:v>10045.74</c:v>
                </c:pt>
                <c:pt idx="18">
                  <c:v>10208.65</c:v>
                </c:pt>
                <c:pt idx="19">
                  <c:v>10276.879999999999</c:v>
                </c:pt>
                <c:pt idx="20">
                  <c:v>10267.09</c:v>
                </c:pt>
                <c:pt idx="21">
                  <c:v>10336.5</c:v>
                </c:pt>
                <c:pt idx="22">
                  <c:v>10247.75</c:v>
                </c:pt>
                <c:pt idx="23">
                  <c:v>10268.58</c:v>
                </c:pt>
                <c:pt idx="24">
                  <c:v>10218.58</c:v>
                </c:pt>
                <c:pt idx="25">
                  <c:v>10055.98</c:v>
                </c:pt>
                <c:pt idx="26">
                  <c:v>10173.42</c:v>
                </c:pt>
                <c:pt idx="27">
                  <c:v>10158.629999999999</c:v>
                </c:pt>
                <c:pt idx="28">
                  <c:v>10319.959999999999</c:v>
                </c:pt>
                <c:pt idx="29">
                  <c:v>10643.58</c:v>
                </c:pt>
                <c:pt idx="30">
                  <c:v>10739.57</c:v>
                </c:pt>
                <c:pt idx="31">
                  <c:v>10895.25</c:v>
                </c:pt>
                <c:pt idx="32">
                  <c:v>10899.28</c:v>
                </c:pt>
                <c:pt idx="33">
                  <c:v>10792.53</c:v>
                </c:pt>
                <c:pt idx="34">
                  <c:v>10676.65</c:v>
                </c:pt>
                <c:pt idx="35">
                  <c:v>10656.96</c:v>
                </c:pt>
                <c:pt idx="36">
                  <c:v>10677.49</c:v>
                </c:pt>
                <c:pt idx="37">
                  <c:v>10479.16</c:v>
                </c:pt>
                <c:pt idx="38">
                  <c:v>10481.299999999999</c:v>
                </c:pt>
                <c:pt idx="39">
                  <c:v>10400.48</c:v>
                </c:pt>
                <c:pt idx="40">
                  <c:v>10556.8</c:v>
                </c:pt>
                <c:pt idx="41">
                  <c:v>10364.56</c:v>
                </c:pt>
                <c:pt idx="42">
                  <c:v>10350.959999999999</c:v>
                </c:pt>
                <c:pt idx="43">
                  <c:v>10279.69</c:v>
                </c:pt>
                <c:pt idx="44">
                  <c:v>10138.969999999999</c:v>
                </c:pt>
                <c:pt idx="45">
                  <c:v>9997.91</c:v>
                </c:pt>
                <c:pt idx="46">
                  <c:v>10051.370000000001</c:v>
                </c:pt>
                <c:pt idx="47">
                  <c:v>10165.52</c:v>
                </c:pt>
                <c:pt idx="48">
                  <c:v>10391.89</c:v>
                </c:pt>
                <c:pt idx="49">
                  <c:v>10471.32</c:v>
                </c:pt>
                <c:pt idx="50">
                  <c:v>10739.94</c:v>
                </c:pt>
                <c:pt idx="51">
                  <c:v>10771.36</c:v>
                </c:pt>
                <c:pt idx="52">
                  <c:v>10767.85</c:v>
                </c:pt>
                <c:pt idx="53">
                  <c:v>10679.98</c:v>
                </c:pt>
                <c:pt idx="54">
                  <c:v>10486.7</c:v>
                </c:pt>
                <c:pt idx="55">
                  <c:v>10680.91</c:v>
                </c:pt>
                <c:pt idx="56">
                  <c:v>10647.91</c:v>
                </c:pt>
                <c:pt idx="57">
                  <c:v>10343.31</c:v>
                </c:pt>
                <c:pt idx="58">
                  <c:v>10446.24</c:v>
                </c:pt>
                <c:pt idx="59">
                  <c:v>10682.15</c:v>
                </c:pt>
                <c:pt idx="60">
                  <c:v>10872.56</c:v>
                </c:pt>
                <c:pt idx="61">
                  <c:v>10851.78</c:v>
                </c:pt>
                <c:pt idx="62">
                  <c:v>10864.08</c:v>
                </c:pt>
                <c:pt idx="63">
                  <c:v>10796.57</c:v>
                </c:pt>
                <c:pt idx="64">
                  <c:v>10743.3</c:v>
                </c:pt>
                <c:pt idx="65">
                  <c:v>11024.33</c:v>
                </c:pt>
                <c:pt idx="66">
                  <c:v>11064.85</c:v>
                </c:pt>
                <c:pt idx="67">
                  <c:v>11139.34</c:v>
                </c:pt>
                <c:pt idx="68">
                  <c:v>11134.08</c:v>
                </c:pt>
                <c:pt idx="69">
                  <c:v>11139.46</c:v>
                </c:pt>
                <c:pt idx="70">
                  <c:v>11156.2</c:v>
                </c:pt>
                <c:pt idx="71">
                  <c:v>11172.75</c:v>
                </c:pt>
                <c:pt idx="72">
                  <c:v>11089.53</c:v>
                </c:pt>
                <c:pt idx="73">
                  <c:v>10991.57</c:v>
                </c:pt>
                <c:pt idx="74">
                  <c:v>10871.48</c:v>
                </c:pt>
                <c:pt idx="75">
                  <c:v>10891.42</c:v>
                </c:pt>
                <c:pt idx="76">
                  <c:v>10733.75</c:v>
                </c:pt>
                <c:pt idx="77">
                  <c:v>10691.68</c:v>
                </c:pt>
                <c:pt idx="78">
                  <c:v>10638.58</c:v>
                </c:pt>
                <c:pt idx="79">
                  <c:v>10798.09</c:v>
                </c:pt>
                <c:pt idx="80">
                  <c:v>10473.469999999999</c:v>
                </c:pt>
                <c:pt idx="81">
                  <c:v>9893.41</c:v>
                </c:pt>
                <c:pt idx="82">
                  <c:v>9881.23</c:v>
                </c:pt>
                <c:pt idx="83">
                  <c:v>10024.31</c:v>
                </c:pt>
                <c:pt idx="84">
                  <c:v>10098.5</c:v>
                </c:pt>
                <c:pt idx="85">
                  <c:v>9907.3799999999992</c:v>
                </c:pt>
                <c:pt idx="86">
                  <c:v>9828.56</c:v>
                </c:pt>
                <c:pt idx="87">
                  <c:v>9920.61</c:v>
                </c:pt>
                <c:pt idx="88">
                  <c:v>9830.94</c:v>
                </c:pt>
                <c:pt idx="89">
                  <c:v>9982.98</c:v>
                </c:pt>
                <c:pt idx="90">
                  <c:v>9821.9599999999991</c:v>
                </c:pt>
                <c:pt idx="91">
                  <c:v>10054.200000000001</c:v>
                </c:pt>
                <c:pt idx="92">
                  <c:v>9982.2800000000007</c:v>
                </c:pt>
                <c:pt idx="93">
                  <c:v>9904.7900000000009</c:v>
                </c:pt>
                <c:pt idx="94">
                  <c:v>9921.4</c:v>
                </c:pt>
                <c:pt idx="95">
                  <c:v>9668.1</c:v>
                </c:pt>
                <c:pt idx="96">
                  <c:v>9565.76</c:v>
                </c:pt>
                <c:pt idx="97">
                  <c:v>9748.75</c:v>
                </c:pt>
                <c:pt idx="98">
                  <c:v>9757.16</c:v>
                </c:pt>
                <c:pt idx="99">
                  <c:v>9833.2199999999993</c:v>
                </c:pt>
                <c:pt idx="100">
                  <c:v>10110.18</c:v>
                </c:pt>
                <c:pt idx="101">
                  <c:v>10021.799999999999</c:v>
                </c:pt>
                <c:pt idx="102">
                  <c:v>9984.93</c:v>
                </c:pt>
                <c:pt idx="103">
                  <c:v>9936.76</c:v>
                </c:pt>
                <c:pt idx="104">
                  <c:v>9771.16</c:v>
                </c:pt>
                <c:pt idx="105">
                  <c:v>9699.56</c:v>
                </c:pt>
                <c:pt idx="106">
                  <c:v>9624.0400000000009</c:v>
                </c:pt>
                <c:pt idx="107">
                  <c:v>9419.66</c:v>
                </c:pt>
                <c:pt idx="108">
                  <c:v>9521.0400000000009</c:v>
                </c:pt>
                <c:pt idx="109">
                  <c:v>9685.49</c:v>
                </c:pt>
                <c:pt idx="110">
                  <c:v>9577.4599999999991</c:v>
                </c:pt>
                <c:pt idx="111">
                  <c:v>9758.14</c:v>
                </c:pt>
                <c:pt idx="112">
                  <c:v>9774.49</c:v>
                </c:pt>
                <c:pt idx="113">
                  <c:v>9975.61</c:v>
                </c:pt>
                <c:pt idx="114">
                  <c:v>9900.25</c:v>
                </c:pt>
                <c:pt idx="115">
                  <c:v>9887.75</c:v>
                </c:pt>
                <c:pt idx="116">
                  <c:v>10029.73</c:v>
                </c:pt>
                <c:pt idx="117">
                  <c:v>9891</c:v>
                </c:pt>
                <c:pt idx="118">
                  <c:v>9829.19</c:v>
                </c:pt>
                <c:pt idx="119">
                  <c:v>9777.4599999999991</c:v>
                </c:pt>
                <c:pt idx="120">
                  <c:v>9665.7800000000007</c:v>
                </c:pt>
                <c:pt idx="121">
                  <c:v>9351.2199999999993</c:v>
                </c:pt>
                <c:pt idx="122">
                  <c:v>9012.8700000000008</c:v>
                </c:pt>
                <c:pt idx="123">
                  <c:v>8898.23</c:v>
                </c:pt>
                <c:pt idx="124">
                  <c:v>9109.34</c:v>
                </c:pt>
                <c:pt idx="125">
                  <c:v>9031.64</c:v>
                </c:pt>
                <c:pt idx="126">
                  <c:v>9044.89</c:v>
                </c:pt>
                <c:pt idx="127">
                  <c:v>9132.2999999999993</c:v>
                </c:pt>
                <c:pt idx="128">
                  <c:v>8964.1</c:v>
                </c:pt>
                <c:pt idx="129">
                  <c:v>8876.2199999999993</c:v>
                </c:pt>
                <c:pt idx="130">
                  <c:v>8699.19</c:v>
                </c:pt>
                <c:pt idx="131">
                  <c:v>8860.2999999999993</c:v>
                </c:pt>
                <c:pt idx="132">
                  <c:v>8956.0300000000007</c:v>
                </c:pt>
                <c:pt idx="133">
                  <c:v>9002.34</c:v>
                </c:pt>
                <c:pt idx="134">
                  <c:v>8793.61</c:v>
                </c:pt>
                <c:pt idx="135">
                  <c:v>8654.39</c:v>
                </c:pt>
                <c:pt idx="136">
                  <c:v>8838.6</c:v>
                </c:pt>
                <c:pt idx="137">
                  <c:v>8714.69</c:v>
                </c:pt>
                <c:pt idx="138">
                  <c:v>8872.85</c:v>
                </c:pt>
                <c:pt idx="139">
                  <c:v>8908.4699999999993</c:v>
                </c:pt>
                <c:pt idx="140">
                  <c:v>8945.7999999999993</c:v>
                </c:pt>
                <c:pt idx="141">
                  <c:v>9006.5499999999993</c:v>
                </c:pt>
                <c:pt idx="142">
                  <c:v>8863.8799999999992</c:v>
                </c:pt>
                <c:pt idx="143">
                  <c:v>8885</c:v>
                </c:pt>
                <c:pt idx="144">
                  <c:v>8663.8799999999992</c:v>
                </c:pt>
                <c:pt idx="145">
                  <c:v>8618.57</c:v>
                </c:pt>
                <c:pt idx="146">
                  <c:v>8862.32</c:v>
                </c:pt>
                <c:pt idx="147">
                  <c:v>8946.1299999999992</c:v>
                </c:pt>
                <c:pt idx="148">
                  <c:v>9184.82</c:v>
                </c:pt>
                <c:pt idx="149">
                  <c:v>9276.7800000000007</c:v>
                </c:pt>
                <c:pt idx="150">
                  <c:v>9226.86</c:v>
                </c:pt>
                <c:pt idx="151">
                  <c:v>9300.2999999999993</c:v>
                </c:pt>
                <c:pt idx="152">
                  <c:v>9420.42</c:v>
                </c:pt>
                <c:pt idx="153">
                  <c:v>9389.6200000000008</c:v>
                </c:pt>
                <c:pt idx="154">
                  <c:v>9395.39</c:v>
                </c:pt>
                <c:pt idx="155">
                  <c:v>9232.9</c:v>
                </c:pt>
                <c:pt idx="156">
                  <c:v>9031.82</c:v>
                </c:pt>
                <c:pt idx="157">
                  <c:v>9367.77</c:v>
                </c:pt>
                <c:pt idx="158">
                  <c:v>9549.89</c:v>
                </c:pt>
                <c:pt idx="159">
                  <c:v>9659.9599999999991</c:v>
                </c:pt>
                <c:pt idx="160">
                  <c:v>9636.1200000000008</c:v>
                </c:pt>
                <c:pt idx="161">
                  <c:v>9639.77</c:v>
                </c:pt>
                <c:pt idx="162">
                  <c:v>9640.08</c:v>
                </c:pt>
                <c:pt idx="163">
                  <c:v>9652</c:v>
                </c:pt>
                <c:pt idx="164">
                  <c:v>9681.11</c:v>
                </c:pt>
                <c:pt idx="165">
                  <c:v>9827.23</c:v>
                </c:pt>
                <c:pt idx="166">
                  <c:v>9886.0499999999993</c:v>
                </c:pt>
                <c:pt idx="167">
                  <c:v>9935.9599999999991</c:v>
                </c:pt>
                <c:pt idx="168">
                  <c:v>10081</c:v>
                </c:pt>
                <c:pt idx="169">
                  <c:v>10257.39</c:v>
                </c:pt>
                <c:pt idx="170">
                  <c:v>10099.030000000001</c:v>
                </c:pt>
                <c:pt idx="171">
                  <c:v>10058.469999999999</c:v>
                </c:pt>
                <c:pt idx="172">
                  <c:v>10058.629999999999</c:v>
                </c:pt>
                <c:pt idx="173">
                  <c:v>10125.459999999999</c:v>
                </c:pt>
                <c:pt idx="174">
                  <c:v>9997.66</c:v>
                </c:pt>
                <c:pt idx="175">
                  <c:v>10011.27</c:v>
                </c:pt>
                <c:pt idx="176">
                  <c:v>9915.76</c:v>
                </c:pt>
                <c:pt idx="177">
                  <c:v>9765.1200000000008</c:v>
                </c:pt>
                <c:pt idx="178">
                  <c:v>9724.5</c:v>
                </c:pt>
                <c:pt idx="179">
                  <c:v>9626.56</c:v>
                </c:pt>
                <c:pt idx="180">
                  <c:v>9672.75</c:v>
                </c:pt>
                <c:pt idx="181">
                  <c:v>9916.2199999999993</c:v>
                </c:pt>
                <c:pt idx="182">
                  <c:v>9949.01</c:v>
                </c:pt>
                <c:pt idx="183">
                  <c:v>10025.469999999999</c:v>
                </c:pt>
                <c:pt idx="184">
                  <c:v>9889.7099999999991</c:v>
                </c:pt>
                <c:pt idx="185">
                  <c:v>9830.56</c:v>
                </c:pt>
                <c:pt idx="186">
                  <c:v>9961.34</c:v>
                </c:pt>
                <c:pt idx="187">
                  <c:v>10075.17</c:v>
                </c:pt>
                <c:pt idx="188">
                  <c:v>10085.5</c:v>
                </c:pt>
                <c:pt idx="189">
                  <c:v>9972.0300000000007</c:v>
                </c:pt>
                <c:pt idx="190">
                  <c:v>9890.76</c:v>
                </c:pt>
                <c:pt idx="191">
                  <c:v>10000.719999999999</c:v>
                </c:pt>
                <c:pt idx="192">
                  <c:v>9910.61</c:v>
                </c:pt>
                <c:pt idx="193">
                  <c:v>9733.17</c:v>
                </c:pt>
                <c:pt idx="194">
                  <c:v>9715.86</c:v>
                </c:pt>
                <c:pt idx="195">
                  <c:v>9739.7199999999993</c:v>
                </c:pt>
                <c:pt idx="196">
                  <c:v>9866.73</c:v>
                </c:pt>
                <c:pt idx="197">
                  <c:v>9977.94</c:v>
                </c:pt>
                <c:pt idx="198">
                  <c:v>10029.31</c:v>
                </c:pt>
                <c:pt idx="199">
                  <c:v>9999.5499999999993</c:v>
                </c:pt>
                <c:pt idx="200">
                  <c:v>10105.370000000001</c:v>
                </c:pt>
                <c:pt idx="201">
                  <c:v>10112.76</c:v>
                </c:pt>
                <c:pt idx="202">
                  <c:v>10104.85</c:v>
                </c:pt>
                <c:pt idx="203">
                  <c:v>9997.85</c:v>
                </c:pt>
                <c:pt idx="204">
                  <c:v>10121.77</c:v>
                </c:pt>
                <c:pt idx="205">
                  <c:v>10076.99</c:v>
                </c:pt>
                <c:pt idx="206">
                  <c:v>10082.1</c:v>
                </c:pt>
                <c:pt idx="207">
                  <c:v>10004.379999999999</c:v>
                </c:pt>
                <c:pt idx="208">
                  <c:v>9774.4</c:v>
                </c:pt>
                <c:pt idx="209">
                  <c:v>9807.1</c:v>
                </c:pt>
                <c:pt idx="210">
                  <c:v>9719.81</c:v>
                </c:pt>
                <c:pt idx="211">
                  <c:v>9842.15</c:v>
                </c:pt>
                <c:pt idx="212">
                  <c:v>9951.65</c:v>
                </c:pt>
                <c:pt idx="213">
                  <c:v>9845.85</c:v>
                </c:pt>
                <c:pt idx="214">
                  <c:v>9882.7900000000009</c:v>
                </c:pt>
                <c:pt idx="215">
                  <c:v>9779.57</c:v>
                </c:pt>
                <c:pt idx="216">
                  <c:v>9914.68</c:v>
                </c:pt>
                <c:pt idx="217">
                  <c:v>9877.59</c:v>
                </c:pt>
                <c:pt idx="218">
                  <c:v>9836.49</c:v>
                </c:pt>
                <c:pt idx="219">
                  <c:v>9916.89</c:v>
                </c:pt>
                <c:pt idx="220">
                  <c:v>9763.67</c:v>
                </c:pt>
                <c:pt idx="221">
                  <c:v>9807.5</c:v>
                </c:pt>
                <c:pt idx="222">
                  <c:v>9602.16</c:v>
                </c:pt>
                <c:pt idx="223">
                  <c:v>9574.83</c:v>
                </c:pt>
                <c:pt idx="224">
                  <c:v>9451.58</c:v>
                </c:pt>
                <c:pt idx="225">
                  <c:v>9573.2099999999991</c:v>
                </c:pt>
                <c:pt idx="226">
                  <c:v>9741.07</c:v>
                </c:pt>
                <c:pt idx="227">
                  <c:v>9658.7199999999993</c:v>
                </c:pt>
                <c:pt idx="228">
                  <c:v>9911.07</c:v>
                </c:pt>
                <c:pt idx="229">
                  <c:v>9898.01</c:v>
                </c:pt>
                <c:pt idx="230">
                  <c:v>10188.85</c:v>
                </c:pt>
                <c:pt idx="231">
                  <c:v>10459.08</c:v>
                </c:pt>
                <c:pt idx="232">
                  <c:v>10507.11</c:v>
                </c:pt>
                <c:pt idx="233">
                  <c:v>10422.24</c:v>
                </c:pt>
                <c:pt idx="234">
                  <c:v>10438.33</c:v>
                </c:pt>
                <c:pt idx="235">
                  <c:v>10580.26</c:v>
                </c:pt>
                <c:pt idx="236">
                  <c:v>10727.58</c:v>
                </c:pt>
                <c:pt idx="237">
                  <c:v>10840.59</c:v>
                </c:pt>
                <c:pt idx="238">
                  <c:v>10862.14</c:v>
                </c:pt>
                <c:pt idx="239">
                  <c:v>10802.23</c:v>
                </c:pt>
                <c:pt idx="240">
                  <c:v>9860.2900000000009</c:v>
                </c:pt>
                <c:pt idx="241">
                  <c:v>9810.94</c:v>
                </c:pt>
                <c:pt idx="242">
                  <c:v>9044.64</c:v>
                </c:pt>
                <c:pt idx="243">
                  <c:v>9299.36</c:v>
                </c:pt>
                <c:pt idx="244">
                  <c:v>9715.58</c:v>
                </c:pt>
                <c:pt idx="245">
                  <c:v>9649.5300000000007</c:v>
                </c:pt>
                <c:pt idx="246">
                  <c:v>9612.84</c:v>
                </c:pt>
                <c:pt idx="247">
                  <c:v>9659.48</c:v>
                </c:pt>
                <c:pt idx="248">
                  <c:v>9523.31</c:v>
                </c:pt>
                <c:pt idx="249">
                  <c:v>9484.26</c:v>
                </c:pt>
                <c:pt idx="250">
                  <c:v>9379.83</c:v>
                </c:pt>
                <c:pt idx="251">
                  <c:v>9407.17</c:v>
                </c:pt>
                <c:pt idx="252">
                  <c:v>9477.14</c:v>
                </c:pt>
                <c:pt idx="253">
                  <c:v>9275.5</c:v>
                </c:pt>
                <c:pt idx="254">
                  <c:v>9338.58</c:v>
                </c:pt>
                <c:pt idx="255">
                  <c:v>9380.9500000000007</c:v>
                </c:pt>
                <c:pt idx="256">
                  <c:v>9423.6200000000008</c:v>
                </c:pt>
                <c:pt idx="257">
                  <c:v>9393.7900000000009</c:v>
                </c:pt>
                <c:pt idx="258">
                  <c:v>9266.09</c:v>
                </c:pt>
                <c:pt idx="259">
                  <c:v>9396.02</c:v>
                </c:pt>
                <c:pt idx="260">
                  <c:v>9317.24</c:v>
                </c:pt>
                <c:pt idx="261">
                  <c:v>9321.64</c:v>
                </c:pt>
                <c:pt idx="262">
                  <c:v>9312.1299999999992</c:v>
                </c:pt>
                <c:pt idx="263">
                  <c:v>9490.9</c:v>
                </c:pt>
                <c:pt idx="264">
                  <c:v>9432.5499999999993</c:v>
                </c:pt>
                <c:pt idx="265">
                  <c:v>9306.9599999999991</c:v>
                </c:pt>
                <c:pt idx="266">
                  <c:v>9224.84</c:v>
                </c:pt>
                <c:pt idx="267">
                  <c:v>9078.43</c:v>
                </c:pt>
                <c:pt idx="268">
                  <c:v>9167.58</c:v>
                </c:pt>
                <c:pt idx="269">
                  <c:v>9112.19</c:v>
                </c:pt>
                <c:pt idx="270">
                  <c:v>9134.68</c:v>
                </c:pt>
                <c:pt idx="271">
                  <c:v>9074.6200000000008</c:v>
                </c:pt>
                <c:pt idx="272">
                  <c:v>9279.2099999999991</c:v>
                </c:pt>
                <c:pt idx="273">
                  <c:v>9390.51</c:v>
                </c:pt>
                <c:pt idx="274">
                  <c:v>9747.07</c:v>
                </c:pt>
                <c:pt idx="275">
                  <c:v>9700.17</c:v>
                </c:pt>
                <c:pt idx="276">
                  <c:v>9701.5499999999993</c:v>
                </c:pt>
                <c:pt idx="277">
                  <c:v>9541.2999999999993</c:v>
                </c:pt>
                <c:pt idx="278">
                  <c:v>9668.36</c:v>
                </c:pt>
                <c:pt idx="279">
                  <c:v>9514.01</c:v>
                </c:pt>
                <c:pt idx="280">
                  <c:v>9398.93</c:v>
                </c:pt>
                <c:pt idx="281">
                  <c:v>9475.2099999999991</c:v>
                </c:pt>
                <c:pt idx="282">
                  <c:v>9356.0400000000009</c:v>
                </c:pt>
                <c:pt idx="283">
                  <c:v>9345.15</c:v>
                </c:pt>
                <c:pt idx="284">
                  <c:v>9213.58</c:v>
                </c:pt>
                <c:pt idx="285">
                  <c:v>9177.7000000000007</c:v>
                </c:pt>
                <c:pt idx="286">
                  <c:v>9170.56</c:v>
                </c:pt>
                <c:pt idx="287">
                  <c:v>9019.57</c:v>
                </c:pt>
                <c:pt idx="288">
                  <c:v>9008.8700000000008</c:v>
                </c:pt>
                <c:pt idx="289">
                  <c:v>9277.01</c:v>
                </c:pt>
                <c:pt idx="290">
                  <c:v>9474.9599999999991</c:v>
                </c:pt>
                <c:pt idx="291">
                  <c:v>9486.56</c:v>
                </c:pt>
                <c:pt idx="292">
                  <c:v>9659.31</c:v>
                </c:pt>
                <c:pt idx="293">
                  <c:v>9686.11</c:v>
                </c:pt>
                <c:pt idx="294">
                  <c:v>9520.2199999999993</c:v>
                </c:pt>
                <c:pt idx="295">
                  <c:v>9311.8799999999992</c:v>
                </c:pt>
                <c:pt idx="296">
                  <c:v>9350.01</c:v>
                </c:pt>
                <c:pt idx="297">
                  <c:v>9339.59</c:v>
                </c:pt>
                <c:pt idx="298">
                  <c:v>9196.1299999999992</c:v>
                </c:pt>
                <c:pt idx="299">
                  <c:v>9102.02</c:v>
                </c:pt>
                <c:pt idx="300">
                  <c:v>9203.3700000000008</c:v>
                </c:pt>
                <c:pt idx="301">
                  <c:v>9141.31</c:v>
                </c:pt>
                <c:pt idx="302">
                  <c:v>9448.9</c:v>
                </c:pt>
                <c:pt idx="303">
                  <c:v>9418.52</c:v>
                </c:pt>
                <c:pt idx="304">
                  <c:v>9301.0499999999993</c:v>
                </c:pt>
                <c:pt idx="305">
                  <c:v>9404.89</c:v>
                </c:pt>
                <c:pt idx="306">
                  <c:v>9948.51</c:v>
                </c:pt>
                <c:pt idx="307">
                  <c:v>10080.35</c:v>
                </c:pt>
                <c:pt idx="308">
                  <c:v>10189.02</c:v>
                </c:pt>
                <c:pt idx="309">
                  <c:v>10228.39</c:v>
                </c:pt>
                <c:pt idx="310">
                  <c:v>10275.75</c:v>
                </c:pt>
                <c:pt idx="311">
                  <c:v>10107.68</c:v>
                </c:pt>
                <c:pt idx="312">
                  <c:v>9998.2000000000007</c:v>
                </c:pt>
                <c:pt idx="313">
                  <c:v>10167.26</c:v>
                </c:pt>
                <c:pt idx="314">
                  <c:v>10331.31</c:v>
                </c:pt>
                <c:pt idx="315">
                  <c:v>10358.459999999999</c:v>
                </c:pt>
                <c:pt idx="316">
                  <c:v>10225.48</c:v>
                </c:pt>
                <c:pt idx="317">
                  <c:v>10121.52</c:v>
                </c:pt>
                <c:pt idx="318">
                  <c:v>10370.709999999999</c:v>
                </c:pt>
                <c:pt idx="319">
                  <c:v>10366.16</c:v>
                </c:pt>
                <c:pt idx="320">
                  <c:v>10616.18</c:v>
                </c:pt>
                <c:pt idx="321">
                  <c:v>10616.09</c:v>
                </c:pt>
                <c:pt idx="322">
                  <c:v>10591.98</c:v>
                </c:pt>
                <c:pt idx="323">
                  <c:v>10689.05</c:v>
                </c:pt>
                <c:pt idx="324">
                  <c:v>10642.6</c:v>
                </c:pt>
                <c:pt idx="325">
                  <c:v>10542.09</c:v>
                </c:pt>
                <c:pt idx="326">
                  <c:v>10487.25</c:v>
                </c:pt>
                <c:pt idx="327">
                  <c:v>10618.97</c:v>
                </c:pt>
                <c:pt idx="328">
                  <c:v>10743.2</c:v>
                </c:pt>
                <c:pt idx="329">
                  <c:v>10746.98</c:v>
                </c:pt>
                <c:pt idx="330">
                  <c:v>10853.49</c:v>
                </c:pt>
                <c:pt idx="331">
                  <c:v>10849.96</c:v>
                </c:pt>
                <c:pt idx="332">
                  <c:v>10901.01</c:v>
                </c:pt>
                <c:pt idx="333">
                  <c:v>10956.05</c:v>
                </c:pt>
                <c:pt idx="334">
                  <c:v>10972.63</c:v>
                </c:pt>
                <c:pt idx="335">
                  <c:v>11038.32</c:v>
                </c:pt>
                <c:pt idx="336">
                  <c:v>10954.5</c:v>
                </c:pt>
                <c:pt idx="337">
                  <c:v>10949.95</c:v>
                </c:pt>
                <c:pt idx="338">
                  <c:v>10824.55</c:v>
                </c:pt>
                <c:pt idx="339">
                  <c:v>10870.57</c:v>
                </c:pt>
                <c:pt idx="340">
                  <c:v>10929.77</c:v>
                </c:pt>
                <c:pt idx="341">
                  <c:v>10962.02</c:v>
                </c:pt>
                <c:pt idx="342">
                  <c:v>11134.73</c:v>
                </c:pt>
                <c:pt idx="343">
                  <c:v>11313.9</c:v>
                </c:pt>
                <c:pt idx="344">
                  <c:v>11372.33</c:v>
                </c:pt>
                <c:pt idx="345">
                  <c:v>11477.8</c:v>
                </c:pt>
                <c:pt idx="346">
                  <c:v>11529.81</c:v>
                </c:pt>
                <c:pt idx="347">
                  <c:v>11359.01</c:v>
                </c:pt>
                <c:pt idx="348">
                  <c:v>11368.78</c:v>
                </c:pt>
                <c:pt idx="349">
                  <c:v>11288.05</c:v>
                </c:pt>
                <c:pt idx="350">
                  <c:v>11279.95</c:v>
                </c:pt>
                <c:pt idx="351">
                  <c:v>10877.52</c:v>
                </c:pt>
                <c:pt idx="352">
                  <c:v>10737.68</c:v>
                </c:pt>
                <c:pt idx="353">
                  <c:v>10828.93</c:v>
                </c:pt>
                <c:pt idx="354">
                  <c:v>10729.49</c:v>
                </c:pt>
                <c:pt idx="355">
                  <c:v>10449.36</c:v>
                </c:pt>
                <c:pt idx="356">
                  <c:v>10486.09</c:v>
                </c:pt>
                <c:pt idx="357">
                  <c:v>10586.32</c:v>
                </c:pt>
                <c:pt idx="358">
                  <c:v>10382.89</c:v>
                </c:pt>
                <c:pt idx="359">
                  <c:v>10372.040000000001</c:v>
                </c:pt>
                <c:pt idx="360">
                  <c:v>11000.26</c:v>
                </c:pt>
                <c:pt idx="361">
                  <c:v>11182.96</c:v>
                </c:pt>
                <c:pt idx="362">
                  <c:v>11165.85</c:v>
                </c:pt>
                <c:pt idx="363">
                  <c:v>11048.11</c:v>
                </c:pt>
                <c:pt idx="364">
                  <c:v>11294.48</c:v>
                </c:pt>
                <c:pt idx="365">
                  <c:v>11468.07</c:v>
                </c:pt>
                <c:pt idx="366">
                  <c:v>11331.75</c:v>
                </c:pt>
                <c:pt idx="367">
                  <c:v>11366.93</c:v>
                </c:pt>
                <c:pt idx="368">
                  <c:v>11377.55</c:v>
                </c:pt>
                <c:pt idx="369">
                  <c:v>11151.2</c:v>
                </c:pt>
                <c:pt idx="370">
                  <c:v>11048.13</c:v>
                </c:pt>
                <c:pt idx="371">
                  <c:v>11012.12</c:v>
                </c:pt>
                <c:pt idx="372">
                  <c:v>11220.22</c:v>
                </c:pt>
                <c:pt idx="373">
                  <c:v>11082.63</c:v>
                </c:pt>
                <c:pt idx="374">
                  <c:v>10858.52</c:v>
                </c:pt>
                <c:pt idx="375">
                  <c:v>10734.87</c:v>
                </c:pt>
                <c:pt idx="376">
                  <c:v>10814.11</c:v>
                </c:pt>
                <c:pt idx="377">
                  <c:v>10756.27</c:v>
                </c:pt>
                <c:pt idx="378">
                  <c:v>10726.98</c:v>
                </c:pt>
                <c:pt idx="379">
                  <c:v>10720.36</c:v>
                </c:pt>
                <c:pt idx="380">
                  <c:v>10556.18</c:v>
                </c:pt>
                <c:pt idx="381">
                  <c:v>10316.4</c:v>
                </c:pt>
                <c:pt idx="382">
                  <c:v>10464.48</c:v>
                </c:pt>
                <c:pt idx="383">
                  <c:v>10370.780000000001</c:v>
                </c:pt>
                <c:pt idx="384">
                  <c:v>10208.76</c:v>
                </c:pt>
                <c:pt idx="385">
                  <c:v>10484.39</c:v>
                </c:pt>
                <c:pt idx="386">
                  <c:v>10467.200000000001</c:v>
                </c:pt>
                <c:pt idx="387">
                  <c:v>10551.34</c:v>
                </c:pt>
                <c:pt idx="388">
                  <c:v>10608.26</c:v>
                </c:pt>
                <c:pt idx="389">
                  <c:v>10941.79</c:v>
                </c:pt>
                <c:pt idx="390">
                  <c:v>10853.43</c:v>
                </c:pt>
                <c:pt idx="391">
                  <c:v>10871.08</c:v>
                </c:pt>
                <c:pt idx="392">
                  <c:v>10837.3</c:v>
                </c:pt>
                <c:pt idx="393">
                  <c:v>10971.52</c:v>
                </c:pt>
                <c:pt idx="394">
                  <c:v>11060.39</c:v>
                </c:pt>
                <c:pt idx="395">
                  <c:v>10914.1</c:v>
                </c:pt>
                <c:pt idx="396">
                  <c:v>10970.37</c:v>
                </c:pt>
                <c:pt idx="397">
                  <c:v>11073.27</c:v>
                </c:pt>
                <c:pt idx="398">
                  <c:v>10924.53</c:v>
                </c:pt>
                <c:pt idx="399">
                  <c:v>10789.03</c:v>
                </c:pt>
                <c:pt idx="400">
                  <c:v>10576.45</c:v>
                </c:pt>
                <c:pt idx="401">
                  <c:v>10640.86</c:v>
                </c:pt>
                <c:pt idx="402">
                  <c:v>10628.63</c:v>
                </c:pt>
                <c:pt idx="403">
                  <c:v>10565.74</c:v>
                </c:pt>
                <c:pt idx="404">
                  <c:v>10698.13</c:v>
                </c:pt>
                <c:pt idx="405">
                  <c:v>10728.6</c:v>
                </c:pt>
                <c:pt idx="406">
                  <c:v>10903.91</c:v>
                </c:pt>
                <c:pt idx="407">
                  <c:v>10979.73</c:v>
                </c:pt>
                <c:pt idx="408">
                  <c:v>10922.86</c:v>
                </c:pt>
                <c:pt idx="409">
                  <c:v>10888.02</c:v>
                </c:pt>
                <c:pt idx="410">
                  <c:v>10857.17</c:v>
                </c:pt>
                <c:pt idx="411">
                  <c:v>10914.65</c:v>
                </c:pt>
                <c:pt idx="412">
                  <c:v>10945.49</c:v>
                </c:pt>
                <c:pt idx="413">
                  <c:v>10898.7</c:v>
                </c:pt>
                <c:pt idx="414">
                  <c:v>11116.45</c:v>
                </c:pt>
                <c:pt idx="415">
                  <c:v>11123.47</c:v>
                </c:pt>
                <c:pt idx="416">
                  <c:v>11036.82</c:v>
                </c:pt>
                <c:pt idx="417">
                  <c:v>10918.51</c:v>
                </c:pt>
                <c:pt idx="418">
                  <c:v>11007.37</c:v>
                </c:pt>
                <c:pt idx="419">
                  <c:v>11189.5</c:v>
                </c:pt>
                <c:pt idx="420">
                  <c:v>11238.36</c:v>
                </c:pt>
                <c:pt idx="421">
                  <c:v>11193.88</c:v>
                </c:pt>
                <c:pt idx="422">
                  <c:v>11233.66</c:v>
                </c:pt>
                <c:pt idx="423">
                  <c:v>11311.31</c:v>
                </c:pt>
                <c:pt idx="424">
                  <c:v>11456.34</c:v>
                </c:pt>
                <c:pt idx="425">
                  <c:v>11348.83</c:v>
                </c:pt>
                <c:pt idx="426">
                  <c:v>11286.81</c:v>
                </c:pt>
                <c:pt idx="427">
                  <c:v>11335.05</c:v>
                </c:pt>
                <c:pt idx="428">
                  <c:v>11341.9</c:v>
                </c:pt>
                <c:pt idx="429">
                  <c:v>11311.06</c:v>
                </c:pt>
                <c:pt idx="430">
                  <c:v>11290.36</c:v>
                </c:pt>
                <c:pt idx="431">
                  <c:v>11340.1</c:v>
                </c:pt>
                <c:pt idx="432">
                  <c:v>11336.18</c:v>
                </c:pt>
                <c:pt idx="433">
                  <c:v>11294.37</c:v>
                </c:pt>
                <c:pt idx="434">
                  <c:v>11150.9</c:v>
                </c:pt>
                <c:pt idx="435">
                  <c:v>11220.17</c:v>
                </c:pt>
                <c:pt idx="436">
                  <c:v>11261.52</c:v>
                </c:pt>
                <c:pt idx="437">
                  <c:v>11498.38</c:v>
                </c:pt>
                <c:pt idx="438">
                  <c:v>11702</c:v>
                </c:pt>
                <c:pt idx="439">
                  <c:v>12023.78</c:v>
                </c:pt>
                <c:pt idx="440">
                  <c:v>12028.84</c:v>
                </c:pt>
                <c:pt idx="441">
                  <c:v>12087.97</c:v>
                </c:pt>
                <c:pt idx="442">
                  <c:v>12200.95</c:v>
                </c:pt>
                <c:pt idx="443">
                  <c:v>12254.83</c:v>
                </c:pt>
                <c:pt idx="444">
                  <c:v>12385.61</c:v>
                </c:pt>
                <c:pt idx="445">
                  <c:v>12369.89</c:v>
                </c:pt>
                <c:pt idx="446">
                  <c:v>12456.69</c:v>
                </c:pt>
                <c:pt idx="447">
                  <c:v>12668.52</c:v>
                </c:pt>
                <c:pt idx="448">
                  <c:v>12747.88</c:v>
                </c:pt>
                <c:pt idx="449">
                  <c:v>12805.81</c:v>
                </c:pt>
                <c:pt idx="450">
                  <c:v>12728.18</c:v>
                </c:pt>
                <c:pt idx="451">
                  <c:v>12851.49</c:v>
                </c:pt>
                <c:pt idx="452">
                  <c:v>12992.71</c:v>
                </c:pt>
                <c:pt idx="453">
                  <c:v>13177.32</c:v>
                </c:pt>
                <c:pt idx="454">
                  <c:v>13106.99</c:v>
                </c:pt>
                <c:pt idx="455">
                  <c:v>13407.44</c:v>
                </c:pt>
                <c:pt idx="456">
                  <c:v>13831.09</c:v>
                </c:pt>
                <c:pt idx="457">
                  <c:v>13838.29</c:v>
                </c:pt>
                <c:pt idx="458">
                  <c:v>13620.95</c:v>
                </c:pt>
                <c:pt idx="459">
                  <c:v>13875.32</c:v>
                </c:pt>
                <c:pt idx="460">
                  <c:v>13891.21</c:v>
                </c:pt>
                <c:pt idx="461">
                  <c:v>13589.14</c:v>
                </c:pt>
                <c:pt idx="462">
                  <c:v>13521.96</c:v>
                </c:pt>
                <c:pt idx="463">
                  <c:v>13838.38</c:v>
                </c:pt>
                <c:pt idx="464">
                  <c:v>13797.04</c:v>
                </c:pt>
                <c:pt idx="465">
                  <c:v>13787.82</c:v>
                </c:pt>
                <c:pt idx="466">
                  <c:v>14180.48</c:v>
                </c:pt>
                <c:pt idx="467">
                  <c:v>14180.69</c:v>
                </c:pt>
                <c:pt idx="468">
                  <c:v>14339.3</c:v>
                </c:pt>
                <c:pt idx="469">
                  <c:v>14259.9</c:v>
                </c:pt>
                <c:pt idx="470">
                  <c:v>13804.21</c:v>
                </c:pt>
                <c:pt idx="471">
                  <c:v>13934.06</c:v>
                </c:pt>
                <c:pt idx="472">
                  <c:v>14061.71</c:v>
                </c:pt>
                <c:pt idx="473">
                  <c:v>14050.83</c:v>
                </c:pt>
                <c:pt idx="474">
                  <c:v>13809.88</c:v>
                </c:pt>
                <c:pt idx="475">
                  <c:v>13878.54</c:v>
                </c:pt>
                <c:pt idx="476">
                  <c:v>13717.81</c:v>
                </c:pt>
                <c:pt idx="477">
                  <c:v>13346.43</c:v>
                </c:pt>
                <c:pt idx="478">
                  <c:v>12933.4</c:v>
                </c:pt>
                <c:pt idx="479">
                  <c:v>12943.19</c:v>
                </c:pt>
                <c:pt idx="480">
                  <c:v>13078.93</c:v>
                </c:pt>
                <c:pt idx="481">
                  <c:v>12792.81</c:v>
                </c:pt>
                <c:pt idx="482">
                  <c:v>12702</c:v>
                </c:pt>
                <c:pt idx="483">
                  <c:v>13175.74</c:v>
                </c:pt>
                <c:pt idx="484">
                  <c:v>13200.38</c:v>
                </c:pt>
                <c:pt idx="485">
                  <c:v>13286.12</c:v>
                </c:pt>
                <c:pt idx="486">
                  <c:v>13092.93</c:v>
                </c:pt>
                <c:pt idx="487">
                  <c:v>12956.72</c:v>
                </c:pt>
                <c:pt idx="488">
                  <c:v>13217.6</c:v>
                </c:pt>
                <c:pt idx="489">
                  <c:v>13115.13</c:v>
                </c:pt>
                <c:pt idx="490">
                  <c:v>13047.72</c:v>
                </c:pt>
                <c:pt idx="491">
                  <c:v>13168.16</c:v>
                </c:pt>
                <c:pt idx="492">
                  <c:v>12930.16</c:v>
                </c:pt>
                <c:pt idx="493">
                  <c:v>12963.87</c:v>
                </c:pt>
                <c:pt idx="494">
                  <c:v>12727.06</c:v>
                </c:pt>
                <c:pt idx="495">
                  <c:v>12698.19</c:v>
                </c:pt>
                <c:pt idx="496">
                  <c:v>12626.35</c:v>
                </c:pt>
                <c:pt idx="497">
                  <c:v>12790.98</c:v>
                </c:pt>
                <c:pt idx="498">
                  <c:v>12937.87</c:v>
                </c:pt>
                <c:pt idx="499">
                  <c:v>13051.69</c:v>
                </c:pt>
                <c:pt idx="500">
                  <c:v>12936.35</c:v>
                </c:pt>
                <c:pt idx="501">
                  <c:v>13112.31</c:v>
                </c:pt>
                <c:pt idx="502">
                  <c:v>12921.56</c:v>
                </c:pt>
                <c:pt idx="503">
                  <c:v>13536.84</c:v>
                </c:pt>
                <c:pt idx="504">
                  <c:v>13689</c:v>
                </c:pt>
                <c:pt idx="505">
                  <c:v>14073.79</c:v>
                </c:pt>
                <c:pt idx="506">
                  <c:v>14058.51</c:v>
                </c:pt>
                <c:pt idx="507">
                  <c:v>14202.24</c:v>
                </c:pt>
                <c:pt idx="508">
                  <c:v>14252.38</c:v>
                </c:pt>
                <c:pt idx="509">
                  <c:v>14201.05</c:v>
                </c:pt>
                <c:pt idx="510">
                  <c:v>14587.93</c:v>
                </c:pt>
                <c:pt idx="511">
                  <c:v>14484.91</c:v>
                </c:pt>
                <c:pt idx="512">
                  <c:v>14375.4</c:v>
                </c:pt>
                <c:pt idx="513">
                  <c:v>14335.49</c:v>
                </c:pt>
                <c:pt idx="514">
                  <c:v>14409.07</c:v>
                </c:pt>
                <c:pt idx="515">
                  <c:v>14594.01</c:v>
                </c:pt>
                <c:pt idx="516">
                  <c:v>14329.34</c:v>
                </c:pt>
                <c:pt idx="517">
                  <c:v>14311.19</c:v>
                </c:pt>
                <c:pt idx="518">
                  <c:v>14442.56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0-43E9-9741-64301B88F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314512"/>
        <c:axId val="1928329744"/>
      </c:lineChart>
      <c:dateAx>
        <c:axId val="1928314512"/>
        <c:scaling>
          <c:orientation val="minMax"/>
          <c:max val="46142"/>
          <c:min val="45383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1" i="0" u="none" strike="noStrike" kern="1200" baseline="0">
                <a:solidFill>
                  <a:srgbClr val="0070C0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pPr>
            <a:endParaRPr lang="tr-TR"/>
          </a:p>
        </c:txPr>
        <c:crossAx val="1928329744"/>
        <c:crosses val="autoZero"/>
        <c:auto val="1"/>
        <c:lblOffset val="100"/>
        <c:baseTimeUnit val="days"/>
      </c:dateAx>
      <c:valAx>
        <c:axId val="1928329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Helvetica" pitchFamily="2" charset="0"/>
                    <a:ea typeface="Verdana" panose="020B0604030504040204" pitchFamily="34" charset="0"/>
                    <a:cs typeface="+mn-cs"/>
                  </a:defRPr>
                </a:pP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BIST – 100 Index</a:t>
                </a:r>
              </a:p>
            </c:rich>
          </c:tx>
          <c:layout>
            <c:manualLayout>
              <c:xMode val="edge"/>
              <c:yMode val="edge"/>
              <c:x val="9.0459313732653025E-3"/>
              <c:y val="0.337614604268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Helvetica" pitchFamily="2" charset="0"/>
                  <a:ea typeface="Verdana" panose="020B0604030504040204" pitchFamily="34" charset="0"/>
                  <a:cs typeface="+mn-cs"/>
                </a:defRPr>
              </a:pPr>
              <a:endParaRPr lang="tr-T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pPr>
            <a:endParaRPr lang="tr-TR"/>
          </a:p>
        </c:txPr>
        <c:crossAx val="1928314512"/>
        <c:crosses val="autoZero"/>
        <c:crossBetween val="midCat"/>
        <c:majorUnit val="1000"/>
      </c:valAx>
      <c:valAx>
        <c:axId val="19283150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Verdana" panose="020B0604030504040204" pitchFamily="34" charset="0"/>
                    <a:cs typeface="+mn-cs"/>
                  </a:defRPr>
                </a:pPr>
                <a:r>
                  <a:rPr lang="tr-TR" dirty="0" err="1">
                    <a:solidFill>
                      <a:schemeClr val="accent1">
                        <a:lumMod val="75000"/>
                      </a:schemeClr>
                    </a:solidFill>
                  </a:rPr>
                  <a:t>Trading</a:t>
                </a:r>
                <a:r>
                  <a:rPr lang="tr-TR" baseline="0" dirty="0">
                    <a:solidFill>
                      <a:schemeClr val="accent1">
                        <a:lumMod val="75000"/>
                      </a:schemeClr>
                    </a:solidFill>
                  </a:rPr>
                  <a:t> Volume</a:t>
                </a:r>
                <a:endParaRPr lang="tr-TR" dirty="0">
                  <a:solidFill>
                    <a:schemeClr val="accent1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Verdana" panose="020B0604030504040204" pitchFamily="34" charset="0"/>
                  <a:cs typeface="+mn-cs"/>
                </a:defRPr>
              </a:pPr>
              <a:endParaRPr lang="tr-T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pPr>
            <a:endParaRPr lang="tr-TR"/>
          </a:p>
        </c:txPr>
        <c:crossAx val="1928316688"/>
        <c:crosses val="max"/>
        <c:crossBetween val="between"/>
      </c:valAx>
      <c:dateAx>
        <c:axId val="1928316688"/>
        <c:scaling>
          <c:orientation val="minMax"/>
        </c:scaling>
        <c:delete val="1"/>
        <c:axPos val="b"/>
        <c:numFmt formatCode="m\.\m\m\.yyyy" sourceLinked="1"/>
        <c:majorTickMark val="out"/>
        <c:minorTickMark val="none"/>
        <c:tickLblPos val="nextTo"/>
        <c:crossAx val="19283150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08771069690899E-2"/>
          <c:y val="3.6232808391256019E-2"/>
          <c:w val="0.82301266915479732"/>
          <c:h val="8.2218200491198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latin typeface="Helvetica" pitchFamily="2" charset="0"/>
          <a:ea typeface="Verdana" panose="020B0604030504040204" pitchFamily="34" charset="0"/>
        </a:defRPr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52228507958633E-3"/>
          <c:y val="0.11659350406982892"/>
          <c:w val="0.98814356387872082"/>
          <c:h val="0.8105747926811920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SermayePiyasasiKaynak!$L$4</c:f>
              <c:strCache>
                <c:ptCount val="1"/>
                <c:pt idx="0">
                  <c:v>Issuance (bn. TL)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glow>
                <a:schemeClr val="accent1">
                  <a:alpha val="40000"/>
                </a:schemeClr>
              </a:glow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970484567296875E-3"/>
                  <c:y val="0.18412905113568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C-411B-80D1-91C00CE73E95}"/>
                </c:ext>
              </c:extLst>
            </c:dLbl>
            <c:dLbl>
              <c:idx val="1"/>
              <c:layout>
                <c:manualLayout>
                  <c:x val="6.6568281890985097E-4"/>
                  <c:y val="0.22662037062853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7C-411B-80D1-91C00CE73E95}"/>
                </c:ext>
              </c:extLst>
            </c:dLbl>
            <c:dLbl>
              <c:idx val="2"/>
              <c:layout>
                <c:manualLayout>
                  <c:x val="1.3313656378197019E-3"/>
                  <c:y val="0.2703993058635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7C-411B-80D1-91C00CE73E95}"/>
                </c:ext>
              </c:extLst>
            </c:dLbl>
            <c:dLbl>
              <c:idx val="3"/>
              <c:layout>
                <c:manualLayout>
                  <c:x val="1.997048456729602E-3"/>
                  <c:y val="0.32705439852072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7C-411B-80D1-91C00CE73E95}"/>
                </c:ext>
              </c:extLst>
            </c:dLbl>
            <c:dLbl>
              <c:idx val="4"/>
              <c:layout>
                <c:manualLayout>
                  <c:x val="5.3254625512791989E-3"/>
                  <c:y val="0.148127619144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C-411B-80D1-91C00CE73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3200" b="1">
                    <a:solidFill>
                      <a:schemeClr val="bg2">
                        <a:lumMod val="75000"/>
                      </a:schemeClr>
                    </a:solidFill>
                    <a:latin typeface="Helvetica" pitchFamily="2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SermayePiyasasiKaynak!$A$30:$A$34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SermayePiyasasiKaynak!$L$30:$L$34</c:f>
              <c:numCache>
                <c:formatCode>#,##0</c:formatCode>
                <c:ptCount val="5"/>
                <c:pt idx="0">
                  <c:v>362.15322054699999</c:v>
                </c:pt>
                <c:pt idx="1">
                  <c:v>459</c:v>
                </c:pt>
                <c:pt idx="2">
                  <c:v>636.36895733899996</c:v>
                </c:pt>
                <c:pt idx="3">
                  <c:v>956</c:v>
                </c:pt>
                <c:pt idx="4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11-4757-9EA0-8C1F6DA6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42780672"/>
        <c:axId val="244975872"/>
      </c:barChart>
      <c:lineChart>
        <c:grouping val="standard"/>
        <c:varyColors val="0"/>
        <c:ser>
          <c:idx val="1"/>
          <c:order val="0"/>
          <c:tx>
            <c:strRef>
              <c:f>SermayePiyasasiKaynak!$H$4</c:f>
              <c:strCache>
                <c:ptCount val="1"/>
                <c:pt idx="0">
                  <c:v>No. of Corporate Bonds Issued</c:v>
                </c:pt>
              </c:strCache>
            </c:strRef>
          </c:tx>
          <c:spPr>
            <a:ln w="444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6953963839794784E-2"/>
                  <c:y val="-3.0309023940419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9-4CA7-A3FC-AB0B7A1815C3}"/>
                </c:ext>
              </c:extLst>
            </c:dLbl>
            <c:dLbl>
              <c:idx val="3"/>
              <c:layout>
                <c:manualLayout>
                  <c:x val="-2.0771453004758585E-2"/>
                  <c:y val="-3.444226829758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11-4757-9EA0-8C1F6DA6F255}"/>
                </c:ext>
              </c:extLst>
            </c:dLbl>
            <c:dLbl>
              <c:idx val="4"/>
              <c:layout>
                <c:manualLayout>
                  <c:x val="-5.6144842098200792E-3"/>
                  <c:y val="-3.4164266677309374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lang="en-US" sz="3200" b="0" i="0" u="none" strike="noStrike" kern="1200" baseline="0">
                        <a:solidFill>
                          <a:schemeClr val="tx1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F8F7FB22-283D-4EA3-8E1E-CEBCF60D5D03}" type="VALUE">
                      <a:rPr lang="en-US" sz="3200" b="0" i="0" u="none" strike="noStrike" kern="1200" baseline="0">
                        <a:solidFill>
                          <a:schemeClr val="tx1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 algn="ctr">
                        <a:defRPr lang="en-US" sz="3200" b="0" i="0" u="none" strike="noStrike" kern="1200" baseline="0">
                          <a:solidFill>
                            <a:schemeClr val="tx1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11-4757-9EA0-8C1F6DA6F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SermayePiyasasiKaynak!$G$30:$G$34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SermayePiyasasiKaynak!$H$30:$H$34</c:f>
              <c:numCache>
                <c:formatCode>#,##0</c:formatCode>
                <c:ptCount val="5"/>
                <c:pt idx="0">
                  <c:v>1856</c:v>
                </c:pt>
                <c:pt idx="1">
                  <c:v>1813</c:v>
                </c:pt>
                <c:pt idx="2">
                  <c:v>1619</c:v>
                </c:pt>
                <c:pt idx="3">
                  <c:v>1862</c:v>
                </c:pt>
                <c:pt idx="4">
                  <c:v>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711-4757-9EA0-8C1F6DA6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165056"/>
        <c:axId val="244976448"/>
      </c:lineChart>
      <c:catAx>
        <c:axId val="2427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49758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44975872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2780672"/>
        <c:crosses val="autoZero"/>
        <c:crossBetween val="between"/>
      </c:valAx>
      <c:catAx>
        <c:axId val="24516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976448"/>
        <c:crosses val="autoZero"/>
        <c:auto val="1"/>
        <c:lblAlgn val="ctr"/>
        <c:lblOffset val="100"/>
        <c:noMultiLvlLbl val="0"/>
      </c:catAx>
      <c:valAx>
        <c:axId val="244976448"/>
        <c:scaling>
          <c:orientation val="minMax"/>
          <c:min val="0"/>
        </c:scaling>
        <c:delete val="0"/>
        <c:axPos val="r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516505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9328430322397689E-2"/>
          <c:w val="0.23419046548264233"/>
          <c:h val="0.1660991863586541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tx1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87276552810925E-2"/>
          <c:y val="0.14134543422993426"/>
          <c:w val="0.98041565448425716"/>
          <c:h val="0.7750087596002392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sgmk!$B$5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70-4366-92DE-C584839CFE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70-4366-92DE-C584839CFE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70-4366-92DE-C584839CFE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70-4366-92DE-C584839CFE2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70-4366-92DE-C584839CFE2E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FCC5F91C-3881-4222-96A2-30B0934A70EB}" type="VALUE">
                      <a:rPr lang="en-US" b="0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70-4366-92DE-C584839CF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sgmk!$B$32:$B$36</c:f>
              <c:numCache>
                <c:formatCode>#,##0</c:formatCode>
                <c:ptCount val="5"/>
                <c:pt idx="0">
                  <c:v>2230.7131858841999</c:v>
                </c:pt>
                <c:pt idx="1">
                  <c:v>3298.5091342606806</c:v>
                </c:pt>
                <c:pt idx="2">
                  <c:v>8866.7734563224021</c:v>
                </c:pt>
                <c:pt idx="3">
                  <c:v>17346.912201484269</c:v>
                </c:pt>
                <c:pt idx="4">
                  <c:v>6785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70-4366-92DE-C584839CFE2E}"/>
            </c:ext>
          </c:extLst>
        </c:ser>
        <c:ser>
          <c:idx val="0"/>
          <c:order val="1"/>
          <c:tx>
            <c:strRef>
              <c:f>sgmk!$C$5</c:f>
              <c:strCache>
                <c:ptCount val="1"/>
                <c:pt idx="0">
                  <c:v>Brokerage Firms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sgmk!$C$32:$C$36</c:f>
              <c:numCache>
                <c:formatCode>#,##0</c:formatCode>
                <c:ptCount val="5"/>
                <c:pt idx="0">
                  <c:v>468.27457630592994</c:v>
                </c:pt>
                <c:pt idx="1">
                  <c:v>509.46155779325994</c:v>
                </c:pt>
                <c:pt idx="2">
                  <c:v>1559.45561120968</c:v>
                </c:pt>
                <c:pt idx="3">
                  <c:v>3278.6648530051211</c:v>
                </c:pt>
                <c:pt idx="4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70-4366-92DE-C584839CF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6204416"/>
        <c:axId val="209979648"/>
      </c:barChart>
      <c:catAx>
        <c:axId val="2462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0997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979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620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2637891798377747E-4"/>
          <c:y val="2.7731189748380307E-4"/>
          <c:w val="0.29301051375134535"/>
          <c:h val="0.2856418849367976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80884436711683E-3"/>
          <c:y val="3.9523250574931751E-2"/>
          <c:w val="0.98041565448425716"/>
          <c:h val="0.887793615561832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sgmk!$E$5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sgmk!$E$32:$E$36</c:f>
              <c:numCache>
                <c:formatCode>#,##0</c:formatCode>
                <c:ptCount val="5"/>
                <c:pt idx="0">
                  <c:v>21561.816334091898</c:v>
                </c:pt>
                <c:pt idx="1">
                  <c:v>57318.726088075549</c:v>
                </c:pt>
                <c:pt idx="2">
                  <c:v>264164.58890044381</c:v>
                </c:pt>
                <c:pt idx="3">
                  <c:v>422241</c:v>
                </c:pt>
                <c:pt idx="4">
                  <c:v>164621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A-421C-96C4-C5DC5F88DF9D}"/>
            </c:ext>
          </c:extLst>
        </c:ser>
        <c:ser>
          <c:idx val="0"/>
          <c:order val="1"/>
          <c:tx>
            <c:strRef>
              <c:f>sgmk!$F$5</c:f>
              <c:strCache>
                <c:ptCount val="1"/>
                <c:pt idx="0">
                  <c:v>Brokerage Firms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sgmk!$A$32:$A$36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sgmk!$F$32:$F$36</c:f>
              <c:numCache>
                <c:formatCode>#,##0</c:formatCode>
                <c:ptCount val="5"/>
                <c:pt idx="0">
                  <c:v>3068.5700474088303</c:v>
                </c:pt>
                <c:pt idx="1">
                  <c:v>3827.7874750308397</c:v>
                </c:pt>
                <c:pt idx="2">
                  <c:v>108572.5049217456</c:v>
                </c:pt>
                <c:pt idx="3">
                  <c:v>182327</c:v>
                </c:pt>
                <c:pt idx="4">
                  <c:v>73660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A-421C-96C4-C5DC5F88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6204416"/>
        <c:axId val="209979648"/>
      </c:barChart>
      <c:catAx>
        <c:axId val="2462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0997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979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620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2637891798377747E-4"/>
          <c:y val="2.7731189748380307E-4"/>
          <c:w val="0.19992688832361522"/>
          <c:h val="0.2271575610974703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493150966765009E-2"/>
          <c:y val="0"/>
          <c:w val="0.98604060913705582"/>
          <c:h val="0.926495293919608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hs!$P$4</c:f>
              <c:strCache>
                <c:ptCount val="1"/>
                <c:pt idx="0">
                  <c:v>Brokerage Firms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9596588033428384E-3"/>
                  <c:y val="-5.398474930832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A-41D6-AD05-95289F19A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hs!$P$41:$P$45</c:f>
              <c:numCache>
                <c:formatCode>#,##0</c:formatCode>
                <c:ptCount val="5"/>
                <c:pt idx="0">
                  <c:v>31409.334670521112</c:v>
                </c:pt>
                <c:pt idx="1">
                  <c:v>58520.367430013437</c:v>
                </c:pt>
                <c:pt idx="2">
                  <c:v>59747.111488890099</c:v>
                </c:pt>
                <c:pt idx="3">
                  <c:v>75172</c:v>
                </c:pt>
                <c:pt idx="4">
                  <c:v>38595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C-4627-8D16-9A0B8D563F93}"/>
            </c:ext>
          </c:extLst>
        </c:ser>
        <c:ser>
          <c:idx val="0"/>
          <c:order val="1"/>
          <c:tx>
            <c:strRef>
              <c:f>hs!$Q$4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2.6128784044571179E-3"/>
                  <c:y val="3.778932451582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0-4258-9824-242BF45374C6}"/>
                </c:ext>
              </c:extLst>
            </c:dLbl>
            <c:dLbl>
              <c:idx val="4"/>
              <c:layout>
                <c:manualLayout>
                  <c:x val="2.5230735679574699E-3"/>
                  <c:y val="-1.167919668992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3C-4627-8D16-9A0B8D563F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hs!$Q$41:$Q$45</c:f>
              <c:numCache>
                <c:formatCode>#,##0</c:formatCode>
                <c:ptCount val="5"/>
                <c:pt idx="0">
                  <c:v>3999.1409513410299</c:v>
                </c:pt>
                <c:pt idx="1">
                  <c:v>6960.21183301162</c:v>
                </c:pt>
                <c:pt idx="2">
                  <c:v>8869.798728100679</c:v>
                </c:pt>
                <c:pt idx="3">
                  <c:v>11325</c:v>
                </c:pt>
                <c:pt idx="4">
                  <c:v>6121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C-4627-8D16-9A0B8D563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4798976"/>
        <c:axId val="245218048"/>
      </c:barChart>
      <c:catAx>
        <c:axId val="24479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521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52180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479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660835611990548E-2"/>
          <c:y val="2.0499807115755421E-2"/>
          <c:w val="0.21467105506795542"/>
          <c:h val="0.18335686310349611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0794422072578E-2"/>
          <c:y val="3.1757916065180934E-3"/>
          <c:w val="0.98481480257177334"/>
          <c:h val="0.926495293919608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vob!$C$4</c:f>
              <c:strCache>
                <c:ptCount val="1"/>
                <c:pt idx="0">
                  <c:v>Brokerage Firms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-6.5202043935209941E-4"/>
                  <c:y val="5.74224017413900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38,595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62-4425-B757-B79B150BA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vob!$A$22:$A$26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vob!$C$22:$C$26</c:f>
              <c:numCache>
                <c:formatCode>#,##0</c:formatCode>
                <c:ptCount val="5"/>
                <c:pt idx="0">
                  <c:v>14719.437327871228</c:v>
                </c:pt>
                <c:pt idx="1">
                  <c:v>20675.515660248962</c:v>
                </c:pt>
                <c:pt idx="2">
                  <c:v>29982.71391009794</c:v>
                </c:pt>
                <c:pt idx="3">
                  <c:v>44822</c:v>
                </c:pt>
                <c:pt idx="4">
                  <c:v>24483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2-4425-B757-B79B150BAA65}"/>
            </c:ext>
          </c:extLst>
        </c:ser>
        <c:ser>
          <c:idx val="0"/>
          <c:order val="1"/>
          <c:tx>
            <c:strRef>
              <c:f>vob!$B$4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080710632456233E-3"/>
                  <c:y val="-3.7144265916762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2-4425-B757-B79B150BAA65}"/>
                </c:ext>
              </c:extLst>
            </c:dLbl>
            <c:dLbl>
              <c:idx val="1"/>
              <c:layout>
                <c:manualLayout>
                  <c:x val="-4.781427986449878E-17"/>
                  <c:y val="1.00202923482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2-4425-B757-B79B150BAA65}"/>
                </c:ext>
              </c:extLst>
            </c:dLbl>
            <c:dLbl>
              <c:idx val="2"/>
              <c:layout>
                <c:manualLayout>
                  <c:x val="1.2216912106155909E-3"/>
                  <c:y val="-3.5971737912885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62-4425-B757-B79B150BAA65}"/>
                </c:ext>
              </c:extLst>
            </c:dLbl>
            <c:dLbl>
              <c:idx val="3"/>
              <c:layout>
                <c:manualLayout>
                  <c:x val="1.8737093187551691E-3"/>
                  <c:y val="-1.10022458467857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62-4425-B757-B79B150BAA65}"/>
                </c:ext>
              </c:extLst>
            </c:dLbl>
            <c:dLbl>
              <c:idx val="4"/>
              <c:layout>
                <c:manualLayout>
                  <c:x val="3.2601021967595405E-3"/>
                  <c:y val="-1.99339912416735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E62-4425-B757-B79B150BAA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vob!$A$22:$A$26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vob!$B$22:$B$26</c:f>
              <c:numCache>
                <c:formatCode>#,##0</c:formatCode>
                <c:ptCount val="5"/>
                <c:pt idx="0">
                  <c:v>915.91164110762804</c:v>
                </c:pt>
                <c:pt idx="1">
                  <c:v>2484.6116114659171</c:v>
                </c:pt>
                <c:pt idx="2">
                  <c:v>2716.1205438451739</c:v>
                </c:pt>
                <c:pt idx="3">
                  <c:v>4123</c:v>
                </c:pt>
                <c:pt idx="4">
                  <c:v>2756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62-4425-B757-B79B150BA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64850944"/>
        <c:axId val="263898240"/>
      </c:barChart>
      <c:catAx>
        <c:axId val="2648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389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898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48509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7.0321224959801591E-4"/>
          <c:w val="0.19786699984397718"/>
          <c:h val="0.1068267422877858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29323397334079E-2"/>
          <c:y val="3.7356507024868417E-2"/>
          <c:w val="0.9545547216054141"/>
          <c:h val="0.8805725573269962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Yogunlasma!$B$83</c:f>
              <c:strCache>
                <c:ptCount val="1"/>
                <c:pt idx="0">
                  <c:v>Client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13,333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F0-4F67-9E2A-2C03774D0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Yogunlasma!$A$96:$A$100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Yogunlasma!$B$96:$B$100</c:f>
              <c:numCache>
                <c:formatCode>#,##0</c:formatCode>
                <c:ptCount val="5"/>
                <c:pt idx="0">
                  <c:v>14451.9054815994</c:v>
                </c:pt>
                <c:pt idx="1">
                  <c:v>16779.377030714411</c:v>
                </c:pt>
                <c:pt idx="2">
                  <c:v>24252.378366609602</c:v>
                </c:pt>
                <c:pt idx="3">
                  <c:v>35056</c:v>
                </c:pt>
                <c:pt idx="4">
                  <c:v>13333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4-49FC-8944-429B36683A5C}"/>
            </c:ext>
          </c:extLst>
        </c:ser>
        <c:ser>
          <c:idx val="0"/>
          <c:order val="1"/>
          <c:tx>
            <c:strRef>
              <c:f>Yogunlasma!$C$83</c:f>
              <c:strCache>
                <c:ptCount val="1"/>
                <c:pt idx="0">
                  <c:v>Liquidity Provider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76200" dist="762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6.6377358944192321E-4"/>
                  <c:y val="9.54365443597431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10,621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71-4AFB-BD3E-8895E36A5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Yogunlasma!$A$96:$A$100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Yogunlasma!$C$96:$C$100</c:f>
              <c:numCache>
                <c:formatCode>#,##0</c:formatCode>
                <c:ptCount val="5"/>
                <c:pt idx="0">
                  <c:v>10419.802827134899</c:v>
                </c:pt>
                <c:pt idx="1">
                  <c:v>12128.72788399839</c:v>
                </c:pt>
                <c:pt idx="2">
                  <c:v>18260.6249371657</c:v>
                </c:pt>
                <c:pt idx="3">
                  <c:v>26689</c:v>
                </c:pt>
                <c:pt idx="4">
                  <c:v>10621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4-49FC-8944-429B36683A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41874944"/>
        <c:axId val="238562688"/>
      </c:barChart>
      <c:catAx>
        <c:axId val="2418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38562688"/>
        <c:crosses val="autoZero"/>
        <c:auto val="1"/>
        <c:lblAlgn val="ctr"/>
        <c:lblOffset val="100"/>
        <c:noMultiLvlLbl val="0"/>
      </c:catAx>
      <c:valAx>
        <c:axId val="23856268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41874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4812309918637395E-2"/>
          <c:w val="0.21143248089821634"/>
          <c:h val="0.1157280283926403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61553179280936E-2"/>
          <c:y val="0.12182756214749831"/>
          <c:w val="0.90909150252985993"/>
          <c:h val="0.79529810484755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'yogunlasma AK'!$B$4</c:f>
              <c:strCache>
                <c:ptCount val="1"/>
                <c:pt idx="0">
                  <c:v>1-10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AK'!$A$5,'yogunlasma AK'!$G$5,'yogunlasma AK'!$L$5,'yogunlasma AK'!$Q$5)</c:f>
              <c:strCache>
                <c:ptCount val="4"/>
                <c:pt idx="0">
                  <c:v>Equity</c:v>
                </c:pt>
                <c:pt idx="1">
                  <c:v>Fixed Income</c:v>
                </c:pt>
                <c:pt idx="2">
                  <c:v>Futures</c:v>
                </c:pt>
                <c:pt idx="3">
                  <c:v>Forex (Customer)</c:v>
                </c:pt>
              </c:strCache>
            </c:strRef>
          </c:cat>
          <c:val>
            <c:numRef>
              <c:f>('yogunlasma AK'!$B$24,'yogunlasma AK'!$G$24,'yogunlasma AK'!$L$24,'yogunlasma AK'!$Q$24)</c:f>
              <c:numCache>
                <c:formatCode>0%</c:formatCode>
                <c:ptCount val="4"/>
                <c:pt idx="0">
                  <c:v>0.65237143380280271</c:v>
                </c:pt>
                <c:pt idx="1">
                  <c:v>0.69378847472552452</c:v>
                </c:pt>
                <c:pt idx="2">
                  <c:v>0.70280276506893247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E-4ACA-BEBB-83CD81BDD5B1}"/>
            </c:ext>
          </c:extLst>
        </c:ser>
        <c:ser>
          <c:idx val="1"/>
          <c:order val="1"/>
          <c:tx>
            <c:strRef>
              <c:f>'yogunlasma AK'!$C$4</c:f>
              <c:strCache>
                <c:ptCount val="1"/>
                <c:pt idx="0">
                  <c:v>11-20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AK'!$A$5,'yogunlasma AK'!$G$5,'yogunlasma AK'!$L$5,'yogunlasma AK'!$Q$5)</c:f>
              <c:strCache>
                <c:ptCount val="4"/>
                <c:pt idx="0">
                  <c:v>Equity</c:v>
                </c:pt>
                <c:pt idx="1">
                  <c:v>Fixed Income</c:v>
                </c:pt>
                <c:pt idx="2">
                  <c:v>Futures</c:v>
                </c:pt>
                <c:pt idx="3">
                  <c:v>Forex (Customer)</c:v>
                </c:pt>
              </c:strCache>
            </c:strRef>
          </c:cat>
          <c:val>
            <c:numRef>
              <c:f>('yogunlasma AK'!$C$24,'yogunlasma AK'!$H$24,'yogunlasma AK'!$M$24,'yogunlasma AK'!$R$24)</c:f>
              <c:numCache>
                <c:formatCode>0%</c:formatCode>
                <c:ptCount val="4"/>
                <c:pt idx="0">
                  <c:v>0.2038920385649263</c:v>
                </c:pt>
                <c:pt idx="1">
                  <c:v>0.17203896262512264</c:v>
                </c:pt>
                <c:pt idx="2">
                  <c:v>0.19540228727980388</c:v>
                </c:pt>
                <c:pt idx="3">
                  <c:v>0.10858137082512211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E-4ACA-BEBB-83CD81BDD5B1}"/>
            </c:ext>
          </c:extLst>
        </c:ser>
        <c:ser>
          <c:idx val="2"/>
          <c:order val="2"/>
          <c:tx>
            <c:strRef>
              <c:f>'yogunlasma AK'!$D$4</c:f>
              <c:strCache>
                <c:ptCount val="1"/>
                <c:pt idx="0">
                  <c:v>21-50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EE-4ACA-BEBB-83CD81BDD5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AK'!$A$5,'yogunlasma AK'!$G$5,'yogunlasma AK'!$L$5,'yogunlasma AK'!$Q$5)</c:f>
              <c:strCache>
                <c:ptCount val="4"/>
                <c:pt idx="0">
                  <c:v>Equity</c:v>
                </c:pt>
                <c:pt idx="1">
                  <c:v>Fixed Income</c:v>
                </c:pt>
                <c:pt idx="2">
                  <c:v>Futures</c:v>
                </c:pt>
                <c:pt idx="3">
                  <c:v>Forex (Customer)</c:v>
                </c:pt>
              </c:strCache>
            </c:strRef>
          </c:cat>
          <c:val>
            <c:numRef>
              <c:f>('yogunlasma AK'!$D$24,'yogunlasma AK'!$I$24,'yogunlasma AK'!$N$24,'yogunlasma AK'!$S$24)</c:f>
              <c:numCache>
                <c:formatCode>0%</c:formatCode>
                <c:ptCount val="4"/>
                <c:pt idx="0">
                  <c:v>0.14556294770679892</c:v>
                </c:pt>
                <c:pt idx="1">
                  <c:v>0.12778538300280054</c:v>
                </c:pt>
                <c:pt idx="2">
                  <c:v>9.7565788995309127E-2</c:v>
                </c:pt>
                <c:pt idx="3">
                  <c:v>1.0414549044463076E-2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E-4ACA-BEBB-83CD81BDD5B1}"/>
            </c:ext>
          </c:extLst>
        </c:ser>
        <c:ser>
          <c:idx val="3"/>
          <c:order val="3"/>
          <c:tx>
            <c:strRef>
              <c:f>'yogunlasma AK'!$E$4</c:f>
              <c:strCache>
                <c:ptCount val="1"/>
                <c:pt idx="0">
                  <c:v>51+</c:v>
                </c:pt>
              </c:strCache>
            </c:strRef>
          </c:tx>
          <c:invertIfNegative val="0"/>
          <c:cat>
            <c:strRef>
              <c:f>('yogunlasma AK'!$A$5,'yogunlasma AK'!$G$5,'yogunlasma AK'!$L$5,'yogunlasma AK'!$Q$5)</c:f>
              <c:strCache>
                <c:ptCount val="4"/>
                <c:pt idx="0">
                  <c:v>Equity</c:v>
                </c:pt>
                <c:pt idx="1">
                  <c:v>Fixed Income</c:v>
                </c:pt>
                <c:pt idx="2">
                  <c:v>Futures</c:v>
                </c:pt>
                <c:pt idx="3">
                  <c:v>Forex (Customer)</c:v>
                </c:pt>
              </c:strCache>
            </c:strRef>
          </c:cat>
          <c:val>
            <c:numRef>
              <c:f>('yogunlasma AK'!$E$24,'yogunlasma AK'!$J$24,'yogunlasma AK'!$O$24,'yogunlasma AK'!$T$24)</c:f>
              <c:numCache>
                <c:formatCode>0%</c:formatCode>
                <c:ptCount val="4"/>
                <c:pt idx="0">
                  <c:v>1.5271415273325885E-3</c:v>
                </c:pt>
                <c:pt idx="1">
                  <c:v>6.3871796465518006E-3</c:v>
                </c:pt>
                <c:pt idx="2">
                  <c:v>4.2291586559543345E-3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E-4ACA-BEBB-83CD81BDD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67435008"/>
        <c:axId val="266450560"/>
      </c:barChart>
      <c:catAx>
        <c:axId val="2674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6450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6450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7435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741687228163996"/>
          <c:y val="1.9533820891871882E-2"/>
          <c:w val="0.46880096982155384"/>
          <c:h val="6.446192727368226E-2"/>
        </c:manualLayout>
      </c:layout>
      <c:overlay val="1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4998160684637E-4"/>
          <c:y val="0.16830080525315294"/>
          <c:w val="0.99940398389239815"/>
          <c:h val="0.751054292006090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'kurumsal fin.'!$C$3</c:f>
              <c:strCache>
                <c:ptCount val="1"/>
                <c:pt idx="0">
                  <c:v>Bond Issuance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8646701677438296E-3"/>
                  <c:y val="3.7553440400512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1-4F55-AF00-5CC7B3FE3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fin.'!$C$23:$C$27</c:f>
              <c:numCache>
                <c:formatCode>#,##0</c:formatCode>
                <c:ptCount val="5"/>
                <c:pt idx="0">
                  <c:v>1085</c:v>
                </c:pt>
                <c:pt idx="1">
                  <c:v>1567</c:v>
                </c:pt>
                <c:pt idx="2">
                  <c:v>1443</c:v>
                </c:pt>
                <c:pt idx="3">
                  <c:v>1204</c:v>
                </c:pt>
                <c:pt idx="4">
                  <c:v>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1-4F55-AF00-5CC7B3FE308C}"/>
            </c:ext>
          </c:extLst>
        </c:ser>
        <c:ser>
          <c:idx val="4"/>
          <c:order val="1"/>
          <c:tx>
            <c:strRef>
              <c:f>'kurumsal fin.'!$H$3</c:f>
              <c:strCache>
                <c:ptCount val="1"/>
                <c:pt idx="0">
                  <c:v>Other Consultancy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2787566750232164E-3"/>
                  <c:y val="2.6357145922752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1-4F55-AF00-5CC7B3FE308C}"/>
                </c:ext>
              </c:extLst>
            </c:dLbl>
            <c:dLbl>
              <c:idx val="1"/>
              <c:layout>
                <c:manualLayout>
                  <c:x val="3.1163421525450787E-2"/>
                  <c:y val="2.00331132316332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1-4F55-AF00-5CC7B3FE308C}"/>
                </c:ext>
              </c:extLst>
            </c:dLbl>
            <c:dLbl>
              <c:idx val="2"/>
              <c:layout>
                <c:manualLayout>
                  <c:x val="1.8523675585900711E-4"/>
                  <c:y val="-2.0798764710712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1-4F55-AF00-5CC7B3FE308C}"/>
                </c:ext>
              </c:extLst>
            </c:dLbl>
            <c:dLbl>
              <c:idx val="3"/>
              <c:layout>
                <c:manualLayout>
                  <c:x val="3.738670824990703E-4"/>
                  <c:y val="2.377056302339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1-4F55-AF00-5CC7B3FE308C}"/>
                </c:ext>
              </c:extLst>
            </c:dLbl>
            <c:dLbl>
              <c:idx val="4"/>
              <c:layout>
                <c:manualLayout>
                  <c:x val="1.6513637507938473E-4"/>
                  <c:y val="5.1235561710505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91-4F55-AF00-5CC7B3FE30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fin.'!$H$23:$H$27</c:f>
              <c:numCache>
                <c:formatCode>#,##0</c:formatCode>
                <c:ptCount val="5"/>
                <c:pt idx="0">
                  <c:v>72</c:v>
                </c:pt>
                <c:pt idx="1">
                  <c:v>64</c:v>
                </c:pt>
                <c:pt idx="2">
                  <c:v>78</c:v>
                </c:pt>
                <c:pt idx="3">
                  <c:v>50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91-4F55-AF00-5CC7B3FE308C}"/>
            </c:ext>
          </c:extLst>
        </c:ser>
        <c:ser>
          <c:idx val="5"/>
          <c:order val="2"/>
          <c:tx>
            <c:strRef>
              <c:f>'kurumsal fin.'!$G$3</c:f>
              <c:strCache>
                <c:ptCount val="1"/>
                <c:pt idx="0">
                  <c:v>Corporate Actions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319222239520745E-2"/>
                  <c:y val="-2.48048138353317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91-4F55-AF00-5CC7B3FE308C}"/>
                </c:ext>
              </c:extLst>
            </c:dLbl>
            <c:dLbl>
              <c:idx val="1"/>
              <c:layout>
                <c:manualLayout>
                  <c:x val="3.4137088063542582E-17"/>
                  <c:y val="1.34937011294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91-4F55-AF00-5CC7B3FE308C}"/>
                </c:ext>
              </c:extLst>
            </c:dLbl>
            <c:dLbl>
              <c:idx val="2"/>
              <c:layout>
                <c:manualLayout>
                  <c:x val="2.4822508416838668E-2"/>
                  <c:y val="6.0275219685100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91-4F55-AF00-5CC7B3FE308C}"/>
                </c:ext>
              </c:extLst>
            </c:dLbl>
            <c:dLbl>
              <c:idx val="3"/>
              <c:layout>
                <c:manualLayout>
                  <c:x val="3.738670824990703E-4"/>
                  <c:y val="5.981544644984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91-4F55-AF00-5CC7B3FE308C}"/>
                </c:ext>
              </c:extLst>
            </c:dLbl>
            <c:dLbl>
              <c:idx val="4"/>
              <c:layout>
                <c:manualLayout>
                  <c:x val="2.8800817547747281E-2"/>
                  <c:y val="2.171162009463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91-4F55-AF00-5CC7B3FE30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fin.'!$G$23:$G$27</c:f>
              <c:numCache>
                <c:formatCode>#,##0</c:formatCode>
                <c:ptCount val="5"/>
                <c:pt idx="0">
                  <c:v>71</c:v>
                </c:pt>
                <c:pt idx="1">
                  <c:v>81</c:v>
                </c:pt>
                <c:pt idx="2">
                  <c:v>73</c:v>
                </c:pt>
                <c:pt idx="3">
                  <c:v>81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91-4F55-AF00-5CC7B3FE308C}"/>
            </c:ext>
          </c:extLst>
        </c:ser>
        <c:ser>
          <c:idx val="2"/>
          <c:order val="3"/>
          <c:tx>
            <c:strRef>
              <c:f>'kurumsal fin.'!$B$3</c:f>
              <c:strCache>
                <c:ptCount val="1"/>
                <c:pt idx="0">
                  <c:v>IPO&amp;SPO-Equities</c:v>
                </c:pt>
              </c:strCache>
            </c:strRef>
          </c:tx>
          <c:spPr>
            <a:solidFill>
              <a:schemeClr val="accent6">
                <a:lumMod val="25000"/>
              </a:schemeClr>
            </a:solidFill>
            <a:ln>
              <a:solidFill>
                <a:schemeClr val="accent6">
                  <a:lumMod val="10000"/>
                </a:schemeClr>
              </a:solidFill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032224095125111E-3"/>
                  <c:y val="-1.761352073601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91-4F55-AF00-5CC7B3FE308C}"/>
                </c:ext>
              </c:extLst>
            </c:dLbl>
            <c:dLbl>
              <c:idx val="1"/>
              <c:layout>
                <c:manualLayout>
                  <c:x val="1.0608667722745893E-2"/>
                  <c:y val="1.78785833516780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91-4F55-AF00-5CC7B3FE308C}"/>
                </c:ext>
              </c:extLst>
            </c:dLbl>
            <c:dLbl>
              <c:idx val="2"/>
              <c:layout>
                <c:manualLayout>
                  <c:x val="4.1030359093041585E-3"/>
                  <c:y val="2.84591029795504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91-4F55-AF00-5CC7B3FE308C}"/>
                </c:ext>
              </c:extLst>
            </c:dLbl>
            <c:dLbl>
              <c:idx val="3"/>
              <c:layout>
                <c:manualLayout>
                  <c:x val="2.0639279819541296E-2"/>
                  <c:y val="1.2139542801877213E-3"/>
                </c:manualLayout>
              </c:layout>
              <c:tx>
                <c:rich>
                  <a:bodyPr/>
                  <a:lstStyle/>
                  <a:p>
                    <a:fld id="{1EFFEA6C-CA8F-46A4-A7AA-AE47CA25E45E}" type="VALUE">
                      <a:rPr lang="en-US">
                        <a:solidFill>
                          <a:srgbClr val="FFFFFF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A91-4F55-AF00-5CC7B3FE308C}"/>
                </c:ext>
              </c:extLst>
            </c:dLbl>
            <c:dLbl>
              <c:idx val="4"/>
              <c:layout>
                <c:manualLayout>
                  <c:x val="-2.0928046588610458E-2"/>
                  <c:y val="9.102267427628102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r>
                      <a:rPr lang="en-US" dirty="0">
                        <a:solidFill>
                          <a:srgbClr val="FFFFFF"/>
                        </a:solidFill>
                      </a:rPr>
                      <a:t>37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A91-4F55-AF00-5CC7B3FE308C}"/>
                </c:ext>
              </c:extLst>
            </c:dLbl>
            <c:dLbl>
              <c:idx val="5"/>
              <c:layout>
                <c:manualLayout>
                  <c:x val="-1.8544274455261939E-2"/>
                  <c:y val="-0.283882635233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91-4F55-AF00-5CC7B3FE30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fin.'!$B$23:$B$27</c:f>
              <c:numCache>
                <c:formatCode>#,##0</c:formatCode>
                <c:ptCount val="5"/>
                <c:pt idx="0">
                  <c:v>59</c:v>
                </c:pt>
                <c:pt idx="1">
                  <c:v>45</c:v>
                </c:pt>
                <c:pt idx="2">
                  <c:v>64</c:v>
                </c:pt>
                <c:pt idx="3">
                  <c:v>41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A91-4F55-AF00-5CC7B3FE308C}"/>
            </c:ext>
          </c:extLst>
        </c:ser>
        <c:ser>
          <c:idx val="0"/>
          <c:order val="4"/>
          <c:tx>
            <c:strRef>
              <c:f>'kurumsal fin.'!$E$3</c:f>
              <c:strCache>
                <c:ptCount val="1"/>
                <c:pt idx="0">
                  <c:v>M&amp;A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fin.'!$E$23:$E$27</c:f>
              <c:numCache>
                <c:formatCode>#,##0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A91-4F55-AF00-5CC7B3FE308C}"/>
            </c:ext>
          </c:extLst>
        </c:ser>
        <c:ser>
          <c:idx val="3"/>
          <c:order val="5"/>
          <c:tx>
            <c:strRef>
              <c:f>'kurumsal fin.'!$F$3</c:f>
              <c:strCache>
                <c:ptCount val="1"/>
                <c:pt idx="0">
                  <c:v>Privatization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fin.'!$F$23:$F$27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A91-4F55-AF00-5CC7B3FE308C}"/>
            </c:ext>
          </c:extLst>
        </c:ser>
        <c:ser>
          <c:idx val="6"/>
          <c:order val="6"/>
          <c:tx>
            <c:strRef>
              <c:f>'kurumsal fin.'!$S$2</c:f>
              <c:strCache>
                <c:ptCount val="1"/>
                <c:pt idx="0">
                  <c:v>Other Financing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'kurumsal fin.'!$A$23:$A$27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'kurumsal fin.'!$S$23:$S$27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 formatCode="#,###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A91-4F55-AF00-5CC7B3FE3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7650816"/>
        <c:axId val="227164160"/>
      </c:barChart>
      <c:catAx>
        <c:axId val="2476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</a:defRPr>
            </a:pPr>
            <a:endParaRPr lang="tr-TR"/>
          </a:p>
        </c:txPr>
        <c:crossAx val="22716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164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7650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240133453997726E-4"/>
          <c:y val="3.0010494533380359E-3"/>
          <c:w val="0.99973759866545997"/>
          <c:h val="0.1253621909064500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8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9195785169651E-2"/>
          <c:y val="1.9530784791953863E-2"/>
          <c:w val="0.97213082477310497"/>
          <c:h val="0.91351669793523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'kurumsal yat.'!$M$5</c:f>
              <c:strCache>
                <c:ptCount val="1"/>
                <c:pt idx="0">
                  <c:v>Mutual Funds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809061782255184E-3"/>
                  <c:y val="-1.1587019650387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E-4F45-903A-178F546E2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yat.'!$A$29:$A$33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'kurumsal yat.'!$M$29:$M$33</c:f>
              <c:numCache>
                <c:formatCode>#,##0</c:formatCode>
                <c:ptCount val="5"/>
                <c:pt idx="0">
                  <c:v>799.07762309500004</c:v>
                </c:pt>
                <c:pt idx="1">
                  <c:v>1829.838497062</c:v>
                </c:pt>
                <c:pt idx="2">
                  <c:v>4674.7603529460002</c:v>
                </c:pt>
                <c:pt idx="3">
                  <c:v>8535.1297071669997</c:v>
                </c:pt>
                <c:pt idx="4">
                  <c:v>8805.2063669269992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0-40D5-BBDD-91982A86E7BB}"/>
            </c:ext>
          </c:extLst>
        </c:ser>
        <c:ser>
          <c:idx val="1"/>
          <c:order val="1"/>
          <c:tx>
            <c:strRef>
              <c:f>'kurumsal yat.'!$N$5</c:f>
              <c:strCache>
                <c:ptCount val="1"/>
                <c:pt idx="0">
                  <c:v>Pension Funds</c:v>
                </c:pt>
              </c:strCache>
            </c:strRef>
          </c:tx>
          <c:spPr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133171623789301E-2"/>
                  <c:y val="-7.87891641447717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0-40D5-BBDD-91982A86E7BB}"/>
                </c:ext>
              </c:extLst>
            </c:dLbl>
            <c:dLbl>
              <c:idx val="4"/>
              <c:layout>
                <c:manualLayout>
                  <c:x val="-1.2952265445563796E-3"/>
                  <c:y val="2.12021689656016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0E-4F45-903A-178F546E2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yat.'!$A$29:$A$33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'kurumsal yat.'!$N$29:$N$33</c:f>
              <c:numCache>
                <c:formatCode>#,##0</c:formatCode>
                <c:ptCount val="5"/>
                <c:pt idx="0">
                  <c:v>433.53410746899999</c:v>
                </c:pt>
                <c:pt idx="1">
                  <c:v>754.67179985799999</c:v>
                </c:pt>
                <c:pt idx="2">
                  <c:v>1229.8810052820002</c:v>
                </c:pt>
                <c:pt idx="3">
                  <c:v>2158.1544685900003</c:v>
                </c:pt>
                <c:pt idx="4">
                  <c:v>2345.434697315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0-40D5-BBDD-91982A86E7BB}"/>
            </c:ext>
          </c:extLst>
        </c:ser>
        <c:ser>
          <c:idx val="3"/>
          <c:order val="2"/>
          <c:tx>
            <c:strRef>
              <c:f>'kurumsal yat.'!$P$5</c:f>
              <c:strCache>
                <c:ptCount val="1"/>
                <c:pt idx="0">
                  <c:v>REITs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35399399947735E-2"/>
                  <c:y val="2.32206804655609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50-40D5-BBDD-91982A86E7BB}"/>
                </c:ext>
              </c:extLst>
            </c:dLbl>
            <c:dLbl>
              <c:idx val="1"/>
              <c:layout>
                <c:manualLayout>
                  <c:x val="3.6660422683067732E-2"/>
                  <c:y val="1.32370939806269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50-40D5-BBDD-91982A86E7BB}"/>
                </c:ext>
              </c:extLst>
            </c:dLbl>
            <c:dLbl>
              <c:idx val="2"/>
              <c:layout>
                <c:manualLayout>
                  <c:x val="3.302324324941202E-2"/>
                  <c:y val="9.52977545829919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50-40D5-BBDD-91982A86E7BB}"/>
                </c:ext>
              </c:extLst>
            </c:dLbl>
            <c:dLbl>
              <c:idx val="3"/>
              <c:layout>
                <c:manualLayout>
                  <c:x val="0"/>
                  <c:y val="1.0388702645861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50-40D5-BBDD-91982A86E7BB}"/>
                </c:ext>
              </c:extLst>
            </c:dLbl>
            <c:dLbl>
              <c:idx val="4"/>
              <c:layout>
                <c:manualLayout>
                  <c:x val="2.4983594222045377E-3"/>
                  <c:y val="1.5467644971572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50-40D5-BBDD-91982A86E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'kurumsal yat.'!$A$29:$A$33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'kurumsal yat.'!$P$29:$P$33</c:f>
              <c:numCache>
                <c:formatCode>#,##0</c:formatCode>
                <c:ptCount val="5"/>
                <c:pt idx="0">
                  <c:v>205.48166599999999</c:v>
                </c:pt>
                <c:pt idx="1">
                  <c:v>343.54479849963298</c:v>
                </c:pt>
                <c:pt idx="2">
                  <c:v>528.84770054788009</c:v>
                </c:pt>
                <c:pt idx="3">
                  <c:v>763.81452394530197</c:v>
                </c:pt>
                <c:pt idx="4">
                  <c:v>873.346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50-40D5-BBDD-91982A86E7BB}"/>
            </c:ext>
          </c:extLst>
        </c:ser>
        <c:ser>
          <c:idx val="2"/>
          <c:order val="3"/>
          <c:tx>
            <c:strRef>
              <c:f>'kurumsal yat.'!$R$5</c:f>
              <c:strCache>
                <c:ptCount val="1"/>
                <c:pt idx="0">
                  <c:v>Investment Trusts + Venture Capital Investment Trusts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476132722781898E-4"/>
                  <c:y val="-5.2204244940576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50-40D5-BBDD-91982A86E7BB}"/>
                </c:ext>
              </c:extLst>
            </c:dLbl>
            <c:dLbl>
              <c:idx val="1"/>
              <c:layout>
                <c:manualLayout>
                  <c:x val="6.476132722781898E-4"/>
                  <c:y val="-6.5153597676865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50-40D5-BBDD-91982A86E7BB}"/>
                </c:ext>
              </c:extLst>
            </c:dLbl>
            <c:dLbl>
              <c:idx val="2"/>
              <c:layout>
                <c:manualLayout>
                  <c:x val="0"/>
                  <c:y val="9.6509423853937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50-40D5-BBDD-91982A86E7BB}"/>
                </c:ext>
              </c:extLst>
            </c:dLbl>
            <c:dLbl>
              <c:idx val="3"/>
              <c:layout>
                <c:manualLayout>
                  <c:x val="6.476132722781898E-4"/>
                  <c:y val="1.2542518740874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50-40D5-BBDD-91982A86E7BB}"/>
                </c:ext>
              </c:extLst>
            </c:dLbl>
            <c:dLbl>
              <c:idx val="4"/>
              <c:layout>
                <c:manualLayout>
                  <c:x val="3.2380663613909488E-3"/>
                  <c:y val="4.4711973766854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28489655193867E-2"/>
                      <c:h val="4.7906181429608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E50-40D5-BBDD-91982A86E7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'kurumsal yat.'!$A$29:$A$33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'kurumsal yat.'!$R$29:$R$33</c:f>
              <c:numCache>
                <c:formatCode>#,##0</c:formatCode>
                <c:ptCount val="5"/>
                <c:pt idx="0">
                  <c:v>14.220770999999999</c:v>
                </c:pt>
                <c:pt idx="1">
                  <c:v>19.093816102799998</c:v>
                </c:pt>
                <c:pt idx="2">
                  <c:v>23.90597828956</c:v>
                </c:pt>
                <c:pt idx="3">
                  <c:v>40.415404861287001</c:v>
                </c:pt>
                <c:pt idx="4">
                  <c:v>44.658000000000001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50-40D5-BBDD-91982A86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5462144"/>
        <c:axId val="631112832"/>
      </c:barChart>
      <c:catAx>
        <c:axId val="6354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</a:defRPr>
            </a:pPr>
            <a:endParaRPr lang="tr-TR"/>
          </a:p>
        </c:txPr>
        <c:crossAx val="631112832"/>
        <c:crosses val="autoZero"/>
        <c:auto val="1"/>
        <c:lblAlgn val="ctr"/>
        <c:lblOffset val="100"/>
        <c:noMultiLvlLbl val="0"/>
      </c:catAx>
      <c:valAx>
        <c:axId val="6311128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35462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7059526215308777E-3"/>
          <c:y val="1.2043917678823421E-3"/>
          <c:w val="0.59915313601117848"/>
          <c:h val="0.25817399851541278"/>
        </c:manualLayout>
      </c:layout>
      <c:overlay val="0"/>
      <c:txPr>
        <a:bodyPr/>
        <a:lstStyle/>
        <a:p>
          <a:pPr>
            <a:defRPr sz="3200"/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 b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80087890668769E-3"/>
          <c:y val="7.6250275074964874E-2"/>
          <c:w val="0.98748261474269805"/>
          <c:h val="0.845758354755784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'portfoy yon'!$G$3</c:f>
              <c:strCache>
                <c:ptCount val="1"/>
                <c:pt idx="0">
                  <c:v>Assets under Management (bn. TL)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'portfoy yon'!$A$23:$A$27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'portfoy yon'!$G$23:$G$27</c:f>
              <c:numCache>
                <c:formatCode>#,##0.0</c:formatCode>
                <c:ptCount val="5"/>
                <c:pt idx="0">
                  <c:v>4.3613032269999996</c:v>
                </c:pt>
                <c:pt idx="1">
                  <c:v>10.829253572999999</c:v>
                </c:pt>
                <c:pt idx="2">
                  <c:v>19.044027519</c:v>
                </c:pt>
                <c:pt idx="3">
                  <c:v>30.400000000000002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D-4D10-8F7E-276BE2358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98790400"/>
        <c:axId val="336925184"/>
      </c:barChart>
      <c:lineChart>
        <c:grouping val="standard"/>
        <c:varyColors val="0"/>
        <c:ser>
          <c:idx val="1"/>
          <c:order val="0"/>
          <c:tx>
            <c:strRef>
              <c:f>'portfoy yon'!$D$3</c:f>
              <c:strCache>
                <c:ptCount val="1"/>
                <c:pt idx="0">
                  <c:v>No. of Investors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332814491934661E-2"/>
                  <c:y val="-3.3887416995055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8D-4D10-8F7E-276BE2358E9B}"/>
                </c:ext>
              </c:extLst>
            </c:dLbl>
            <c:dLbl>
              <c:idx val="1"/>
              <c:layout>
                <c:manualLayout>
                  <c:x val="-3.0180385297520953E-2"/>
                  <c:y val="-4.7824447511048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8D-4D10-8F7E-276BE2358E9B}"/>
                </c:ext>
              </c:extLst>
            </c:dLbl>
            <c:dLbl>
              <c:idx val="2"/>
              <c:layout>
                <c:manualLayout>
                  <c:x val="-3.8083052658617042E-2"/>
                  <c:y val="-3.0037883051360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D-4D10-8F7E-276BE2358E9B}"/>
                </c:ext>
              </c:extLst>
            </c:dLbl>
            <c:dLbl>
              <c:idx val="3"/>
              <c:layout>
                <c:manualLayout>
                  <c:x val="-2.7645362244234865E-2"/>
                  <c:y val="-3.26870898756044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fld id="{DE1F62E4-712C-4623-86CA-8CE72903392C}" type="VALUE">
                      <a:rPr lang="en-US">
                        <a:solidFill>
                          <a:srgbClr val="2D2D2D"/>
                        </a:solidFill>
                      </a:rPr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28D-4D10-8F7E-276BE2358E9B}"/>
                </c:ext>
              </c:extLst>
            </c:dLbl>
            <c:dLbl>
              <c:idx val="4"/>
              <c:layout>
                <c:manualLayout>
                  <c:x val="-3.2738449695771658E-2"/>
                  <c:y val="-5.0651278449332954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A72D5C83-FB95-4F20-960D-5A5FFD5B54C8}" type="VALUE">
                      <a:rPr lang="en-US" sz="3200" b="0" i="0" u="none" strike="noStrike" kern="1200" baseline="0">
                        <a:solidFill>
                          <a:srgbClr val="2D2D2D"/>
                        </a:solidFill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D2D2D"/>
                          </a:solidFill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8D-4D10-8F7E-276BE2358E9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'portfoy yon'!$A$23:$A$27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'portfoy yon'!$D$23:$D$27</c:f>
              <c:numCache>
                <c:formatCode>#,##0</c:formatCode>
                <c:ptCount val="5"/>
                <c:pt idx="0">
                  <c:v>2634</c:v>
                </c:pt>
                <c:pt idx="1">
                  <c:v>3206</c:v>
                </c:pt>
                <c:pt idx="2">
                  <c:v>3176</c:v>
                </c:pt>
                <c:pt idx="3">
                  <c:v>3074</c:v>
                </c:pt>
                <c:pt idx="4">
                  <c:v>3690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8D-4D10-8F7E-276BE2358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91424"/>
        <c:axId val="336925760"/>
      </c:lineChart>
      <c:catAx>
        <c:axId val="4987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336925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6925184"/>
        <c:scaling>
          <c:orientation val="minMax"/>
          <c:min val="0"/>
        </c:scaling>
        <c:delete val="0"/>
        <c:axPos val="l"/>
        <c:numFmt formatCode="#,##0.0" sourceLinked="1"/>
        <c:majorTickMark val="cross"/>
        <c:minorTickMark val="none"/>
        <c:tickLblPos val="none"/>
        <c:spPr>
          <a:ln w="9525">
            <a:noFill/>
          </a:ln>
        </c:spPr>
        <c:crossAx val="498790400"/>
        <c:crosses val="autoZero"/>
        <c:crossBetween val="between"/>
      </c:valAx>
      <c:valAx>
        <c:axId val="33692576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498791424"/>
        <c:crosses val="max"/>
        <c:crossBetween val="between"/>
      </c:valAx>
      <c:catAx>
        <c:axId val="4987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6925760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3238656353014182E-5"/>
          <c:w val="0.61526363549890328"/>
          <c:h val="0.107227619252269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911402954192777E-2"/>
          <c:w val="0.98814356387872082"/>
          <c:h val="0.838156077442880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hs!$L$4</c:f>
              <c:strCache>
                <c:ptCount val="1"/>
                <c:pt idx="0">
                  <c:v>milyar TL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hs!$L$41:$L$45</c:f>
              <c:numCache>
                <c:formatCode>#,##0</c:formatCode>
                <c:ptCount val="5"/>
                <c:pt idx="0">
                  <c:v>6207.8833774623499</c:v>
                </c:pt>
                <c:pt idx="1">
                  <c:v>10043.102000000001</c:v>
                </c:pt>
                <c:pt idx="2">
                  <c:v>13422.951276965201</c:v>
                </c:pt>
                <c:pt idx="3" formatCode="#,##0;\(#,##0\)">
                  <c:v>17534</c:v>
                </c:pt>
                <c:pt idx="4" formatCode="#,##0;\(#,##0\)">
                  <c:v>22902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3-495F-B57B-0EBD3CB0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4396544"/>
        <c:axId val="245216320"/>
      </c:barChart>
      <c:catAx>
        <c:axId val="2443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5216320"/>
        <c:crosses val="autoZero"/>
        <c:auto val="1"/>
        <c:lblAlgn val="ctr"/>
        <c:lblOffset val="100"/>
        <c:noMultiLvlLbl val="0"/>
      </c:catAx>
      <c:valAx>
        <c:axId val="2452163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4396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01212505815642E-2"/>
          <c:y val="9.422152838569739E-2"/>
          <c:w val="0.97435558951755508"/>
          <c:h val="0.7875684451904821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'pys-faaliyet'!$G$4</c:f>
              <c:strCache>
                <c:ptCount val="1"/>
                <c:pt idx="0">
                  <c:v>Mutual Funds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6350151112632241E-2"/>
                  <c:y val="-8.1657243399347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11-4BA9-9300-A44B7E511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'pys-faaliyet'!$A$16:$A$20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'pys-faaliyet'!$G$16:$G$20</c:f>
              <c:numCache>
                <c:formatCode>#,##0</c:formatCode>
                <c:ptCount val="5"/>
                <c:pt idx="0">
                  <c:v>805.600983165</c:v>
                </c:pt>
                <c:pt idx="1">
                  <c:v>1829.838497062</c:v>
                </c:pt>
                <c:pt idx="2">
                  <c:v>4674.76</c:v>
                </c:pt>
                <c:pt idx="3">
                  <c:v>8536</c:v>
                </c:pt>
                <c:pt idx="4">
                  <c:v>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3-42CF-8265-44A0AC47EA1F}"/>
            </c:ext>
          </c:extLst>
        </c:ser>
        <c:ser>
          <c:idx val="2"/>
          <c:order val="1"/>
          <c:tx>
            <c:strRef>
              <c:f>'pys-faaliyet'!$H$4</c:f>
              <c:strCache>
                <c:ptCount val="1"/>
                <c:pt idx="0">
                  <c:v>Pension Funds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0-1829-463A-A0E2-108F22843832}"/>
              </c:ext>
            </c:extLst>
          </c:dPt>
          <c:dLbls>
            <c:dLbl>
              <c:idx val="0"/>
              <c:layout>
                <c:manualLayout>
                  <c:x val="9.1812387017088701E-2"/>
                  <c:y val="-5.716007037954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1-4BA9-9300-A44B7E511F68}"/>
                </c:ext>
              </c:extLst>
            </c:dLbl>
            <c:dLbl>
              <c:idx val="1"/>
              <c:layout>
                <c:manualLayout>
                  <c:x val="1.2577039317409415E-2"/>
                  <c:y val="-8.165724339934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1-4BA9-9300-A44B7E511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'pys-faaliyet'!$A$16:$A$20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'pys-faaliyet'!$H$16:$H$20</c:f>
              <c:numCache>
                <c:formatCode>#,##0</c:formatCode>
                <c:ptCount val="5"/>
                <c:pt idx="0">
                  <c:v>433.33900138199999</c:v>
                </c:pt>
                <c:pt idx="1">
                  <c:v>754.67179985799999</c:v>
                </c:pt>
                <c:pt idx="2">
                  <c:v>1229.8810000000001</c:v>
                </c:pt>
                <c:pt idx="3">
                  <c:v>2158</c:v>
                </c:pt>
                <c:pt idx="4">
                  <c:v>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63-42CF-8265-44A0AC47EA1F}"/>
            </c:ext>
          </c:extLst>
        </c:ser>
        <c:ser>
          <c:idx val="3"/>
          <c:order val="2"/>
          <c:tx>
            <c:strRef>
              <c:f>'pys-faaliyet'!$I$4</c:f>
              <c:strCache>
                <c:ptCount val="1"/>
                <c:pt idx="0">
                  <c:v>Investment Trust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 w="31750">
              <a:solidFill>
                <a:srgbClr val="2D2D2D"/>
              </a:solidFill>
            </a:ln>
            <a:effectLst>
              <a:outerShdw blurRad="50800" dist="50800" dir="5400000" algn="ctr" rotWithShape="0">
                <a:srgbClr val="2D2D2D"/>
              </a:outerShdw>
            </a:effectLst>
          </c:spPr>
          <c:invertIfNegative val="0"/>
          <c:cat>
            <c:strRef>
              <c:f>'pys-faaliyet'!$A$16:$A$20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'pys-faaliyet'!$I$16:$I$20</c:f>
              <c:numCache>
                <c:formatCode>#,##0</c:formatCode>
                <c:ptCount val="5"/>
                <c:pt idx="0">
                  <c:v>1.3727915880000001</c:v>
                </c:pt>
                <c:pt idx="1">
                  <c:v>1.7436442620000001</c:v>
                </c:pt>
                <c:pt idx="2">
                  <c:v>2.2589999999999999</c:v>
                </c:pt>
                <c:pt idx="3">
                  <c:v>2.6280000000000001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B63-42CF-8265-44A0AC47EA1F}"/>
            </c:ext>
          </c:extLst>
        </c:ser>
        <c:ser>
          <c:idx val="4"/>
          <c:order val="3"/>
          <c:tx>
            <c:strRef>
              <c:f>'pys-faaliyet'!$J$4</c:f>
              <c:strCache>
                <c:ptCount val="1"/>
                <c:pt idx="0">
                  <c:v>Discretionary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5154078634818944E-3"/>
                  <c:y val="-2.585812707645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81-49D7-B0B2-CBFFAFB943DA}"/>
                </c:ext>
              </c:extLst>
            </c:dLbl>
            <c:dLbl>
              <c:idx val="1"/>
              <c:layout>
                <c:manualLayout>
                  <c:x val="0"/>
                  <c:y val="-2.721908113311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81-49D7-B0B2-CBFFAFB943DA}"/>
                </c:ext>
              </c:extLst>
            </c:dLbl>
            <c:dLbl>
              <c:idx val="2"/>
              <c:layout>
                <c:manualLayout>
                  <c:x val="6.2885196587037851E-4"/>
                  <c:y val="-3.538480547305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81-49D7-B0B2-CBFFAFB943DA}"/>
                </c:ext>
              </c:extLst>
            </c:dLbl>
            <c:dLbl>
              <c:idx val="4"/>
              <c:layout>
                <c:manualLayout>
                  <c:x val="6.2885196587047078E-4"/>
                  <c:y val="-1.224858650990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27-4AB3-89E3-79DDCE5AA77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'pys-faaliyet'!$A$16:$A$20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'pys-faaliyet'!$J$16:$J$20</c:f>
              <c:numCache>
                <c:formatCode>#,##0</c:formatCode>
                <c:ptCount val="5"/>
                <c:pt idx="0">
                  <c:v>335.11362635899997</c:v>
                </c:pt>
                <c:pt idx="1">
                  <c:v>576.59665104200008</c:v>
                </c:pt>
                <c:pt idx="2">
                  <c:v>983.98</c:v>
                </c:pt>
                <c:pt idx="3">
                  <c:v>1488</c:v>
                </c:pt>
                <c:pt idx="4">
                  <c:v>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B63-42CF-8265-44A0AC47E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246813696"/>
        <c:axId val="241714880"/>
      </c:barChart>
      <c:valAx>
        <c:axId val="2417148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246813696"/>
        <c:crosses val="max"/>
        <c:crossBetween val="between"/>
      </c:valAx>
      <c:catAx>
        <c:axId val="2468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1714880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380695096321305E-2"/>
          <c:y val="1.5817072343495423E-4"/>
          <c:w val="0.32037531865959262"/>
          <c:h val="0.22533284167528514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50246017767875E-2"/>
          <c:y val="0.11833022416318159"/>
          <c:w val="0.98705491684706848"/>
          <c:h val="0.79529810484755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'yogunlasma PYS'!$N$4</c:f>
              <c:strCache>
                <c:ptCount val="1"/>
                <c:pt idx="0">
                  <c:v>1-5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PYS'!$N$2,'yogunlasma PYS'!$Q$2,'yogunlasma PYS'!$T$2,'yogunlasma PYS'!$W$2)</c:f>
              <c:strCache>
                <c:ptCount val="4"/>
                <c:pt idx="0">
                  <c:v>Mutual Funds</c:v>
                </c:pt>
                <c:pt idx="1">
                  <c:v>Pension Funds</c:v>
                </c:pt>
                <c:pt idx="2">
                  <c:v>Discretionary Asset Man.</c:v>
                </c:pt>
                <c:pt idx="3">
                  <c:v>Investment Trusts</c:v>
                </c:pt>
              </c:strCache>
            </c:strRef>
          </c:cat>
          <c:val>
            <c:numRef>
              <c:f>('yogunlasma PYS'!$N$18,'yogunlasma PYS'!$Q$18,'yogunlasma PYS'!$T$18,'yogunlasma PYS'!$W$18)</c:f>
              <c:numCache>
                <c:formatCode>0%</c:formatCode>
                <c:ptCount val="4"/>
                <c:pt idx="0">
                  <c:v>0.50954699305108409</c:v>
                </c:pt>
                <c:pt idx="1">
                  <c:v>0.8619121880499313</c:v>
                </c:pt>
                <c:pt idx="2">
                  <c:v>0.76626358384455362</c:v>
                </c:pt>
                <c:pt idx="3">
                  <c:v>0.98992717191212776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0-4B74-B3D7-4C3B36AEB861}"/>
            </c:ext>
          </c:extLst>
        </c:ser>
        <c:ser>
          <c:idx val="1"/>
          <c:order val="1"/>
          <c:tx>
            <c:strRef>
              <c:f>'yogunlasma PYS'!$O$4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969796"/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6.6369588722813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0-4B74-B3D7-4C3B36AEB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PYS'!$N$2,'yogunlasma PYS'!$Q$2,'yogunlasma PYS'!$T$2,'yogunlasma PYS'!$W$2)</c:f>
              <c:strCache>
                <c:ptCount val="4"/>
                <c:pt idx="0">
                  <c:v>Mutual Funds</c:v>
                </c:pt>
                <c:pt idx="1">
                  <c:v>Pension Funds</c:v>
                </c:pt>
                <c:pt idx="2">
                  <c:v>Discretionary Asset Man.</c:v>
                </c:pt>
                <c:pt idx="3">
                  <c:v>Investment Trusts</c:v>
                </c:pt>
              </c:strCache>
            </c:strRef>
          </c:cat>
          <c:val>
            <c:numRef>
              <c:f>('yogunlasma PYS'!$O$18,'yogunlasma PYS'!$R$18,'yogunlasma PYS'!$U$18,'yogunlasma PYS'!$X$18)</c:f>
              <c:numCache>
                <c:formatCode>0%</c:formatCode>
                <c:ptCount val="4"/>
                <c:pt idx="0">
                  <c:v>0.26313955223531565</c:v>
                </c:pt>
                <c:pt idx="1">
                  <c:v>0.11143333221010096</c:v>
                </c:pt>
                <c:pt idx="2">
                  <c:v>0.12624773350378909</c:v>
                </c:pt>
                <c:pt idx="3">
                  <c:v>1.0072828087872259E-2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0-4B74-B3D7-4C3B36AEB861}"/>
            </c:ext>
          </c:extLst>
        </c:ser>
        <c:ser>
          <c:idx val="2"/>
          <c:order val="2"/>
          <c:tx>
            <c:strRef>
              <c:f>'yogunlasma PYS'!$P$11</c:f>
              <c:strCache>
                <c:ptCount val="1"/>
                <c:pt idx="0">
                  <c:v>14%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3.3042292312931358E-3"/>
                  <c:y val="-6.113019282559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0-4B74-B3D7-4C3B36AEB861}"/>
                </c:ext>
              </c:extLst>
            </c:dLbl>
            <c:dLbl>
              <c:idx val="2"/>
              <c:layout>
                <c:manualLayout>
                  <c:x val="5.6059168938700906E-3"/>
                  <c:y val="3.0081014674512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0-4B74-B3D7-4C3B36AEB86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60-4B74-B3D7-4C3B36AEB8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('yogunlasma PYS'!$N$2,'yogunlasma PYS'!$Q$2,'yogunlasma PYS'!$T$2,'yogunlasma PYS'!$W$2)</c:f>
              <c:strCache>
                <c:ptCount val="4"/>
                <c:pt idx="0">
                  <c:v>Mutual Funds</c:v>
                </c:pt>
                <c:pt idx="1">
                  <c:v>Pension Funds</c:v>
                </c:pt>
                <c:pt idx="2">
                  <c:v>Discretionary Asset Man.</c:v>
                </c:pt>
                <c:pt idx="3">
                  <c:v>Investment Trusts</c:v>
                </c:pt>
              </c:strCache>
            </c:strRef>
          </c:cat>
          <c:val>
            <c:numRef>
              <c:f>('yogunlasma PYS'!$P$18,'yogunlasma PYS'!$S$18,'yogunlasma PYS'!$V$18,'yogunlasma PYS'!$Y$18)</c:f>
              <c:numCache>
                <c:formatCode>0%</c:formatCode>
                <c:ptCount val="4"/>
                <c:pt idx="0">
                  <c:v>0.2273134547136002</c:v>
                </c:pt>
                <c:pt idx="1">
                  <c:v>2.6654479739967707E-2</c:v>
                </c:pt>
                <c:pt idx="2">
                  <c:v>0.10748868265165723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60-4B74-B3D7-4C3B36AE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67195392"/>
        <c:axId val="268612096"/>
      </c:barChart>
      <c:catAx>
        <c:axId val="2671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861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8612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7195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9331447754542076"/>
          <c:y val="1.1625347706774312E-3"/>
          <c:w val="0.39148710892412103"/>
          <c:h val="7.4568920809185535E-2"/>
        </c:manualLayout>
      </c:layout>
      <c:overlay val="1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64839997358499E-2"/>
          <c:y val="9.7759331807661942E-3"/>
          <c:w val="0.95382906352232144"/>
          <c:h val="0.9206707782216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'pers-sube'!$D$4</c:f>
              <c:strCache>
                <c:ptCount val="1"/>
                <c:pt idx="0">
                  <c:v>Bank Branches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'pers-sube'!$A$29:$A$33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'pers-sube'!$D$29:$D$33</c:f>
              <c:numCache>
                <c:formatCode>#,##0</c:formatCode>
                <c:ptCount val="5"/>
                <c:pt idx="0">
                  <c:v>9397</c:v>
                </c:pt>
                <c:pt idx="1">
                  <c:v>9449</c:v>
                </c:pt>
                <c:pt idx="2">
                  <c:v>9153</c:v>
                </c:pt>
                <c:pt idx="3">
                  <c:v>9218</c:v>
                </c:pt>
                <c:pt idx="4">
                  <c:v>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D-4BFC-9BE2-B8EDCBB6836A}"/>
            </c:ext>
          </c:extLst>
        </c:ser>
        <c:ser>
          <c:idx val="2"/>
          <c:order val="1"/>
          <c:tx>
            <c:strRef>
              <c:f>'pers-sube'!$B$4</c:f>
              <c:strCache>
                <c:ptCount val="1"/>
                <c:pt idx="0">
                  <c:v>Branches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5481087283691111E-3"/>
                  <c:y val="2.364049294822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DD-4BFC-9BE2-B8EDCBB6836A}"/>
                </c:ext>
              </c:extLst>
            </c:dLbl>
            <c:dLbl>
              <c:idx val="1"/>
              <c:layout>
                <c:manualLayout>
                  <c:x val="-1.849515195774734E-3"/>
                  <c:y val="1.669781661235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DD-4BFC-9BE2-B8EDCBB6836A}"/>
                </c:ext>
              </c:extLst>
            </c:dLbl>
            <c:dLbl>
              <c:idx val="2"/>
              <c:layout>
                <c:manualLayout>
                  <c:x val="-1.8493695761231047E-3"/>
                  <c:y val="2.081009135086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D-4BFC-9BE2-B8EDCBB6836A}"/>
                </c:ext>
              </c:extLst>
            </c:dLbl>
            <c:dLbl>
              <c:idx val="3"/>
              <c:layout>
                <c:manualLayout>
                  <c:x val="1.8493695761229014E-3"/>
                  <c:y val="2.44950684843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DD-4BFC-9BE2-B8EDCBB6836A}"/>
                </c:ext>
              </c:extLst>
            </c:dLbl>
            <c:dLbl>
              <c:idx val="4"/>
              <c:layout>
                <c:manualLayout>
                  <c:x val="0"/>
                  <c:y val="2.803762087835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DD-4BFC-9BE2-B8EDCBB68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'pers-sube'!$A$29:$A$33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'pers-sube'!$B$29:$B$33</c:f>
              <c:numCache>
                <c:formatCode>General</c:formatCode>
                <c:ptCount val="5"/>
                <c:pt idx="0">
                  <c:v>302</c:v>
                </c:pt>
                <c:pt idx="1">
                  <c:v>327</c:v>
                </c:pt>
                <c:pt idx="2">
                  <c:v>340</c:v>
                </c:pt>
                <c:pt idx="3">
                  <c:v>390</c:v>
                </c:pt>
                <c:pt idx="4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DD-4BFC-9BE2-B8EDCBB6836A}"/>
            </c:ext>
          </c:extLst>
        </c:ser>
        <c:ser>
          <c:idx val="0"/>
          <c:order val="2"/>
          <c:tx>
            <c:strRef>
              <c:f>'pers-sube'!$C$4</c:f>
              <c:strCache>
                <c:ptCount val="1"/>
                <c:pt idx="0">
                  <c:v>Rep. Offices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7334874025667579E-3"/>
                  <c:y val="-3.520311896604111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DD-4BFC-9BE2-B8EDCBB6836A}"/>
                </c:ext>
              </c:extLst>
            </c:dLbl>
            <c:dLbl>
              <c:idx val="1"/>
              <c:layout>
                <c:manualLayout>
                  <c:x val="0"/>
                  <c:y val="2.56351435615515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DD-4BFC-9BE2-B8EDCBB6836A}"/>
                </c:ext>
              </c:extLst>
            </c:dLbl>
            <c:dLbl>
              <c:idx val="2"/>
              <c:layout>
                <c:manualLayout>
                  <c:x val="-9.1261971129998127E-17"/>
                  <c:y val="1.64287956058426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DD-4BFC-9BE2-B8EDCBB6836A}"/>
                </c:ext>
              </c:extLst>
            </c:dLbl>
            <c:dLbl>
              <c:idx val="3"/>
              <c:layout>
                <c:manualLayout>
                  <c:x val="0"/>
                  <c:y val="5.74379678514439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DD-4BFC-9BE2-B8EDCBB6836A}"/>
                </c:ext>
              </c:extLst>
            </c:dLbl>
            <c:dLbl>
              <c:idx val="4"/>
              <c:layout>
                <c:manualLayout>
                  <c:x val="-1.8493695761230369E-3"/>
                  <c:y val="7.7627196693046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DD-4BFC-9BE2-B8EDCBB6836A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'pers-sube'!$A$29:$A$33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'pers-sube'!$C$29:$C$33</c:f>
              <c:numCache>
                <c:formatCode>General</c:formatCode>
                <c:ptCount val="5"/>
                <c:pt idx="0">
                  <c:v>128</c:v>
                </c:pt>
                <c:pt idx="1">
                  <c:v>124</c:v>
                </c:pt>
                <c:pt idx="2">
                  <c:v>145</c:v>
                </c:pt>
                <c:pt idx="3">
                  <c:v>141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DD-4BFC-9BE2-B8EDCBB68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249737216"/>
        <c:axId val="239026176"/>
      </c:barChart>
      <c:catAx>
        <c:axId val="24973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3902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026176"/>
        <c:scaling>
          <c:orientation val="minMax"/>
          <c:max val="10500"/>
          <c:min val="7000"/>
        </c:scaling>
        <c:delete val="1"/>
        <c:axPos val="l"/>
        <c:numFmt formatCode="#,##0" sourceLinked="1"/>
        <c:majorTickMark val="out"/>
        <c:minorTickMark val="none"/>
        <c:tickLblPos val="nextTo"/>
        <c:crossAx val="249737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4.7198293884281742E-5"/>
          <c:w val="0.54572512752652247"/>
          <c:h val="6.5780790048107274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681790674073001E-3"/>
          <c:y val="2.6631966848923088E-2"/>
          <c:w val="0.94955944146983939"/>
          <c:h val="0.893354626800465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'pers-sube'!$H$4</c:f>
              <c:strCache>
                <c:ptCount val="1"/>
                <c:pt idx="0">
                  <c:v>Male Employees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tr-TR" b="0">
                        <a:solidFill>
                          <a:schemeClr val="bg1"/>
                        </a:solidFill>
                      </a:rPr>
                      <a:t>4,948</a:t>
                    </a:r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12-4723-BB69-ABAEB401F65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0"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'pers-sube'!$A$29:$A$33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'pers-sube'!$H$29:$H$33</c:f>
              <c:numCache>
                <c:formatCode>#,##0</c:formatCode>
                <c:ptCount val="5"/>
                <c:pt idx="0">
                  <c:v>3523</c:v>
                </c:pt>
                <c:pt idx="1">
                  <c:v>3823</c:v>
                </c:pt>
                <c:pt idx="2">
                  <c:v>4231</c:v>
                </c:pt>
                <c:pt idx="3">
                  <c:v>4487</c:v>
                </c:pt>
                <c:pt idx="4">
                  <c:v>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2-4723-BB69-ABAEB401F65F}"/>
            </c:ext>
          </c:extLst>
        </c:ser>
        <c:ser>
          <c:idx val="2"/>
          <c:order val="1"/>
          <c:tx>
            <c:strRef>
              <c:f>'pers-sube'!$G$4</c:f>
              <c:strCache>
                <c:ptCount val="1"/>
                <c:pt idx="0">
                  <c:v>Female Employees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'pers-sube'!$A$29:$A$33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'pers-sube'!$G$29:$G$33</c:f>
              <c:numCache>
                <c:formatCode>#,##0</c:formatCode>
                <c:ptCount val="5"/>
                <c:pt idx="0">
                  <c:v>2656</c:v>
                </c:pt>
                <c:pt idx="1">
                  <c:v>2948</c:v>
                </c:pt>
                <c:pt idx="2">
                  <c:v>3342</c:v>
                </c:pt>
                <c:pt idx="3">
                  <c:v>3588</c:v>
                </c:pt>
                <c:pt idx="4">
                  <c:v>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2-4723-BB69-ABAEB401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251705856"/>
        <c:axId val="239028480"/>
      </c:barChart>
      <c:catAx>
        <c:axId val="2517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70C0"/>
                </a:solidFill>
              </a:defRPr>
            </a:pPr>
            <a:endParaRPr lang="tr-TR"/>
          </a:p>
        </c:txPr>
        <c:crossAx val="23902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028480"/>
        <c:scaling>
          <c:orientation val="minMax"/>
          <c:max val="8000"/>
        </c:scaling>
        <c:delete val="1"/>
        <c:axPos val="l"/>
        <c:numFmt formatCode="#,##0" sourceLinked="1"/>
        <c:majorTickMark val="out"/>
        <c:minorTickMark val="none"/>
        <c:tickLblPos val="nextTo"/>
        <c:crossAx val="251705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1581384284969823E-3"/>
          <c:y val="5.034859218594717E-3"/>
          <c:w val="0.21568201940028717"/>
          <c:h val="0.11695174497457976"/>
        </c:manualLayout>
      </c:layout>
      <c:overlay val="0"/>
      <c:txPr>
        <a:bodyPr/>
        <a:lstStyle/>
        <a:p>
          <a:pPr>
            <a:defRPr b="0"/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1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125938340121507E-2"/>
          <c:y val="5.6634511385323244E-2"/>
          <c:w val="0.94955944146983939"/>
          <c:h val="0.8697265135999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'pys-faaliyet'!$AP$4</c:f>
              <c:strCache>
                <c:ptCount val="1"/>
                <c:pt idx="0">
                  <c:v>Erkek Çalışan Sayısı</c:v>
                </c:pt>
              </c:strCache>
            </c:strRef>
          </c:tx>
          <c:spPr>
            <a:solidFill>
              <a:srgbClr val="0094D6">
                <a:lumMod val="75000"/>
              </a:srgb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tr-TR" b="0">
                        <a:solidFill>
                          <a:schemeClr val="bg1"/>
                        </a:solidFill>
                      </a:rPr>
                      <a:t>4,948</a:t>
                    </a:r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7A6-4035-9A0D-E63C2D10157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'pys-faaliyet'!$AN$15:$AN$19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'pys-faaliyet'!$AP$15:$AP$19</c:f>
              <c:numCache>
                <c:formatCode>General</c:formatCode>
                <c:ptCount val="5"/>
                <c:pt idx="0">
                  <c:v>573</c:v>
                </c:pt>
                <c:pt idx="1">
                  <c:v>728</c:v>
                </c:pt>
                <c:pt idx="2">
                  <c:v>894</c:v>
                </c:pt>
                <c:pt idx="3">
                  <c:v>1073</c:v>
                </c:pt>
                <c:pt idx="4">
                  <c:v>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6-4035-9A0D-E63C2D101579}"/>
            </c:ext>
          </c:extLst>
        </c:ser>
        <c:ser>
          <c:idx val="2"/>
          <c:order val="1"/>
          <c:tx>
            <c:strRef>
              <c:f>'pys-faaliyet'!$AQ$4</c:f>
              <c:strCache>
                <c:ptCount val="1"/>
                <c:pt idx="0">
                  <c:v>Kadın Çalışan Sayısı</c:v>
                </c:pt>
              </c:strCache>
            </c:strRef>
          </c:tx>
          <c:spPr>
            <a:solidFill>
              <a:srgbClr val="00A7E1">
                <a:lumMod val="60000"/>
                <a:lumOff val="40000"/>
              </a:srgb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'pys-faaliyet'!$AN$15:$AN$19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'pys-faaliyet'!$AQ$15:$AQ$19</c:f>
              <c:numCache>
                <c:formatCode>General</c:formatCode>
                <c:ptCount val="5"/>
                <c:pt idx="0">
                  <c:v>359</c:v>
                </c:pt>
                <c:pt idx="1">
                  <c:v>455</c:v>
                </c:pt>
                <c:pt idx="2">
                  <c:v>559</c:v>
                </c:pt>
                <c:pt idx="3">
                  <c:v>661</c:v>
                </c:pt>
                <c:pt idx="4">
                  <c:v>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6-4035-9A0D-E63C2D101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251705856"/>
        <c:axId val="239028480"/>
      </c:barChart>
      <c:catAx>
        <c:axId val="2517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3902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028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1705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4693416430585358E-2"/>
          <c:y val="2.3682150001036559E-2"/>
          <c:w val="0.5644600996365966"/>
          <c:h val="6.1010045579385649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363636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35152659980416E-3"/>
          <c:y val="0.1236523900074827"/>
          <c:w val="0.98719840971617867"/>
          <c:h val="0.78567437134874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'ozet-mali-ak'!$B$4</c:f>
              <c:strCache>
                <c:ptCount val="1"/>
                <c:pt idx="0">
                  <c:v>Current Assets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5.68990042674255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A8-41B3-ADA3-3F67141EC1A8}"/>
                </c:ext>
              </c:extLst>
            </c:dLbl>
            <c:dLbl>
              <c:idx val="2"/>
              <c:layout>
                <c:manualLayout>
                  <c:x val="-1.1400812669284574E-2"/>
                  <c:y val="-2.321950688806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A8-41B3-ADA3-3F67141EC1A8}"/>
                </c:ext>
              </c:extLst>
            </c:dLbl>
            <c:dLbl>
              <c:idx val="3"/>
              <c:layout>
                <c:manualLayout>
                  <c:x val="-1.5871396539185921E-2"/>
                  <c:y val="-3.7055471692981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A8-41B3-ADA3-3F67141EC1A8}"/>
                </c:ext>
              </c:extLst>
            </c:dLbl>
            <c:dLbl>
              <c:idx val="4"/>
              <c:layout>
                <c:manualLayout>
                  <c:x val="-4.6948927086949031E-3"/>
                  <c:y val="-4.22069003032652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A8-41B3-ADA3-3F67141EC1A8}"/>
                </c:ext>
              </c:extLst>
            </c:dLbl>
            <c:dLbl>
              <c:idx val="5"/>
              <c:layout>
                <c:manualLayout>
                  <c:x val="-6.3062001044491547E-4"/>
                  <c:y val="-4.6681081963200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A8-41B3-ADA3-3F67141EC1A8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'ozet-mali-ak'!$B$28:$B$32</c:f>
              <c:numCache>
                <c:formatCode>#,##0.0</c:formatCode>
                <c:ptCount val="5"/>
                <c:pt idx="0">
                  <c:v>57.576419514000001</c:v>
                </c:pt>
                <c:pt idx="1">
                  <c:v>145.381602851</c:v>
                </c:pt>
                <c:pt idx="2">
                  <c:v>192.57721157899999</c:v>
                </c:pt>
                <c:pt idx="3">
                  <c:v>274.01</c:v>
                </c:pt>
                <c:pt idx="4">
                  <c:v>605.29999999999995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A8-41B3-ADA3-3F67141EC1A8}"/>
            </c:ext>
          </c:extLst>
        </c:ser>
        <c:ser>
          <c:idx val="1"/>
          <c:order val="1"/>
          <c:tx>
            <c:strRef>
              <c:f>'ozet-mali-ak'!$D$4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'ozet-mali-ak'!$D$28:$D$32</c:f>
              <c:numCache>
                <c:formatCode>#,##0.0</c:formatCode>
                <c:ptCount val="5"/>
                <c:pt idx="0">
                  <c:v>61.386301826</c:v>
                </c:pt>
                <c:pt idx="1">
                  <c:v>152.442598968</c:v>
                </c:pt>
                <c:pt idx="2">
                  <c:v>204.081859915</c:v>
                </c:pt>
                <c:pt idx="3">
                  <c:v>289.60000000000002</c:v>
                </c:pt>
                <c:pt idx="4" formatCode="General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A8-41B3-ADA3-3F67141EC1A8}"/>
            </c:ext>
          </c:extLst>
        </c:ser>
        <c:ser>
          <c:idx val="2"/>
          <c:order val="2"/>
          <c:tx>
            <c:strRef>
              <c:f>'ozet-mali-ak'!$G$4</c:f>
              <c:strCache>
                <c:ptCount val="1"/>
                <c:pt idx="0">
                  <c:v>Shareholders' Equity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'ozet-mali-ak'!$G$28:$G$32</c:f>
              <c:numCache>
                <c:formatCode>#,##0.0</c:formatCode>
                <c:ptCount val="5"/>
                <c:pt idx="0">
                  <c:v>16.780289532999998</c:v>
                </c:pt>
                <c:pt idx="1">
                  <c:v>32.135008175999999</c:v>
                </c:pt>
                <c:pt idx="2">
                  <c:v>68.693707058999991</c:v>
                </c:pt>
                <c:pt idx="3">
                  <c:v>115.1</c:v>
                </c:pt>
                <c:pt idx="4" formatCode="General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A8-41B3-ADA3-3F67141EC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948544"/>
        <c:axId val="203150976"/>
      </c:barChart>
      <c:catAx>
        <c:axId val="22794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031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150976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crossAx val="227948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2953367875647668E-2"/>
          <c:w val="0.49954318639015616"/>
          <c:h val="8.328196115851691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090897006297861E-3"/>
          <c:y val="0.12176842478870742"/>
          <c:w val="0.98295454545454541"/>
          <c:h val="0.78410209883994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'ozet-mali-ak'!$I$4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8632784538296309E-3"/>
                  <c:y val="8.3492905289152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A-4E7A-AE9E-ADE829DFE505}"/>
                </c:ext>
              </c:extLst>
            </c:dLbl>
            <c:dLbl>
              <c:idx val="1"/>
              <c:layout>
                <c:manualLayout>
                  <c:x val="2.2533404915293828E-4"/>
                  <c:y val="6.11002030915801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A-4E7A-AE9E-ADE829DFE505}"/>
                </c:ext>
              </c:extLst>
            </c:dLbl>
            <c:dLbl>
              <c:idx val="3"/>
              <c:layout>
                <c:manualLayout>
                  <c:x val="-3.47659584881652E-3"/>
                  <c:y val="5.98465411604756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A-4E7A-AE9E-ADE829DFE505}"/>
                </c:ext>
              </c:extLst>
            </c:dLbl>
            <c:dLbl>
              <c:idx val="4"/>
              <c:layout>
                <c:manualLayout>
                  <c:x val="-1.5356092428824191E-3"/>
                  <c:y val="-2.54641814074780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0A-4E7A-AE9E-ADE829DFE505}"/>
                </c:ext>
              </c:extLst>
            </c:dLbl>
            <c:dLbl>
              <c:idx val="5"/>
              <c:layout>
                <c:manualLayout>
                  <c:x val="2.4574982104509711E-3"/>
                  <c:y val="5.3969731932608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0A-4E7A-AE9E-ADE829DFE505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'ozet-mali-ak'!$I$28:$I$32</c:f>
              <c:numCache>
                <c:formatCode>#,##0.0</c:formatCode>
                <c:ptCount val="5"/>
                <c:pt idx="0">
                  <c:v>0</c:v>
                </c:pt>
                <c:pt idx="1">
                  <c:v>27.219814400000001</c:v>
                </c:pt>
                <c:pt idx="2">
                  <c:v>65.887941092999995</c:v>
                </c:pt>
                <c:pt idx="3">
                  <c:v>89.2</c:v>
                </c:pt>
                <c:pt idx="4">
                  <c:v>153.30000000000001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0A-4E7A-AE9E-ADE829DFE505}"/>
            </c:ext>
          </c:extLst>
        </c:ser>
        <c:ser>
          <c:idx val="1"/>
          <c:order val="1"/>
          <c:tx>
            <c:strRef>
              <c:f>'ozet-mali-ak'!$J$4</c:f>
              <c:strCache>
                <c:ptCount val="1"/>
                <c:pt idx="0">
                  <c:v>Operating Profit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C-4C07-A04B-C7DCF74A9A1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C-4C07-A04B-C7DCF74A9A1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C-4C07-A04B-C7DCF74A9A13}"/>
                </c:ext>
              </c:extLst>
            </c:dLbl>
            <c:dLbl>
              <c:idx val="3"/>
              <c:layout>
                <c:manualLayout>
                  <c:x val="4.4218463282559859E-3"/>
                  <c:y val="-1.273309330951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0A-4E7A-AE9E-ADE829DFE505}"/>
                </c:ext>
              </c:extLst>
            </c:dLbl>
            <c:dLbl>
              <c:idx val="4"/>
              <c:layout>
                <c:manualLayout>
                  <c:x val="2.5267693304318068E-3"/>
                  <c:y val="-1.018637438703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0A-4E7A-AE9E-ADE829DFE5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'ozet-mali-ak'!$J$28:$J$32</c:f>
              <c:numCache>
                <c:formatCode>#,##0.0</c:formatCode>
                <c:ptCount val="5"/>
                <c:pt idx="0">
                  <c:v>6.9771769629999998</c:v>
                </c:pt>
                <c:pt idx="1">
                  <c:v>16.884590606000003</c:v>
                </c:pt>
                <c:pt idx="2">
                  <c:v>48.758660264</c:v>
                </c:pt>
                <c:pt idx="3">
                  <c:v>58.8</c:v>
                </c:pt>
                <c:pt idx="4">
                  <c:v>102.1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0A-4E7A-AE9E-ADE829DFE505}"/>
            </c:ext>
          </c:extLst>
        </c:ser>
        <c:ser>
          <c:idx val="2"/>
          <c:order val="2"/>
          <c:tx>
            <c:strRef>
              <c:f>'ozet-mali-ak'!$K$4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6.3169233260799333E-3"/>
                  <c:y val="-2.5466186619023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0A-4E7A-AE9E-ADE829DFE505}"/>
                </c:ext>
              </c:extLst>
            </c:dLbl>
            <c:dLbl>
              <c:idx val="2"/>
              <c:layout>
                <c:manualLayout>
                  <c:x val="3.1584616630398973E-3"/>
                  <c:y val="2.5466186619021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0A-4E7A-AE9E-ADE829DFE505}"/>
                </c:ext>
              </c:extLst>
            </c:dLbl>
            <c:dLbl>
              <c:idx val="3"/>
              <c:layout>
                <c:manualLayout>
                  <c:x val="9.5032888787729697E-3"/>
                  <c:y val="3.577698438240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0A-4E7A-AE9E-ADE829DFE505}"/>
                </c:ext>
              </c:extLst>
            </c:dLbl>
            <c:dLbl>
              <c:idx val="4"/>
              <c:layout>
                <c:manualLayout>
                  <c:x val="5.7375844556925926E-3"/>
                  <c:y val="1.032259113348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0A-4E7A-AE9E-ADE829DFE5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'ozet-mali-ak'!$K$28:$K$32</c:f>
              <c:numCache>
                <c:formatCode>#,##0.0</c:formatCode>
                <c:ptCount val="5"/>
                <c:pt idx="0">
                  <c:v>5.7751246359999993</c:v>
                </c:pt>
                <c:pt idx="1">
                  <c:v>14.465113817999999</c:v>
                </c:pt>
                <c:pt idx="2">
                  <c:v>35.378828866000006</c:v>
                </c:pt>
                <c:pt idx="3">
                  <c:v>48.7</c:v>
                </c:pt>
                <c:pt idx="4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0A-4E7A-AE9E-ADE829DFE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950080"/>
        <c:axId val="226263040"/>
      </c:barChart>
      <c:catAx>
        <c:axId val="2279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26263040"/>
        <c:crosses val="autoZero"/>
        <c:auto val="1"/>
        <c:lblAlgn val="ctr"/>
        <c:lblOffset val="260"/>
        <c:tickLblSkip val="1"/>
        <c:tickMarkSkip val="1"/>
        <c:noMultiLvlLbl val="0"/>
      </c:catAx>
      <c:valAx>
        <c:axId val="226263040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one"/>
        <c:crossAx val="227950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1403111312490561E-3"/>
          <c:w val="0.51459089913395484"/>
          <c:h val="8.0907177754985224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4944167603657099"/>
          <c:w val="0.97737283509590511"/>
          <c:h val="0.7667287148310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'ozet-mali-ak'!$N$4</c:f>
              <c:strCache>
                <c:ptCount val="1"/>
                <c:pt idx="0">
                  <c:v>Brokerage Commissions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'ozet-mali-ak'!$N$28:$N$32</c:f>
              <c:numCache>
                <c:formatCode>#,##0.0</c:formatCode>
                <c:ptCount val="5"/>
                <c:pt idx="0">
                  <c:v>5.7996004609999998</c:v>
                </c:pt>
                <c:pt idx="1">
                  <c:v>11.325324004</c:v>
                </c:pt>
                <c:pt idx="2">
                  <c:v>21.672575775000002</c:v>
                </c:pt>
                <c:pt idx="3">
                  <c:v>25.4</c:v>
                </c:pt>
                <c:pt idx="4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4-40AE-A56A-5B03F440D528}"/>
            </c:ext>
          </c:extLst>
        </c:ser>
        <c:ser>
          <c:idx val="1"/>
          <c:order val="1"/>
          <c:tx>
            <c:strRef>
              <c:f>'ozet-mali-ak'!$O$4</c:f>
              <c:strCache>
                <c:ptCount val="1"/>
                <c:pt idx="0">
                  <c:v>Proprietary Trading Profits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339195762077926E-2"/>
                  <c:y val="4.7319142372214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C4-40AE-A56A-5B03F440D528}"/>
                </c:ext>
              </c:extLst>
            </c:dLbl>
            <c:dLbl>
              <c:idx val="1"/>
              <c:layout>
                <c:manualLayout>
                  <c:x val="-2.4937731760135999E-3"/>
                  <c:y val="8.2808499151375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4-40AE-A56A-5B03F440D528}"/>
                </c:ext>
              </c:extLst>
            </c:dLbl>
            <c:dLbl>
              <c:idx val="4"/>
              <c:layout>
                <c:manualLayout>
                  <c:x val="0"/>
                  <c:y val="2.7368721283079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C4-40AE-A56A-5B03F440D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'ozet-mali-ak'!$O$28:$O$32</c:f>
              <c:numCache>
                <c:formatCode>#,##0.0</c:formatCode>
                <c:ptCount val="5"/>
                <c:pt idx="0">
                  <c:v>1.837552144</c:v>
                </c:pt>
                <c:pt idx="1">
                  <c:v>3.4203879860000002</c:v>
                </c:pt>
                <c:pt idx="2">
                  <c:v>11.925808629999999</c:v>
                </c:pt>
                <c:pt idx="3">
                  <c:v>10.093</c:v>
                </c:pt>
                <c:pt idx="4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4-40AE-A56A-5B03F440D528}"/>
            </c:ext>
          </c:extLst>
        </c:ser>
        <c:ser>
          <c:idx val="2"/>
          <c:order val="2"/>
          <c:tx>
            <c:strRef>
              <c:f>'ozet-mali-ak'!$P$4</c:f>
              <c:strCache>
                <c:ptCount val="1"/>
                <c:pt idx="0">
                  <c:v>Corporate Finance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197071996115223E-2"/>
                  <c:y val="-2.3659571186107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17-4526-B904-F8190EDA47B4}"/>
                </c:ext>
              </c:extLst>
            </c:dLbl>
            <c:dLbl>
              <c:idx val="1"/>
              <c:layout>
                <c:manualLayout>
                  <c:x val="2.9301834818159265E-2"/>
                  <c:y val="-5.9148927965268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17-4526-B904-F8190EDA47B4}"/>
                </c:ext>
              </c:extLst>
            </c:dLbl>
            <c:dLbl>
              <c:idx val="2"/>
              <c:layout>
                <c:manualLayout>
                  <c:x val="2.8678391524155876E-2"/>
                  <c:y val="-7.0978713558323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17-4526-B904-F8190EDA47B4}"/>
                </c:ext>
              </c:extLst>
            </c:dLbl>
            <c:dLbl>
              <c:idx val="3"/>
              <c:layout>
                <c:manualLayout>
                  <c:x val="-9.143729349574655E-17"/>
                  <c:y val="-7.0978713558322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17-4526-B904-F8190EDA4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'ozet-mali-ak'!$P$28:$P$32</c:f>
              <c:numCache>
                <c:formatCode>#,##0.0</c:formatCode>
                <c:ptCount val="5"/>
                <c:pt idx="0">
                  <c:v>0.79185574599999997</c:v>
                </c:pt>
                <c:pt idx="1">
                  <c:v>0.98506347700000008</c:v>
                </c:pt>
                <c:pt idx="2">
                  <c:v>2.8775040399999998</c:v>
                </c:pt>
                <c:pt idx="3">
                  <c:v>2.6560000000000001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C4-40AE-A56A-5B03F440D528}"/>
            </c:ext>
          </c:extLst>
        </c:ser>
        <c:ser>
          <c:idx val="4"/>
          <c:order val="3"/>
          <c:tx>
            <c:strRef>
              <c:f>'ozet-mali-ak'!$R$4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3142884661321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7-4526-B904-F8190EDA4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'ozet-mali-ak'!$A$28:$A$32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'ozet-mali-ak'!$R$28:$R$32</c:f>
              <c:numCache>
                <c:formatCode>#,##0.0</c:formatCode>
                <c:ptCount val="5"/>
                <c:pt idx="0">
                  <c:v>3.1057023390000005</c:v>
                </c:pt>
                <c:pt idx="1">
                  <c:v>11.291846347</c:v>
                </c:pt>
                <c:pt idx="2">
                  <c:v>28.970467194000001</c:v>
                </c:pt>
                <c:pt idx="3">
                  <c:v>50.128</c:v>
                </c:pt>
                <c:pt idx="4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C4-40AE-A56A-5B03F440D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7949568"/>
        <c:axId val="226265344"/>
      </c:barChart>
      <c:catAx>
        <c:axId val="2279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26265344"/>
        <c:crosses val="autoZero"/>
        <c:auto val="1"/>
        <c:lblAlgn val="ctr"/>
        <c:lblOffset val="260"/>
        <c:noMultiLvlLbl val="0"/>
      </c:catAx>
      <c:valAx>
        <c:axId val="226265344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one"/>
        <c:crossAx val="227949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3.049437028034005E-2"/>
          <c:w val="0.60342678797400462"/>
          <c:h val="0.1847824087146903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35152659980416E-3"/>
          <c:y val="7.9579375159835194E-2"/>
          <c:w val="0.98719840971617867"/>
          <c:h val="0.8297474190119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'pys-mali'!$B$4</c:f>
              <c:strCache>
                <c:ptCount val="1"/>
                <c:pt idx="0">
                  <c:v>Current Assets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5.68990042674255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2-45F2-B1FD-784F991AA6FF}"/>
                </c:ext>
              </c:extLst>
            </c:dLbl>
            <c:dLbl>
              <c:idx val="2"/>
              <c:layout>
                <c:manualLayout>
                  <c:x val="-1.1400812669284574E-2"/>
                  <c:y val="-2.321950688806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2-45F2-B1FD-784F991AA6FF}"/>
                </c:ext>
              </c:extLst>
            </c:dLbl>
            <c:dLbl>
              <c:idx val="3"/>
              <c:layout>
                <c:manualLayout>
                  <c:x val="-1.5871396539185921E-2"/>
                  <c:y val="-3.7055471692981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2-45F2-B1FD-784F991AA6FF}"/>
                </c:ext>
              </c:extLst>
            </c:dLbl>
            <c:dLbl>
              <c:idx val="4"/>
              <c:layout>
                <c:manualLayout>
                  <c:x val="-4.6949510411303554E-3"/>
                  <c:y val="9.5253325626911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C2-45F2-B1FD-784F991AA6FF}"/>
                </c:ext>
              </c:extLst>
            </c:dLbl>
            <c:dLbl>
              <c:idx val="5"/>
              <c:layout>
                <c:manualLayout>
                  <c:x val="-6.3062001044491547E-4"/>
                  <c:y val="-4.6681081963200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C2-45F2-B1FD-784F991AA6F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3200">
                    <a:latin typeface="+mn-lt"/>
                    <a:ea typeface="Verdana" panose="020B060403050404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'pys-mali'!$B$13:$B$17</c:f>
              <c:numCache>
                <c:formatCode>0.0</c:formatCode>
                <c:ptCount val="5"/>
                <c:pt idx="0">
                  <c:v>3.3064892970000002</c:v>
                </c:pt>
                <c:pt idx="1">
                  <c:v>6.2965774849999994</c:v>
                </c:pt>
                <c:pt idx="2">
                  <c:v>14.238700903000002</c:v>
                </c:pt>
                <c:pt idx="3">
                  <c:v>29.9</c:v>
                </c:pt>
                <c:pt idx="4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C2-45F2-B1FD-784F991AA6FF}"/>
            </c:ext>
          </c:extLst>
        </c:ser>
        <c:ser>
          <c:idx val="2"/>
          <c:order val="1"/>
          <c:tx>
            <c:strRef>
              <c:f>'pys-mali'!$D$4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3.6921738705727345E-3"/>
                  <c:y val="1.374600202401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C2-45F2-B1FD-784F991AA6FF}"/>
                </c:ext>
              </c:extLst>
            </c:dLbl>
            <c:dLbl>
              <c:idx val="4"/>
              <c:layout>
                <c:manualLayout>
                  <c:x val="-1.3540967735031488E-16"/>
                  <c:y val="1.030950430766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C2-45F2-B1FD-784F991AA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latin typeface="+mn-lt"/>
                    <a:ea typeface="Verdan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'pys-mali'!$D$13:$D$17</c:f>
              <c:numCache>
                <c:formatCode>0.0</c:formatCode>
                <c:ptCount val="5"/>
                <c:pt idx="0">
                  <c:v>3.43670068</c:v>
                </c:pt>
                <c:pt idx="1">
                  <c:v>7.5465964740000002</c:v>
                </c:pt>
                <c:pt idx="2">
                  <c:v>17.738258316</c:v>
                </c:pt>
                <c:pt idx="3">
                  <c:v>36.006</c:v>
                </c:pt>
                <c:pt idx="4">
                  <c:v>67.900000000000006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C2-45F2-B1FD-784F991AA6FF}"/>
            </c:ext>
          </c:extLst>
        </c:ser>
        <c:ser>
          <c:idx val="1"/>
          <c:order val="2"/>
          <c:tx>
            <c:strRef>
              <c:f>'pys-mali'!$C$4</c:f>
              <c:strCache>
                <c:ptCount val="1"/>
                <c:pt idx="0">
                  <c:v>Shareholders' Equity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latin typeface="+mn-lt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'pys-mali'!$C$13:$C$17</c:f>
              <c:numCache>
                <c:formatCode>0.0</c:formatCode>
                <c:ptCount val="5"/>
                <c:pt idx="0">
                  <c:v>2.8335806610000001</c:v>
                </c:pt>
                <c:pt idx="1">
                  <c:v>5.9077042899999999</c:v>
                </c:pt>
                <c:pt idx="2">
                  <c:v>14.336702183</c:v>
                </c:pt>
                <c:pt idx="3">
                  <c:v>29.7</c:v>
                </c:pt>
                <c:pt idx="4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C2-45F2-B1FD-784F991AA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366208"/>
        <c:axId val="251424128"/>
      </c:barChart>
      <c:catAx>
        <c:axId val="23036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  <a:latin typeface="+mn-lt"/>
                <a:ea typeface="Verdana" panose="020B0604030504040204" pitchFamily="34" charset="0"/>
              </a:defRPr>
            </a:pPr>
            <a:endParaRPr lang="tr-TR"/>
          </a:p>
        </c:txPr>
        <c:crossAx val="25142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424128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one"/>
        <c:crossAx val="230366208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7.2093338970701845E-2"/>
          <c:y val="9.0197358419214585E-2"/>
          <c:w val="0.22610135535155945"/>
          <c:h val="0.1718680746233766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3200">
              <a:latin typeface="+mn-lt"/>
              <a:ea typeface="Verdana" panose="020B060403050404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84984826959697E-3"/>
          <c:y val="7.9987496155948884E-2"/>
          <c:w val="0.98295454545454541"/>
          <c:h val="0.80783374906034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'pys-mali'!$E$3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8632784538296309E-3"/>
                  <c:y val="8.3492905289152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B-465F-851F-430220FC9598}"/>
                </c:ext>
              </c:extLst>
            </c:dLbl>
            <c:dLbl>
              <c:idx val="1"/>
              <c:layout>
                <c:manualLayout>
                  <c:x val="2.2533404915293828E-4"/>
                  <c:y val="6.11002030915801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B-465F-851F-430220FC9598}"/>
                </c:ext>
              </c:extLst>
            </c:dLbl>
            <c:dLbl>
              <c:idx val="3"/>
              <c:layout>
                <c:manualLayout>
                  <c:x val="4.2601172628336452E-4"/>
                  <c:y val="4.8041705927531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B-465F-851F-430220FC9598}"/>
                </c:ext>
              </c:extLst>
            </c:dLbl>
            <c:dLbl>
              <c:idx val="4"/>
              <c:layout>
                <c:manualLayout>
                  <c:x val="2.2545335242185678E-3"/>
                  <c:y val="7.6400218610205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B-465F-851F-430220FC9598}"/>
                </c:ext>
              </c:extLst>
            </c:dLbl>
            <c:dLbl>
              <c:idx val="5"/>
              <c:layout>
                <c:manualLayout>
                  <c:x val="2.4574982104509711E-3"/>
                  <c:y val="5.3969731932608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7B-465F-851F-430220FC9598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'pys-mali'!$E$13:$E$17</c:f>
              <c:numCache>
                <c:formatCode>0.0</c:formatCode>
                <c:ptCount val="5"/>
                <c:pt idx="0">
                  <c:v>1.935870405</c:v>
                </c:pt>
                <c:pt idx="1">
                  <c:v>4.7828481819999995</c:v>
                </c:pt>
                <c:pt idx="2">
                  <c:v>10.461549483999999</c:v>
                </c:pt>
                <c:pt idx="3">
                  <c:v>20.946000000000002</c:v>
                </c:pt>
                <c:pt idx="4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B-465F-851F-430220FC9598}"/>
            </c:ext>
          </c:extLst>
        </c:ser>
        <c:ser>
          <c:idx val="1"/>
          <c:order val="1"/>
          <c:tx>
            <c:strRef>
              <c:f>'pys-mali'!$F$3</c:f>
              <c:strCache>
                <c:ptCount val="1"/>
                <c:pt idx="0">
                  <c:v>Operating Profit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'pys-mali'!$F$13:$F$17</c:f>
              <c:numCache>
                <c:formatCode>0.0</c:formatCode>
                <c:ptCount val="5"/>
                <c:pt idx="0">
                  <c:v>1.6853859910000002</c:v>
                </c:pt>
                <c:pt idx="1">
                  <c:v>3.9382237960000004</c:v>
                </c:pt>
                <c:pt idx="2">
                  <c:v>9.6335183310000012</c:v>
                </c:pt>
                <c:pt idx="3">
                  <c:v>16.584</c:v>
                </c:pt>
                <c:pt idx="4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B-465F-851F-430220FC9598}"/>
            </c:ext>
          </c:extLst>
        </c:ser>
        <c:ser>
          <c:idx val="2"/>
          <c:order val="2"/>
          <c:tx>
            <c:strRef>
              <c:f>'pys-mali'!$G$3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2184098465935659E-2"/>
                  <c:y val="-2.268093177553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E3-423C-B2CD-991D60D76C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'pys-mali'!$G$13:$G$17</c:f>
              <c:numCache>
                <c:formatCode>0.0</c:formatCode>
                <c:ptCount val="5"/>
                <c:pt idx="0">
                  <c:v>1.499288368</c:v>
                </c:pt>
                <c:pt idx="1">
                  <c:v>3.509829104</c:v>
                </c:pt>
                <c:pt idx="2">
                  <c:v>8.4999673659999999</c:v>
                </c:pt>
                <c:pt idx="3">
                  <c:v>15.592000000000001</c:v>
                </c:pt>
                <c:pt idx="4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7B-465F-851F-430220FC9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948032"/>
        <c:axId val="205918720"/>
      </c:barChart>
      <c:catAx>
        <c:axId val="2279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05918720"/>
        <c:crosses val="autoZero"/>
        <c:auto val="1"/>
        <c:lblAlgn val="ctr"/>
        <c:lblOffset val="260"/>
        <c:tickLblSkip val="1"/>
        <c:tickMarkSkip val="1"/>
        <c:noMultiLvlLbl val="0"/>
      </c:catAx>
      <c:valAx>
        <c:axId val="205918720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one"/>
        <c:crossAx val="22794803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4.2644344630774808E-2"/>
          <c:y val="0.12061265105862701"/>
          <c:w val="0.1597854811980173"/>
          <c:h val="0.1564698548489817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79502335939979E-2"/>
          <c:y val="4.7589595150313718E-2"/>
          <c:w val="0.74705159209867"/>
          <c:h val="0.87828162291169454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Yogunlasma!$B$5</c:f>
              <c:strCache>
                <c:ptCount val="1"/>
                <c:pt idx="0">
                  <c:v>Industrials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Yogunlasma!$B$20:$B$24</c:f>
              <c:numCache>
                <c:formatCode>0%</c:formatCode>
                <c:ptCount val="5"/>
                <c:pt idx="0">
                  <c:v>0.4458268740597553</c:v>
                </c:pt>
                <c:pt idx="1">
                  <c:v>0.40390498676996545</c:v>
                </c:pt>
                <c:pt idx="2">
                  <c:v>0.32903578315165216</c:v>
                </c:pt>
                <c:pt idx="3">
                  <c:v>0.29223964798958413</c:v>
                </c:pt>
                <c:pt idx="4">
                  <c:v>0.23614712218667028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D-432E-9FC5-3EF66101C1B7}"/>
            </c:ext>
          </c:extLst>
        </c:ser>
        <c:ser>
          <c:idx val="0"/>
          <c:order val="1"/>
          <c:tx>
            <c:strRef>
              <c:f>Yogunlasma!$C$5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Yogunlasma!$C$20:$C$24</c:f>
              <c:numCache>
                <c:formatCode>0%</c:formatCode>
                <c:ptCount val="5"/>
                <c:pt idx="0">
                  <c:v>0.21663365022226852</c:v>
                </c:pt>
                <c:pt idx="1">
                  <c:v>0.25080542849513593</c:v>
                </c:pt>
                <c:pt idx="2">
                  <c:v>0.34520924699105798</c:v>
                </c:pt>
                <c:pt idx="3">
                  <c:v>0.33332243682898172</c:v>
                </c:pt>
                <c:pt idx="4">
                  <c:v>0.33002252508595253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D-432E-9FC5-3EF66101C1B7}"/>
            </c:ext>
          </c:extLst>
        </c:ser>
        <c:ser>
          <c:idx val="1"/>
          <c:order val="2"/>
          <c:tx>
            <c:strRef>
              <c:f>Yogunlasma!$D$5</c:f>
              <c:strCache>
                <c:ptCount val="1"/>
                <c:pt idx="0">
                  <c:v>Financials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Yogunlasma!$D$20:$D$24</c:f>
              <c:numCache>
                <c:formatCode>0%</c:formatCode>
                <c:ptCount val="5"/>
                <c:pt idx="0">
                  <c:v>0.29130040813893787</c:v>
                </c:pt>
                <c:pt idx="1">
                  <c:v>0.30590497991035248</c:v>
                </c:pt>
                <c:pt idx="2">
                  <c:v>0.28909628228385092</c:v>
                </c:pt>
                <c:pt idx="3">
                  <c:v>0.33202703541550543</c:v>
                </c:pt>
                <c:pt idx="4">
                  <c:v>0.35822321065434276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D-432E-9FC5-3EF66101C1B7}"/>
            </c:ext>
          </c:extLst>
        </c:ser>
        <c:ser>
          <c:idx val="3"/>
          <c:order val="3"/>
          <c:tx>
            <c:strRef>
              <c:f>Yogunlasma!$E$5</c:f>
              <c:strCache>
                <c:ptCount val="1"/>
                <c:pt idx="0">
                  <c:v>Technology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Yogunlasma!$E$20:$E$24</c:f>
              <c:numCache>
                <c:formatCode>0%</c:formatCode>
                <c:ptCount val="5"/>
                <c:pt idx="0">
                  <c:v>4.6239067579038402E-2</c:v>
                </c:pt>
                <c:pt idx="1">
                  <c:v>3.9384604824546095E-2</c:v>
                </c:pt>
                <c:pt idx="2">
                  <c:v>3.6658687573438847E-2</c:v>
                </c:pt>
                <c:pt idx="3">
                  <c:v>4.241087976592868E-2</c:v>
                </c:pt>
                <c:pt idx="4">
                  <c:v>7.5607142073034317E-2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D-432E-9FC5-3EF66101C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7434496"/>
        <c:axId val="266701632"/>
      </c:barChart>
      <c:catAx>
        <c:axId val="26743449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</a:defRPr>
            </a:pPr>
            <a:endParaRPr lang="tr-TR"/>
          </a:p>
        </c:txPr>
        <c:crossAx val="26670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67016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>
                <a:solidFill>
                  <a:schemeClr val="tx2">
                    <a:lumMod val="50000"/>
                  </a:schemeClr>
                </a:solidFill>
              </a:defRPr>
            </a:pPr>
            <a:endParaRPr lang="tr-TR"/>
          </a:p>
        </c:txPr>
        <c:crossAx val="267434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37880696035216"/>
          <c:y val="0.20201969719460808"/>
          <c:w val="0.1562119303964784"/>
          <c:h val="0.286884689825807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3200">
              <a:solidFill>
                <a:schemeClr val="tx2">
                  <a:lumMod val="50000"/>
                </a:schemeClr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8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976236036398513E-4"/>
          <c:y val="0.17260914677159098"/>
          <c:w val="0.95876869492455519"/>
          <c:h val="0.740920107719928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'pys-mali'!$Q$3</c:f>
              <c:strCache>
                <c:ptCount val="1"/>
                <c:pt idx="0">
                  <c:v>Mutual Fund Mgmt.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8632784538296309E-3"/>
                  <c:y val="8.3492905289152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CB-4DB4-A8B6-1056CF425C20}"/>
                </c:ext>
              </c:extLst>
            </c:dLbl>
            <c:dLbl>
              <c:idx val="1"/>
              <c:layout>
                <c:manualLayout>
                  <c:x val="2.2533404915293828E-4"/>
                  <c:y val="6.1100203091580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CB-4DB4-A8B6-1056CF425C20}"/>
                </c:ext>
              </c:extLst>
            </c:dLbl>
            <c:dLbl>
              <c:idx val="3"/>
              <c:layout>
                <c:manualLayout>
                  <c:x val="3.4720233834406953E-3"/>
                  <c:y val="1.3624543718667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CB-4DB4-A8B6-1056CF425C20}"/>
                </c:ext>
              </c:extLst>
            </c:dLbl>
            <c:dLbl>
              <c:idx val="4"/>
              <c:layout>
                <c:manualLayout>
                  <c:x val="2.2545335242185678E-3"/>
                  <c:y val="7.6400218610205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CB-4DB4-A8B6-1056CF425C20}"/>
                </c:ext>
              </c:extLst>
            </c:dLbl>
            <c:dLbl>
              <c:idx val="5"/>
              <c:layout>
                <c:manualLayout>
                  <c:x val="2.4574982104509711E-3"/>
                  <c:y val="5.3969731932608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CB-4DB4-A8B6-1056CF425C2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'pys-mali'!$I$13:$I$17</c:f>
              <c:numCache>
                <c:formatCode>#,##0</c:formatCode>
                <c:ptCount val="5"/>
                <c:pt idx="0">
                  <c:v>1400.4493010000001</c:v>
                </c:pt>
                <c:pt idx="1">
                  <c:v>3205.7103929999998</c:v>
                </c:pt>
                <c:pt idx="2">
                  <c:v>7660.9471400000002</c:v>
                </c:pt>
                <c:pt idx="3">
                  <c:v>17357</c:v>
                </c:pt>
                <c:pt idx="4">
                  <c:v>32668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CB-4DB4-A8B6-1056CF425C20}"/>
            </c:ext>
          </c:extLst>
        </c:ser>
        <c:ser>
          <c:idx val="1"/>
          <c:order val="1"/>
          <c:tx>
            <c:strRef>
              <c:f>'pys-mali'!$R$3</c:f>
              <c:strCache>
                <c:ptCount val="1"/>
                <c:pt idx="0">
                  <c:v>Pension Fund Mgmt.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749531302065195E-2"/>
                  <c:y val="1.977912206783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CB-4DB4-A8B6-1056CF425C20}"/>
                </c:ext>
              </c:extLst>
            </c:dLbl>
            <c:dLbl>
              <c:idx val="1"/>
              <c:layout>
                <c:manualLayout>
                  <c:x val="-2.0706161673217042E-2"/>
                  <c:y val="1.568024108171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B-4DB4-A8B6-1056CF425C20}"/>
                </c:ext>
              </c:extLst>
            </c:dLbl>
            <c:dLbl>
              <c:idx val="2"/>
              <c:layout>
                <c:manualLayout>
                  <c:x val="-1.3804997152039958E-2"/>
                  <c:y val="8.9589667585819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CB-4DB4-A8B6-1056CF425C20}"/>
                </c:ext>
              </c:extLst>
            </c:dLbl>
            <c:dLbl>
              <c:idx val="3"/>
              <c:layout>
                <c:manualLayout>
                  <c:x val="-1.5744712893610503E-2"/>
                  <c:y val="8.3203446323931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CB-4DB4-A8B6-1056CF425C20}"/>
                </c:ext>
              </c:extLst>
            </c:dLbl>
            <c:dLbl>
              <c:idx val="4"/>
              <c:layout>
                <c:manualLayout>
                  <c:x val="-2.5099994821890831E-3"/>
                  <c:y val="1.419574271166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EB-4C0C-B837-C272D5162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'pys-mali'!$J$13:$J$17</c:f>
              <c:numCache>
                <c:formatCode>#,##0</c:formatCode>
                <c:ptCount val="5"/>
                <c:pt idx="0">
                  <c:v>187.17118300000001</c:v>
                </c:pt>
                <c:pt idx="1">
                  <c:v>339.144521</c:v>
                </c:pt>
                <c:pt idx="2">
                  <c:v>629.47025699999995</c:v>
                </c:pt>
                <c:pt idx="3">
                  <c:v>936</c:v>
                </c:pt>
                <c:pt idx="4">
                  <c:v>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B-4DB4-A8B6-1056CF425C20}"/>
            </c:ext>
          </c:extLst>
        </c:ser>
        <c:ser>
          <c:idx val="2"/>
          <c:order val="2"/>
          <c:tx>
            <c:strRef>
              <c:f>'pys-mali'!$S$3</c:f>
              <c:strCache>
                <c:ptCount val="1"/>
                <c:pt idx="0">
                  <c:v>Investment Trust Mgmt.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6.5260011241635565E-2"/>
                  <c:y val="-4.4361695973951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41329019032903E-2"/>
                      <c:h val="6.0089442493875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45-47FC-B2CE-754CF49403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'pys-mali'!$K$13:$K$17</c:f>
              <c:numCache>
                <c:formatCode>#,##0</c:formatCode>
                <c:ptCount val="5"/>
                <c:pt idx="0">
                  <c:v>15.839577</c:v>
                </c:pt>
                <c:pt idx="1">
                  <c:v>22.390191000000002</c:v>
                </c:pt>
                <c:pt idx="2">
                  <c:v>24.219601999999998</c:v>
                </c:pt>
                <c:pt idx="3">
                  <c:v>19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CB-4DB4-A8B6-1056CF425C20}"/>
            </c:ext>
          </c:extLst>
        </c:ser>
        <c:ser>
          <c:idx val="3"/>
          <c:order val="3"/>
          <c:tx>
            <c:strRef>
              <c:f>'pys-mali'!$U$3</c:f>
              <c:strCache>
                <c:ptCount val="1"/>
                <c:pt idx="0">
                  <c:v>Financial Advisory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768455038732419E-2"/>
                  <c:y val="6.8754621949512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CB-4DB4-A8B6-1056CF425C20}"/>
                </c:ext>
              </c:extLst>
            </c:dLbl>
            <c:dLbl>
              <c:idx val="1"/>
              <c:layout>
                <c:manualLayout>
                  <c:x val="2.9765818186079762E-2"/>
                  <c:y val="1.0536163015526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CB-4DB4-A8B6-1056CF425C20}"/>
                </c:ext>
              </c:extLst>
            </c:dLbl>
            <c:dLbl>
              <c:idx val="2"/>
              <c:layout>
                <c:manualLayout>
                  <c:x val="2.6047562962181674E-2"/>
                  <c:y val="4.1941150009824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CB-4DB4-A8B6-1056CF425C20}"/>
                </c:ext>
              </c:extLst>
            </c:dLbl>
            <c:dLbl>
              <c:idx val="3"/>
              <c:layout>
                <c:manualLayout>
                  <c:x val="2.0959632093367146E-2"/>
                  <c:y val="9.1056281555603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108831996445687E-2"/>
                      <c:h val="4.3764338375461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ECB-4DB4-A8B6-1056CF425C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CB-4DB4-A8B6-1056CF425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'pys-mali'!$M$13:$M$17</c:f>
              <c:numCache>
                <c:formatCode>#,##0</c:formatCode>
                <c:ptCount val="5"/>
                <c:pt idx="0">
                  <c:v>5.5952960000000003</c:v>
                </c:pt>
                <c:pt idx="1">
                  <c:v>13.145206</c:v>
                </c:pt>
                <c:pt idx="2">
                  <c:v>34.683903000000001</c:v>
                </c:pt>
                <c:pt idx="3">
                  <c:v>29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ECB-4DB4-A8B6-1056CF425C20}"/>
            </c:ext>
          </c:extLst>
        </c:ser>
        <c:ser>
          <c:idx val="4"/>
          <c:order val="4"/>
          <c:tx>
            <c:strRef>
              <c:f>'pys-mali'!$V$3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4044984724577961E-2"/>
                  <c:y val="-2.011063550819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E9-47AE-867D-5CA48245689F}"/>
                </c:ext>
              </c:extLst>
            </c:dLbl>
            <c:dLbl>
              <c:idx val="1"/>
              <c:layout>
                <c:manualLayout>
                  <c:x val="6.9024985760199747E-2"/>
                  <c:y val="-9.4638284744429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CB-4DB4-A8B6-1056CF425C20}"/>
                </c:ext>
              </c:extLst>
            </c:dLbl>
            <c:dLbl>
              <c:idx val="2"/>
              <c:layout>
                <c:manualLayout>
                  <c:x val="8.0947483300597936E-2"/>
                  <c:y val="2.3659571186107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CB-4DB4-A8B6-1056CF425C20}"/>
                </c:ext>
              </c:extLst>
            </c:dLbl>
            <c:dLbl>
              <c:idx val="3"/>
              <c:layout>
                <c:manualLayout>
                  <c:x val="-2.00799958575127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5-47FC-B2CE-754CF494033A}"/>
                </c:ext>
              </c:extLst>
            </c:dLbl>
            <c:dLbl>
              <c:idx val="4"/>
              <c:layout>
                <c:manualLayout>
                  <c:x val="3.0119993786268999E-2"/>
                  <c:y val="-2.3659571186107398E-3"/>
                </c:manualLayout>
              </c:layout>
              <c:tx>
                <c:rich>
                  <a:bodyPr/>
                  <a:lstStyle/>
                  <a:p>
                    <a:fld id="{ADA92088-9380-4F2D-A9AF-EC26D6D0DE1F}" type="VALUE">
                      <a:rPr lang="en-US">
                        <a:solidFill>
                          <a:srgbClr val="FFFFFF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DE-4620-A692-C908DC8B99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'pys-mali'!$N$13:$N$17</c:f>
              <c:numCache>
                <c:formatCode>#,##0</c:formatCode>
                <c:ptCount val="5"/>
                <c:pt idx="0">
                  <c:v>161.77143799999999</c:v>
                </c:pt>
                <c:pt idx="1">
                  <c:v>599.91617099999985</c:v>
                </c:pt>
                <c:pt idx="2">
                  <c:v>1258.1019699999997</c:v>
                </c:pt>
                <c:pt idx="3">
                  <c:v>1560</c:v>
                </c:pt>
                <c:pt idx="4">
                  <c:v>5820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ECB-4DB4-A8B6-1056CF425C20}"/>
            </c:ext>
          </c:extLst>
        </c:ser>
        <c:ser>
          <c:idx val="5"/>
          <c:order val="5"/>
          <c:tx>
            <c:strRef>
              <c:f>'pys-mali'!$T$3</c:f>
              <c:strCache>
                <c:ptCount val="1"/>
                <c:pt idx="0">
                  <c:v>Discretionary Asset Mgmt.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725457047189177E-2"/>
                  <c:y val="-5.4891136630949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CB-4DB4-A8B6-1056CF425C20}"/>
                </c:ext>
              </c:extLst>
            </c:dLbl>
            <c:dLbl>
              <c:idx val="1"/>
              <c:layout>
                <c:manualLayout>
                  <c:x val="-2.5099994821890896E-3"/>
                  <c:y val="-2.3659105446517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120211978349966E-2"/>
                      <c:h val="4.3764338375461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1ECB-4DB4-A8B6-1056CF425C20}"/>
                </c:ext>
              </c:extLst>
            </c:dLbl>
            <c:dLbl>
              <c:idx val="2"/>
              <c:layout>
                <c:manualLayout>
                  <c:x val="-1.380499715204005E-2"/>
                  <c:y val="2.3659571186107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45-47FC-B2CE-754CF494033A}"/>
                </c:ext>
              </c:extLst>
            </c:dLbl>
            <c:dLbl>
              <c:idx val="3"/>
              <c:layout>
                <c:manualLayout>
                  <c:x val="5.5813381148261433E-3"/>
                  <c:y val="2.2608455043048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CB-4DB4-A8B6-1056CF425C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DE-4620-A692-C908DC8B99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'pys-mali'!$A$13:$A$17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'pys-mali'!$L$13:$L$17</c:f>
              <c:numCache>
                <c:formatCode>#,##0</c:formatCode>
                <c:ptCount val="5"/>
                <c:pt idx="0">
                  <c:v>165.04361</c:v>
                </c:pt>
                <c:pt idx="1">
                  <c:v>602.54169999999999</c:v>
                </c:pt>
                <c:pt idx="2">
                  <c:v>854.12661200000002</c:v>
                </c:pt>
                <c:pt idx="3">
                  <c:v>1045</c:v>
                </c:pt>
                <c:pt idx="4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ECB-4DB4-A8B6-1056CF42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6221312"/>
        <c:axId val="245095744"/>
      </c:barChart>
      <c:catAx>
        <c:axId val="2462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5095744"/>
        <c:crosses val="autoZero"/>
        <c:auto val="1"/>
        <c:lblAlgn val="ctr"/>
        <c:lblOffset val="260"/>
        <c:noMultiLvlLbl val="0"/>
      </c:catAx>
      <c:valAx>
        <c:axId val="245095744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crossAx val="24622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8911773229503296E-3"/>
          <c:y val="3.709001060302751E-2"/>
          <c:w val="0.6776239672933233"/>
          <c:h val="0.1650444180504643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15470580410273E-3"/>
          <c:y val="1.3041387896534289E-2"/>
          <c:w val="0.8146410512892106"/>
          <c:h val="0.9204000099364096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tasarruf_TSPB!$B$2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2.551687935559775E-3"/>
                  <c:y val="3.3793116726300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E4-43AD-B13D-790DE24982B8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tasarruf_TSPB!$B$18:$B$22</c:f>
              <c:numCache>
                <c:formatCode>#,##0</c:formatCode>
                <c:ptCount val="5"/>
                <c:pt idx="0">
                  <c:v>8762.1696817799984</c:v>
                </c:pt>
                <c:pt idx="1">
                  <c:v>14622.23747355</c:v>
                </c:pt>
                <c:pt idx="2">
                  <c:v>18555.398740599998</c:v>
                </c:pt>
                <c:pt idx="3">
                  <c:v>26657.457861568801</c:v>
                </c:pt>
                <c:pt idx="4">
                  <c:v>28335.184047145998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4-43AD-B13D-790DE24982B8}"/>
            </c:ext>
          </c:extLst>
        </c:ser>
        <c:ser>
          <c:idx val="0"/>
          <c:order val="1"/>
          <c:tx>
            <c:strRef>
              <c:f>tasarruf_TSPB!$C$2</c:f>
              <c:strCache>
                <c:ptCount val="1"/>
                <c:pt idx="0">
                  <c:v>Fixed Income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tasarruf_TSPB!$C$18:$C$22</c:f>
              <c:numCache>
                <c:formatCode>#,##0</c:formatCode>
                <c:ptCount val="5"/>
                <c:pt idx="0">
                  <c:v>4390.2930111690002</c:v>
                </c:pt>
                <c:pt idx="1">
                  <c:v>6375.8434922879997</c:v>
                </c:pt>
                <c:pt idx="2">
                  <c:v>9421.1583550009982</c:v>
                </c:pt>
                <c:pt idx="3">
                  <c:v>15028.642678423997</c:v>
                </c:pt>
                <c:pt idx="4">
                  <c:v>16074.188270916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4-43AD-B13D-790DE24982B8}"/>
            </c:ext>
          </c:extLst>
        </c:ser>
        <c:ser>
          <c:idx val="1"/>
          <c:order val="2"/>
          <c:tx>
            <c:strRef>
              <c:f>tasarruf_TSPB!$D$2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tasarruf_TSPB!$D$18:$D$22</c:f>
              <c:numCache>
                <c:formatCode>#,##0</c:formatCode>
                <c:ptCount val="5"/>
                <c:pt idx="0">
                  <c:v>2602.79</c:v>
                </c:pt>
                <c:pt idx="1">
                  <c:v>4183.7030000000004</c:v>
                </c:pt>
                <c:pt idx="2">
                  <c:v>5746.1629999999996</c:v>
                </c:pt>
                <c:pt idx="3">
                  <c:v>7581.7110000000002</c:v>
                </c:pt>
                <c:pt idx="4">
                  <c:v>9309.0669999999991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4-43AD-B13D-790DE2498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4960384"/>
        <c:axId val="633988224"/>
      </c:barChart>
      <c:catAx>
        <c:axId val="6349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3398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398822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634960384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6.6800132273453217E-3"/>
          <c:w val="0.35214481663664687"/>
          <c:h val="8.8959085938181151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60820056772851E-3"/>
          <c:y val="1.7094017094017096E-2"/>
          <c:w val="0.78494192674541718"/>
          <c:h val="0.883201849232145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tasarruf_TSPB!$AN$2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tasarruf_TSPB!$W$18:$W$22</c:f>
              <c:numCache>
                <c:formatCode>#,##0</c:formatCode>
                <c:ptCount val="5"/>
                <c:pt idx="0">
                  <c:v>8220.0113150199995</c:v>
                </c:pt>
                <c:pt idx="1">
                  <c:v>13684.548929660001</c:v>
                </c:pt>
                <c:pt idx="2">
                  <c:v>17398.726292339998</c:v>
                </c:pt>
                <c:pt idx="3">
                  <c:v>25107.740337758398</c:v>
                </c:pt>
                <c:pt idx="4">
                  <c:v>26642.102821292799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9-4581-A7A8-C12CDA8C492C}"/>
            </c:ext>
          </c:extLst>
        </c:ser>
        <c:ser>
          <c:idx val="1"/>
          <c:order val="1"/>
          <c:tx>
            <c:strRef>
              <c:f>tasarruf_TSPB!$AO$2</c:f>
              <c:strCache>
                <c:ptCount val="1"/>
                <c:pt idx="0">
                  <c:v>Fixed Income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tasarruf_TSPB!$X$18:$X$22</c:f>
              <c:numCache>
                <c:formatCode>#,##0</c:formatCode>
                <c:ptCount val="5"/>
                <c:pt idx="0">
                  <c:v>4365.3438611689999</c:v>
                </c:pt>
                <c:pt idx="1">
                  <c:v>6296.5664922879996</c:v>
                </c:pt>
                <c:pt idx="2">
                  <c:v>8792.2838750009978</c:v>
                </c:pt>
                <c:pt idx="3">
                  <c:v>14234.540748423997</c:v>
                </c:pt>
                <c:pt idx="4">
                  <c:v>15313.292000916001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9-4581-A7A8-C12CDA8C492C}"/>
            </c:ext>
          </c:extLst>
        </c:ser>
        <c:ser>
          <c:idx val="2"/>
          <c:order val="2"/>
          <c:tx>
            <c:strRef>
              <c:f>tasarruf_TSPB!$AP$2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tasarruf_TSPB!$Y$18:$Y$22</c:f>
              <c:numCache>
                <c:formatCode>#,##0</c:formatCode>
                <c:ptCount val="5"/>
                <c:pt idx="0">
                  <c:v>1842.33</c:v>
                </c:pt>
                <c:pt idx="1">
                  <c:v>2626.9450000000002</c:v>
                </c:pt>
                <c:pt idx="2">
                  <c:v>3640.1640000000002</c:v>
                </c:pt>
                <c:pt idx="3">
                  <c:v>4872.2870000000003</c:v>
                </c:pt>
                <c:pt idx="4">
                  <c:v>6085.0870000000004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9-4581-A7A8-C12CDA8C4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212096"/>
        <c:axId val="628436928"/>
      </c:barChart>
      <c:catAx>
        <c:axId val="6302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28436928"/>
        <c:crosses val="autoZero"/>
        <c:auto val="1"/>
        <c:lblAlgn val="ctr"/>
        <c:lblOffset val="100"/>
        <c:noMultiLvlLbl val="0"/>
      </c:catAx>
      <c:valAx>
        <c:axId val="628436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tr-TR"/>
          </a:p>
        </c:txPr>
        <c:crossAx val="630212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010885042956586"/>
          <c:y val="2.1500038909578589E-2"/>
          <c:w val="0.13613430015139094"/>
          <c:h val="0.1796607997824432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60820056772851E-3"/>
          <c:y val="1.7094017094017096E-2"/>
          <c:w val="0.78162852482664502"/>
          <c:h val="0.864592921053290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tasarruf_TSPB!$AR$2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tasarruf_TSPB!$AJ$18:$AJ$22</c:f>
              <c:numCache>
                <c:formatCode>#,##0</c:formatCode>
                <c:ptCount val="5"/>
                <c:pt idx="0">
                  <c:v>542.15836676000004</c:v>
                </c:pt>
                <c:pt idx="1">
                  <c:v>937.68854389000001</c:v>
                </c:pt>
                <c:pt idx="2">
                  <c:v>1156.67244826</c:v>
                </c:pt>
                <c:pt idx="3">
                  <c:v>1549.7175238103998</c:v>
                </c:pt>
                <c:pt idx="4">
                  <c:v>1693.0812258532001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1-46BA-8C66-58F19B4B7619}"/>
            </c:ext>
          </c:extLst>
        </c:ser>
        <c:ser>
          <c:idx val="1"/>
          <c:order val="1"/>
          <c:tx>
            <c:strRef>
              <c:f>tasarruf_TSPB!$AS$2</c:f>
              <c:strCache>
                <c:ptCount val="1"/>
                <c:pt idx="0">
                  <c:v>Fixed Income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tasarruf_TSPB!$AK$18:$AK$22</c:f>
              <c:numCache>
                <c:formatCode>#,##0</c:formatCode>
                <c:ptCount val="5"/>
                <c:pt idx="0">
                  <c:v>24.949150000000003</c:v>
                </c:pt>
                <c:pt idx="1">
                  <c:v>79.277000000000001</c:v>
                </c:pt>
                <c:pt idx="2">
                  <c:v>628.87447999999995</c:v>
                </c:pt>
                <c:pt idx="3">
                  <c:v>794.10192999999992</c:v>
                </c:pt>
                <c:pt idx="4">
                  <c:v>760.89626999999996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1-46BA-8C66-58F19B4B7619}"/>
            </c:ext>
          </c:extLst>
        </c:ser>
        <c:ser>
          <c:idx val="2"/>
          <c:order val="2"/>
          <c:tx>
            <c:strRef>
              <c:f>tasarruf_TSPB!$AT$2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tasarruf_TSPB!$A$18:$A$22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tasarruf_TSPB!$AL$18:$AL$22</c:f>
              <c:numCache>
                <c:formatCode>#,##0</c:formatCode>
                <c:ptCount val="5"/>
                <c:pt idx="0">
                  <c:v>760.46</c:v>
                </c:pt>
                <c:pt idx="1">
                  <c:v>1556.758</c:v>
                </c:pt>
                <c:pt idx="2">
                  <c:v>2105.9989999999998</c:v>
                </c:pt>
                <c:pt idx="3">
                  <c:v>2709.424</c:v>
                </c:pt>
                <c:pt idx="4">
                  <c:v>3223.98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31-46BA-8C66-58F19B4B7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28695552"/>
        <c:axId val="629219904"/>
      </c:barChart>
      <c:catAx>
        <c:axId val="62869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29219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9219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tr-TR"/>
          </a:p>
        </c:txPr>
        <c:crossAx val="628695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315690822492705"/>
          <c:y val="5.6777581207548633E-3"/>
          <c:w val="0.16616232724320779"/>
          <c:h val="0.2061973168023066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3223175896892"/>
          <c:y val="6.62020654414745E-2"/>
          <c:w val="0.83490521237453963"/>
          <c:h val="0.74750441790154998"/>
        </c:manualLayout>
      </c:layout>
      <c:lineChart>
        <c:grouping val="standard"/>
        <c:varyColors val="0"/>
        <c:ser>
          <c:idx val="0"/>
          <c:order val="0"/>
          <c:tx>
            <c:strRef>
              <c:f>'pay aktif-bakiyeli yatırımcı'!$C$2</c:f>
              <c:strCache>
                <c:ptCount val="1"/>
                <c:pt idx="0">
                  <c:v>No. of Active Accounts*</c:v>
                </c:pt>
              </c:strCache>
            </c:strRef>
          </c:tx>
          <c:spPr>
            <a:ln w="635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'pay aktif-bakiyeli yatırımcı'!$B$91:$B$139</c:f>
              <c:numCache>
                <c:formatCode>mmm\-yy</c:formatCode>
                <c:ptCount val="49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  <c:pt idx="13">
                  <c:v>45047</c:v>
                </c:pt>
                <c:pt idx="14">
                  <c:v>45078</c:v>
                </c:pt>
                <c:pt idx="15">
                  <c:v>45108</c:v>
                </c:pt>
                <c:pt idx="16">
                  <c:v>45139</c:v>
                </c:pt>
                <c:pt idx="17">
                  <c:v>45170</c:v>
                </c:pt>
                <c:pt idx="18">
                  <c:v>45200</c:v>
                </c:pt>
                <c:pt idx="19">
                  <c:v>45231</c:v>
                </c:pt>
                <c:pt idx="20">
                  <c:v>45261</c:v>
                </c:pt>
                <c:pt idx="21">
                  <c:v>45292</c:v>
                </c:pt>
                <c:pt idx="22">
                  <c:v>45323</c:v>
                </c:pt>
                <c:pt idx="23">
                  <c:v>45352</c:v>
                </c:pt>
                <c:pt idx="24">
                  <c:v>45383</c:v>
                </c:pt>
                <c:pt idx="25">
                  <c:v>45413</c:v>
                </c:pt>
                <c:pt idx="26">
                  <c:v>45444</c:v>
                </c:pt>
                <c:pt idx="27">
                  <c:v>45474</c:v>
                </c:pt>
                <c:pt idx="28">
                  <c:v>45505</c:v>
                </c:pt>
                <c:pt idx="29">
                  <c:v>45536</c:v>
                </c:pt>
                <c:pt idx="30">
                  <c:v>45566</c:v>
                </c:pt>
                <c:pt idx="31">
                  <c:v>45597</c:v>
                </c:pt>
                <c:pt idx="32">
                  <c:v>45627</c:v>
                </c:pt>
                <c:pt idx="33">
                  <c:v>45658</c:v>
                </c:pt>
                <c:pt idx="34">
                  <c:v>45689</c:v>
                </c:pt>
                <c:pt idx="35">
                  <c:v>45717</c:v>
                </c:pt>
                <c:pt idx="36">
                  <c:v>45748</c:v>
                </c:pt>
                <c:pt idx="37">
                  <c:v>45778</c:v>
                </c:pt>
                <c:pt idx="38">
                  <c:v>45809</c:v>
                </c:pt>
                <c:pt idx="39">
                  <c:v>45839</c:v>
                </c:pt>
                <c:pt idx="40">
                  <c:v>45870</c:v>
                </c:pt>
                <c:pt idx="41">
                  <c:v>45901</c:v>
                </c:pt>
                <c:pt idx="42">
                  <c:v>45931</c:v>
                </c:pt>
                <c:pt idx="43">
                  <c:v>45962</c:v>
                </c:pt>
                <c:pt idx="44">
                  <c:v>45992</c:v>
                </c:pt>
                <c:pt idx="45">
                  <c:v>45658</c:v>
                </c:pt>
                <c:pt idx="46">
                  <c:v>45689</c:v>
                </c:pt>
                <c:pt idx="47">
                  <c:v>45717</c:v>
                </c:pt>
                <c:pt idx="48">
                  <c:v>45748</c:v>
                </c:pt>
              </c:numCache>
            </c:numRef>
          </c:cat>
          <c:val>
            <c:numRef>
              <c:f>'pay aktif-bakiyeli yatırımcı'!$C$91:$C$139</c:f>
              <c:numCache>
                <c:formatCode>#,##0</c:formatCode>
                <c:ptCount val="49"/>
                <c:pt idx="0">
                  <c:v>1467579</c:v>
                </c:pt>
                <c:pt idx="1">
                  <c:v>1218718</c:v>
                </c:pt>
                <c:pt idx="2">
                  <c:v>1387034</c:v>
                </c:pt>
                <c:pt idx="3">
                  <c:v>1247254</c:v>
                </c:pt>
                <c:pt idx="4">
                  <c:v>1721597</c:v>
                </c:pt>
                <c:pt idx="5">
                  <c:v>1699884</c:v>
                </c:pt>
                <c:pt idx="6">
                  <c:v>1889937</c:v>
                </c:pt>
                <c:pt idx="7">
                  <c:v>2687711</c:v>
                </c:pt>
                <c:pt idx="8">
                  <c:v>3102407</c:v>
                </c:pt>
                <c:pt idx="9">
                  <c:v>3073536</c:v>
                </c:pt>
                <c:pt idx="10">
                  <c:v>2306528</c:v>
                </c:pt>
                <c:pt idx="11">
                  <c:v>2770758</c:v>
                </c:pt>
                <c:pt idx="12">
                  <c:v>3191407</c:v>
                </c:pt>
                <c:pt idx="13">
                  <c:v>3771854</c:v>
                </c:pt>
                <c:pt idx="14">
                  <c:v>3281527</c:v>
                </c:pt>
                <c:pt idx="15">
                  <c:v>3585569</c:v>
                </c:pt>
                <c:pt idx="16">
                  <c:v>5692525</c:v>
                </c:pt>
                <c:pt idx="17">
                  <c:v>7209110</c:v>
                </c:pt>
                <c:pt idx="18">
                  <c:v>8231843</c:v>
                </c:pt>
                <c:pt idx="19">
                  <c:v>7171662</c:v>
                </c:pt>
                <c:pt idx="20">
                  <c:v>6904034</c:v>
                </c:pt>
                <c:pt idx="21">
                  <c:v>4594586</c:v>
                </c:pt>
                <c:pt idx="22">
                  <c:v>6304068</c:v>
                </c:pt>
                <c:pt idx="23">
                  <c:v>6303649</c:v>
                </c:pt>
                <c:pt idx="24">
                  <c:v>5893484</c:v>
                </c:pt>
                <c:pt idx="25">
                  <c:v>6529746</c:v>
                </c:pt>
                <c:pt idx="26">
                  <c:v>4920631</c:v>
                </c:pt>
                <c:pt idx="27">
                  <c:v>4311808</c:v>
                </c:pt>
                <c:pt idx="28">
                  <c:v>3868539</c:v>
                </c:pt>
                <c:pt idx="29">
                  <c:v>3648068</c:v>
                </c:pt>
                <c:pt idx="30">
                  <c:v>3044617</c:v>
                </c:pt>
                <c:pt idx="31">
                  <c:v>2842114</c:v>
                </c:pt>
                <c:pt idx="32">
                  <c:v>3333486</c:v>
                </c:pt>
                <c:pt idx="33">
                  <c:v>3042989</c:v>
                </c:pt>
                <c:pt idx="34">
                  <c:v>2633178</c:v>
                </c:pt>
                <c:pt idx="35">
                  <c:v>2945449</c:v>
                </c:pt>
                <c:pt idx="36">
                  <c:v>2903057</c:v>
                </c:pt>
                <c:pt idx="37">
                  <c:v>2593813</c:v>
                </c:pt>
                <c:pt idx="38">
                  <c:v>2369429</c:v>
                </c:pt>
                <c:pt idx="39">
                  <c:v>2768712</c:v>
                </c:pt>
                <c:pt idx="40">
                  <c:v>3100054</c:v>
                </c:pt>
                <c:pt idx="41">
                  <c:v>2677271</c:v>
                </c:pt>
                <c:pt idx="42">
                  <c:v>2545806</c:v>
                </c:pt>
                <c:pt idx="43">
                  <c:v>2599087</c:v>
                </c:pt>
                <c:pt idx="44">
                  <c:v>2563637</c:v>
                </c:pt>
                <c:pt idx="45">
                  <c:v>3161864</c:v>
                </c:pt>
                <c:pt idx="46">
                  <c:v>3271286</c:v>
                </c:pt>
                <c:pt idx="47">
                  <c:v>3348736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97-4DCA-9880-14FD0B6DCA84}"/>
            </c:ext>
          </c:extLst>
        </c:ser>
        <c:ser>
          <c:idx val="1"/>
          <c:order val="1"/>
          <c:tx>
            <c:strRef>
              <c:f>'pay aktif-bakiyeli yatırımcı'!$D$2</c:f>
              <c:strCache>
                <c:ptCount val="1"/>
                <c:pt idx="0">
                  <c:v>No. of Investors</c:v>
                </c:pt>
              </c:strCache>
            </c:strRef>
          </c:tx>
          <c:spPr>
            <a:ln w="635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'pay aktif-bakiyeli yatırımcı'!$B$91:$B$139</c:f>
              <c:numCache>
                <c:formatCode>mmm\-yy</c:formatCode>
                <c:ptCount val="49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  <c:pt idx="13">
                  <c:v>45047</c:v>
                </c:pt>
                <c:pt idx="14">
                  <c:v>45078</c:v>
                </c:pt>
                <c:pt idx="15">
                  <c:v>45108</c:v>
                </c:pt>
                <c:pt idx="16">
                  <c:v>45139</c:v>
                </c:pt>
                <c:pt idx="17">
                  <c:v>45170</c:v>
                </c:pt>
                <c:pt idx="18">
                  <c:v>45200</c:v>
                </c:pt>
                <c:pt idx="19">
                  <c:v>45231</c:v>
                </c:pt>
                <c:pt idx="20">
                  <c:v>45261</c:v>
                </c:pt>
                <c:pt idx="21">
                  <c:v>45292</c:v>
                </c:pt>
                <c:pt idx="22">
                  <c:v>45323</c:v>
                </c:pt>
                <c:pt idx="23">
                  <c:v>45352</c:v>
                </c:pt>
                <c:pt idx="24">
                  <c:v>45383</c:v>
                </c:pt>
                <c:pt idx="25">
                  <c:v>45413</c:v>
                </c:pt>
                <c:pt idx="26">
                  <c:v>45444</c:v>
                </c:pt>
                <c:pt idx="27">
                  <c:v>45474</c:v>
                </c:pt>
                <c:pt idx="28">
                  <c:v>45505</c:v>
                </c:pt>
                <c:pt idx="29">
                  <c:v>45536</c:v>
                </c:pt>
                <c:pt idx="30">
                  <c:v>45566</c:v>
                </c:pt>
                <c:pt idx="31">
                  <c:v>45597</c:v>
                </c:pt>
                <c:pt idx="32">
                  <c:v>45627</c:v>
                </c:pt>
                <c:pt idx="33">
                  <c:v>45658</c:v>
                </c:pt>
                <c:pt idx="34">
                  <c:v>45689</c:v>
                </c:pt>
                <c:pt idx="35">
                  <c:v>45717</c:v>
                </c:pt>
                <c:pt idx="36">
                  <c:v>45748</c:v>
                </c:pt>
                <c:pt idx="37">
                  <c:v>45778</c:v>
                </c:pt>
                <c:pt idx="38">
                  <c:v>45809</c:v>
                </c:pt>
                <c:pt idx="39">
                  <c:v>45839</c:v>
                </c:pt>
                <c:pt idx="40">
                  <c:v>45870</c:v>
                </c:pt>
                <c:pt idx="41">
                  <c:v>45901</c:v>
                </c:pt>
                <c:pt idx="42">
                  <c:v>45931</c:v>
                </c:pt>
                <c:pt idx="43">
                  <c:v>45962</c:v>
                </c:pt>
                <c:pt idx="44">
                  <c:v>45992</c:v>
                </c:pt>
                <c:pt idx="45">
                  <c:v>45658</c:v>
                </c:pt>
                <c:pt idx="46">
                  <c:v>45689</c:v>
                </c:pt>
                <c:pt idx="47">
                  <c:v>45717</c:v>
                </c:pt>
                <c:pt idx="48">
                  <c:v>45748</c:v>
                </c:pt>
              </c:numCache>
            </c:numRef>
          </c:cat>
          <c:val>
            <c:numRef>
              <c:f>'pay aktif-bakiyeli yatırımcı'!$D$91:$D$139</c:f>
              <c:numCache>
                <c:formatCode>#,##0</c:formatCode>
                <c:ptCount val="49"/>
                <c:pt idx="0">
                  <c:v>2481138</c:v>
                </c:pt>
                <c:pt idx="1">
                  <c:v>2439256</c:v>
                </c:pt>
                <c:pt idx="2">
                  <c:v>2495347</c:v>
                </c:pt>
                <c:pt idx="3">
                  <c:v>2511918</c:v>
                </c:pt>
                <c:pt idx="4">
                  <c:v>2623187</c:v>
                </c:pt>
                <c:pt idx="5">
                  <c:v>2653900</c:v>
                </c:pt>
                <c:pt idx="6">
                  <c:v>2818039</c:v>
                </c:pt>
                <c:pt idx="7">
                  <c:v>3311491</c:v>
                </c:pt>
                <c:pt idx="8">
                  <c:v>3766444</c:v>
                </c:pt>
                <c:pt idx="9">
                  <c:v>3969945</c:v>
                </c:pt>
                <c:pt idx="10">
                  <c:v>3837036</c:v>
                </c:pt>
                <c:pt idx="11">
                  <c:v>4216134</c:v>
                </c:pt>
                <c:pt idx="12">
                  <c:v>4738785</c:v>
                </c:pt>
                <c:pt idx="13">
                  <c:v>4570248</c:v>
                </c:pt>
                <c:pt idx="14">
                  <c:v>4452544</c:v>
                </c:pt>
                <c:pt idx="15">
                  <c:v>5068191</c:v>
                </c:pt>
                <c:pt idx="16">
                  <c:v>6224055</c:v>
                </c:pt>
                <c:pt idx="17">
                  <c:v>7747328</c:v>
                </c:pt>
                <c:pt idx="18">
                  <c:v>8525768</c:v>
                </c:pt>
                <c:pt idx="19">
                  <c:v>8205976</c:v>
                </c:pt>
                <c:pt idx="20">
                  <c:v>7643862</c:v>
                </c:pt>
                <c:pt idx="21">
                  <c:v>7267418</c:v>
                </c:pt>
                <c:pt idx="22">
                  <c:v>8163337</c:v>
                </c:pt>
                <c:pt idx="23">
                  <c:v>8216062</c:v>
                </c:pt>
                <c:pt idx="24">
                  <c:v>8198916</c:v>
                </c:pt>
                <c:pt idx="25">
                  <c:v>8328236</c:v>
                </c:pt>
                <c:pt idx="26">
                  <c:v>7637462</c:v>
                </c:pt>
                <c:pt idx="27">
                  <c:v>7458127</c:v>
                </c:pt>
                <c:pt idx="28">
                  <c:v>7421098</c:v>
                </c:pt>
                <c:pt idx="29">
                  <c:v>7155685</c:v>
                </c:pt>
                <c:pt idx="30">
                  <c:v>7018193</c:v>
                </c:pt>
                <c:pt idx="31">
                  <c:v>6901135</c:v>
                </c:pt>
                <c:pt idx="32">
                  <c:v>6869141</c:v>
                </c:pt>
                <c:pt idx="33">
                  <c:v>6814780</c:v>
                </c:pt>
                <c:pt idx="34">
                  <c:v>6717456</c:v>
                </c:pt>
                <c:pt idx="35">
                  <c:v>6648127</c:v>
                </c:pt>
                <c:pt idx="36">
                  <c:v>6613492</c:v>
                </c:pt>
                <c:pt idx="37">
                  <c:v>6534644</c:v>
                </c:pt>
                <c:pt idx="38">
                  <c:v>6476045</c:v>
                </c:pt>
                <c:pt idx="39">
                  <c:v>6421957</c:v>
                </c:pt>
                <c:pt idx="40">
                  <c:v>6393061</c:v>
                </c:pt>
                <c:pt idx="41">
                  <c:v>6388256</c:v>
                </c:pt>
                <c:pt idx="42">
                  <c:v>6489930</c:v>
                </c:pt>
                <c:pt idx="43">
                  <c:v>6431964</c:v>
                </c:pt>
                <c:pt idx="44">
                  <c:v>6503149</c:v>
                </c:pt>
                <c:pt idx="45">
                  <c:v>6556028</c:v>
                </c:pt>
                <c:pt idx="46">
                  <c:v>6768541</c:v>
                </c:pt>
                <c:pt idx="47">
                  <c:v>6418407</c:v>
                </c:pt>
                <c:pt idx="48">
                  <c:v>6401807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97-4DCA-9880-14FD0B6DC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5725520"/>
        <c:axId val="1045715680"/>
      </c:lineChart>
      <c:dateAx>
        <c:axId val="1045725520"/>
        <c:scaling>
          <c:orientation val="minMax"/>
          <c:max val="46142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rgbClr val="0070C0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pPr>
            <a:endParaRPr lang="tr-TR"/>
          </a:p>
        </c:txPr>
        <c:crossAx val="1045715680"/>
        <c:crosses val="autoZero"/>
        <c:auto val="1"/>
        <c:lblOffset val="100"/>
        <c:baseTimeUnit val="days"/>
      </c:dateAx>
      <c:valAx>
        <c:axId val="10457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pPr>
            <a:endParaRPr lang="tr-TR"/>
          </a:p>
        </c:txPr>
        <c:crossAx val="104572552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22921063519426"/>
          <c:y val="1.022041613184526E-2"/>
          <c:w val="0.41295014088511045"/>
          <c:h val="6.537492773051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 rot="5400000"/>
    <a:lstStyle/>
    <a:p>
      <a:pPr>
        <a:defRPr sz="320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</a:defRPr>
      </a:pPr>
      <a:endParaRPr lang="tr-T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47820090180074E-2"/>
          <c:y val="1.0507120965806851E-2"/>
          <c:w val="0.95083424422527707"/>
          <c:h val="0.8981168146820522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yatirimci!$AR$2</c:f>
              <c:strCache>
                <c:ptCount val="1"/>
                <c:pt idx="0">
                  <c:v>Privately Held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3200" b="0" i="0" u="none" strike="noStrike" kern="1200" baseline="0">
                      <a:solidFill>
                        <a:srgbClr val="535353">
                          <a:lumMod val="75000"/>
                        </a:srgb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CB7-4655-95F2-409556DF14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rgbClr val="535353">
                          <a:lumMod val="75000"/>
                        </a:srgb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CB7-4655-95F2-409556DF14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rgbClr val="535353">
                          <a:lumMod val="75000"/>
                        </a:srgb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CB7-4655-95F2-409556DF14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rgbClr val="535353">
                          <a:lumMod val="75000"/>
                        </a:srgb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CB7-4655-95F2-409556DF14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rgbClr val="535353">
                          <a:lumMod val="75000"/>
                        </a:srgb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CB7-4655-95F2-409556DF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yatirimci!$AR$29:$AR$33</c:f>
              <c:numCache>
                <c:formatCode>#,##0</c:formatCode>
                <c:ptCount val="5"/>
                <c:pt idx="0">
                  <c:v>3611.8776132324365</c:v>
                </c:pt>
                <c:pt idx="1">
                  <c:v>5886.4124594325249</c:v>
                </c:pt>
                <c:pt idx="2">
                  <c:v>7711.145257000966</c:v>
                </c:pt>
                <c:pt idx="3">
                  <c:v>10064.249000000002</c:v>
                </c:pt>
                <c:pt idx="4">
                  <c:v>15384.022000000001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B7-4655-95F2-409556DF1470}"/>
            </c:ext>
          </c:extLst>
        </c:ser>
        <c:ser>
          <c:idx val="2"/>
          <c:order val="1"/>
          <c:tx>
            <c:strRef>
              <c:f>yatirimci!$AP$2</c:f>
              <c:strCache>
                <c:ptCount val="1"/>
                <c:pt idx="0">
                  <c:v>Domestics' Portfolio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C-45ED-A0A8-ED2648FBEF4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C-45ED-A0A8-ED2648FBEF4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C-45ED-A0A8-ED2648FBEF4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C-45ED-A0A8-ED2648FBEF4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C-45ED-A0A8-ED2648FBE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latin typeface="+mn-lt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yatirimci!$AP$29:$AP$33</c:f>
              <c:numCache>
                <c:formatCode>#,##0</c:formatCode>
                <c:ptCount val="5"/>
                <c:pt idx="0">
                  <c:v>1835.5619944358882</c:v>
                </c:pt>
                <c:pt idx="1">
                  <c:v>2599.965331892934</c:v>
                </c:pt>
                <c:pt idx="2">
                  <c:v>3605.8845470294218</c:v>
                </c:pt>
                <c:pt idx="3">
                  <c:v>4761.6719999999996</c:v>
                </c:pt>
                <c:pt idx="4">
                  <c:v>5994.34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C-45ED-A0A8-ED2648FBEF4D}"/>
            </c:ext>
          </c:extLst>
        </c:ser>
        <c:ser>
          <c:idx val="0"/>
          <c:order val="2"/>
          <c:tx>
            <c:strRef>
              <c:f>yatirimci!$AQ$2</c:f>
              <c:strCache>
                <c:ptCount val="1"/>
                <c:pt idx="0">
                  <c:v>Foreigners' Portfolio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02BE2A-7FD6-4367-805A-DC1008E725B1}" type="VALU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CB7-4655-95F2-409556DF14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CB7-4655-95F2-409556DF14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CB7-4655-95F2-409556DF14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CB7-4655-95F2-409556DF14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3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Helvetica" pitchFamily="2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CB7-4655-95F2-409556DF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3200" b="0" i="0" u="none" strike="noStrike" kern="1200" baseline="0">
                    <a:solidFill>
                      <a:srgbClr val="535353">
                        <a:lumMod val="75000"/>
                      </a:srgbClr>
                    </a:solidFill>
                    <a:latin typeface="Helvetica" pitchFamily="2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yatirimci!$AQ$29:$AQ$33</c:f>
              <c:numCache>
                <c:formatCode>#,##0</c:formatCode>
                <c:ptCount val="5"/>
                <c:pt idx="0">
                  <c:v>760.44376979402455</c:v>
                </c:pt>
                <c:pt idx="1">
                  <c:v>1556.7244560097399</c:v>
                </c:pt>
                <c:pt idx="2">
                  <c:v>2105.9214729348132</c:v>
                </c:pt>
                <c:pt idx="3">
                  <c:v>2709.0790000000002</c:v>
                </c:pt>
                <c:pt idx="4">
                  <c:v>1523.6379999999999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B7-4655-95F2-409556DF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54408448"/>
        <c:axId val="628382464"/>
      </c:barChart>
      <c:catAx>
        <c:axId val="5544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200" b="1">
                <a:solidFill>
                  <a:srgbClr val="0070C0"/>
                </a:solidFill>
                <a:latin typeface="+mn-lt"/>
                <a:ea typeface="Verdana" panose="020B0604030504040204" pitchFamily="34" charset="0"/>
              </a:defRPr>
            </a:pPr>
            <a:endParaRPr lang="tr-TR"/>
          </a:p>
        </c:txPr>
        <c:crossAx val="628382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83824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54408448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486340575406435E-2"/>
          <c:y val="1.2543399559933101E-3"/>
          <c:w val="0.20778934400730079"/>
          <c:h val="0.1559188532897447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3200">
              <a:latin typeface="+mn-lt"/>
              <a:ea typeface="Verdana" panose="020B060403050404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80851063829786E-2"/>
          <c:y val="0.10621761658031088"/>
          <c:w val="0.88696808510638303"/>
          <c:h val="0.803108808290155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'yabanci yat.'!$B$2</c:f>
              <c:strCache>
                <c:ptCount val="1"/>
                <c:pt idx="0">
                  <c:v>Share in Free Float Mcap (left)*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'yabanci yat.'!$A$26:$A$30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2026/03</c:v>
                </c:pt>
              </c:strCache>
            </c:strRef>
          </c:cat>
          <c:val>
            <c:numRef>
              <c:f>'yabanci yat.'!$B$26:$B$30</c:f>
              <c:numCache>
                <c:formatCode>0.0%</c:formatCode>
                <c:ptCount val="5"/>
                <c:pt idx="0">
                  <c:v>0.29609213434806358</c:v>
                </c:pt>
                <c:pt idx="1">
                  <c:v>0.3745</c:v>
                </c:pt>
                <c:pt idx="2">
                  <c:v>0.36990033575495512</c:v>
                </c:pt>
                <c:pt idx="3">
                  <c:v>0.36299999999999999</c:v>
                </c:pt>
                <c:pt idx="4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4500-9682-314162A94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35707392"/>
        <c:axId val="631771072"/>
      </c:barChart>
      <c:lineChart>
        <c:grouping val="standard"/>
        <c:varyColors val="0"/>
        <c:ser>
          <c:idx val="0"/>
          <c:order val="1"/>
          <c:tx>
            <c:strRef>
              <c:f>'yabanci yat.'!$C$2</c:f>
              <c:strCache>
                <c:ptCount val="1"/>
                <c:pt idx="0">
                  <c:v>Share in Trading Volume (right)</c:v>
                </c:pt>
              </c:strCache>
            </c:strRef>
          </c:tx>
          <c:spPr>
            <a:ln w="635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'yabanci yat.'!$A$25:$A$29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'yabanci yat.'!$C$26:$C$30</c:f>
              <c:numCache>
                <c:formatCode>0.0%</c:formatCode>
                <c:ptCount val="5"/>
                <c:pt idx="0">
                  <c:v>0.29327704923421788</c:v>
                </c:pt>
                <c:pt idx="1">
                  <c:v>0.28824386211811159</c:v>
                </c:pt>
                <c:pt idx="2">
                  <c:v>0.29364022743746071</c:v>
                </c:pt>
                <c:pt idx="3">
                  <c:v>0.33800000000000002</c:v>
                </c:pt>
                <c:pt idx="4">
                  <c:v>0.39800000000000002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1B-4500-9682-314162A94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708416"/>
        <c:axId val="631771648"/>
      </c:lineChart>
      <c:catAx>
        <c:axId val="6357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317710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631771072"/>
        <c:scaling>
          <c:orientation val="minMax"/>
          <c:max val="0.60000000000000009"/>
        </c:scaling>
        <c:delete val="0"/>
        <c:axPos val="l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635707392"/>
        <c:crosses val="autoZero"/>
        <c:crossBetween val="between"/>
        <c:minorUnit val="4.7291238343215698E-2"/>
      </c:valAx>
      <c:catAx>
        <c:axId val="63570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1771648"/>
        <c:crosses val="autoZero"/>
        <c:auto val="0"/>
        <c:lblAlgn val="ctr"/>
        <c:lblOffset val="100"/>
        <c:noMultiLvlLbl val="0"/>
      </c:catAx>
      <c:valAx>
        <c:axId val="631771648"/>
        <c:scaling>
          <c:orientation val="minMax"/>
          <c:max val="0.45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635708416"/>
        <c:crosses val="max"/>
        <c:crossBetween val="between"/>
        <c:majorUnit val="0.04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8894159599938586E-2"/>
          <c:y val="7.5004198516704659E-2"/>
          <c:w val="0.86031119769626108"/>
          <c:h val="6.594069498312464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44438026034806E-2"/>
          <c:y val="2.1283272347242942E-2"/>
          <c:w val="0.69958914865122501"/>
          <c:h val="0.89233393902685254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yatirimci!$AH$3</c:f>
              <c:strCache>
                <c:ptCount val="1"/>
                <c:pt idx="0">
                  <c:v>Dom. Individual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yatirimci!$O$29:$O$33</c:f>
              <c:numCache>
                <c:formatCode>#,##0</c:formatCode>
                <c:ptCount val="5"/>
                <c:pt idx="0">
                  <c:v>1003.4892321414301</c:v>
                </c:pt>
                <c:pt idx="1">
                  <c:v>1437.8111585787099</c:v>
                </c:pt>
                <c:pt idx="2">
                  <c:v>1819.8635441258</c:v>
                </c:pt>
                <c:pt idx="3">
                  <c:v>2259.5279999999998</c:v>
                </c:pt>
                <c:pt idx="4">
                  <c:v>2820.46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5-4AE3-B313-39AD081A26B3}"/>
            </c:ext>
          </c:extLst>
        </c:ser>
        <c:ser>
          <c:idx val="0"/>
          <c:order val="1"/>
          <c:tx>
            <c:strRef>
              <c:f>yatirimci!$AI$3</c:f>
              <c:strCache>
                <c:ptCount val="1"/>
                <c:pt idx="0">
                  <c:v>Dom. Corporation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yatirimci!$P$29:$P$33</c:f>
              <c:numCache>
                <c:formatCode>#,##0</c:formatCode>
                <c:ptCount val="5"/>
                <c:pt idx="0">
                  <c:v>567.81574537059703</c:v>
                </c:pt>
                <c:pt idx="1">
                  <c:v>742.52735328121901</c:v>
                </c:pt>
                <c:pt idx="2">
                  <c:v>1020.1752977822099</c:v>
                </c:pt>
                <c:pt idx="3">
                  <c:v>1384.633</c:v>
                </c:pt>
                <c:pt idx="4">
                  <c:v>1590.1559999999999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5-4AE3-B313-39AD081A26B3}"/>
            </c:ext>
          </c:extLst>
        </c:ser>
        <c:ser>
          <c:idx val="1"/>
          <c:order val="2"/>
          <c:tx>
            <c:strRef>
              <c:f>yatirimci!$AJ$3</c:f>
              <c:strCache>
                <c:ptCount val="1"/>
                <c:pt idx="0">
                  <c:v>Dom. Other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yatirimci!$R$29:$R$33</c:f>
              <c:numCache>
                <c:formatCode>#,##0</c:formatCode>
                <c:ptCount val="5"/>
                <c:pt idx="0">
                  <c:v>264.25701692386099</c:v>
                </c:pt>
                <c:pt idx="1">
                  <c:v>419.626820033005</c:v>
                </c:pt>
                <c:pt idx="2">
                  <c:v>765.84570512141192</c:v>
                </c:pt>
                <c:pt idx="3">
                  <c:v>1117.511</c:v>
                </c:pt>
                <c:pt idx="4">
                  <c:v>1583.7239999999999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5-4AE3-B313-39AD081A26B3}"/>
            </c:ext>
          </c:extLst>
        </c:ser>
        <c:ser>
          <c:idx val="3"/>
          <c:order val="3"/>
          <c:tx>
            <c:strRef>
              <c:f>yatirimci!$AK$3</c:f>
              <c:strCache>
                <c:ptCount val="1"/>
                <c:pt idx="0">
                  <c:v>For. Individual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yatirimci!$S$29:$S$33</c:f>
              <c:numCache>
                <c:formatCode>#,##0</c:formatCode>
                <c:ptCount val="5"/>
                <c:pt idx="0">
                  <c:v>9.6807903178915602</c:v>
                </c:pt>
                <c:pt idx="1">
                  <c:v>11.4635191968292</c:v>
                </c:pt>
                <c:pt idx="2">
                  <c:v>13.5754473938686</c:v>
                </c:pt>
                <c:pt idx="3">
                  <c:v>20.135000000000002</c:v>
                </c:pt>
                <c:pt idx="4">
                  <c:v>30.381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5-4AE3-B313-39AD081A26B3}"/>
            </c:ext>
          </c:extLst>
        </c:ser>
        <c:ser>
          <c:idx val="4"/>
          <c:order val="4"/>
          <c:tx>
            <c:strRef>
              <c:f>yatirimci!$AL$3</c:f>
              <c:strCache>
                <c:ptCount val="1"/>
                <c:pt idx="0">
                  <c:v>For. Corporation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2.680876074690796E-2"/>
                  <c:y val="3.8109832336743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A-4E96-9CF2-AE7ED3E068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yatirimci!$T$29:$T$33</c:f>
              <c:numCache>
                <c:formatCode>#,##0</c:formatCode>
                <c:ptCount val="5"/>
                <c:pt idx="0">
                  <c:v>420.209618412628</c:v>
                </c:pt>
                <c:pt idx="1">
                  <c:v>1008.62838769985</c:v>
                </c:pt>
                <c:pt idx="2">
                  <c:v>1325.93292525422</c:v>
                </c:pt>
                <c:pt idx="3">
                  <c:v>1763.402</c:v>
                </c:pt>
                <c:pt idx="4">
                  <c:v>189.06200000000001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5-4AE3-B313-39AD081A26B3}"/>
            </c:ext>
          </c:extLst>
        </c:ser>
        <c:ser>
          <c:idx val="5"/>
          <c:order val="5"/>
          <c:tx>
            <c:strRef>
              <c:f>yatirimci!$AM$3</c:f>
              <c:strCache>
                <c:ptCount val="1"/>
                <c:pt idx="0">
                  <c:v>For. Other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yatirimci!$A$29:$A$33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yatirimci!$V$29:$V$33</c:f>
              <c:numCache>
                <c:formatCode>#,##0</c:formatCode>
                <c:ptCount val="5"/>
                <c:pt idx="0">
                  <c:v>330.55336106350501</c:v>
                </c:pt>
                <c:pt idx="1">
                  <c:v>536.63254911306092</c:v>
                </c:pt>
                <c:pt idx="2">
                  <c:v>766.41310028672501</c:v>
                </c:pt>
                <c:pt idx="3">
                  <c:v>925.54200000000003</c:v>
                </c:pt>
                <c:pt idx="4">
                  <c:v>1304.1949999999999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65-4AE3-B313-39AD081A2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52500736"/>
        <c:axId val="628377856"/>
      </c:barChart>
      <c:catAx>
        <c:axId val="5525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28377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8377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552500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04908368932736"/>
          <c:y val="3.414542811755495E-2"/>
          <c:w val="0.2037877161626033"/>
          <c:h val="0.4978489450278172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51620769811231E-2"/>
          <c:y val="4.1025743754366364E-2"/>
          <c:w val="0.69546790309339523"/>
          <c:h val="0.86923294579563737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'hacim yat.'!$B$3</c:f>
              <c:strCache>
                <c:ptCount val="1"/>
                <c:pt idx="0">
                  <c:v>Dom. Individual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yat.'!$B$23:$B$27</c:f>
              <c:numCache>
                <c:formatCode>#,##0</c:formatCode>
                <c:ptCount val="5"/>
                <c:pt idx="0">
                  <c:v>9410272624418</c:v>
                </c:pt>
                <c:pt idx="1">
                  <c:v>21555401590730</c:v>
                </c:pt>
                <c:pt idx="2">
                  <c:v>39952645333208</c:v>
                </c:pt>
                <c:pt idx="3">
                  <c:v>40100372923734</c:v>
                </c:pt>
                <c:pt idx="4">
                  <c:v>45547411498700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D-408A-8BE0-C7953852C1F7}"/>
            </c:ext>
          </c:extLst>
        </c:ser>
        <c:ser>
          <c:idx val="0"/>
          <c:order val="1"/>
          <c:tx>
            <c:strRef>
              <c:f>'hacim yat.'!$C$3</c:f>
              <c:strCache>
                <c:ptCount val="1"/>
                <c:pt idx="0">
                  <c:v>Dom. Corporation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yat.'!$C$23:$C$27</c:f>
              <c:numCache>
                <c:formatCode>#,##0</c:formatCode>
                <c:ptCount val="5"/>
                <c:pt idx="0">
                  <c:v>1150726354977</c:v>
                </c:pt>
                <c:pt idx="1">
                  <c:v>2244312724939</c:v>
                </c:pt>
                <c:pt idx="2">
                  <c:v>3876723845546</c:v>
                </c:pt>
                <c:pt idx="3">
                  <c:v>4551769678086</c:v>
                </c:pt>
                <c:pt idx="4">
                  <c:v>5613997448062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D-408A-8BE0-C7953852C1F7}"/>
            </c:ext>
          </c:extLst>
        </c:ser>
        <c:ser>
          <c:idx val="1"/>
          <c:order val="2"/>
          <c:tx>
            <c:strRef>
              <c:f>'hacim yat.'!$D$3</c:f>
              <c:strCache>
                <c:ptCount val="1"/>
                <c:pt idx="0">
                  <c:v>Dom. Institutional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yat.'!$D$23:$D$27</c:f>
              <c:numCache>
                <c:formatCode>#,##0</c:formatCode>
                <c:ptCount val="5"/>
                <c:pt idx="0">
                  <c:v>406928938174</c:v>
                </c:pt>
                <c:pt idx="1">
                  <c:v>1276406020539</c:v>
                </c:pt>
                <c:pt idx="2">
                  <c:v>2825705984682</c:v>
                </c:pt>
                <c:pt idx="3">
                  <c:v>3751045128146</c:v>
                </c:pt>
                <c:pt idx="4">
                  <c:v>6583408222753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D-408A-8BE0-C7953852C1F7}"/>
            </c:ext>
          </c:extLst>
        </c:ser>
        <c:ser>
          <c:idx val="3"/>
          <c:order val="3"/>
          <c:tx>
            <c:strRef>
              <c:f>'hacim yat.'!$E$3</c:f>
              <c:strCache>
                <c:ptCount val="1"/>
                <c:pt idx="0">
                  <c:v>For. Individual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yat.'!$E$23:$E$27</c:f>
              <c:numCache>
                <c:formatCode>#,##0</c:formatCode>
                <c:ptCount val="5"/>
                <c:pt idx="0">
                  <c:v>15763838205</c:v>
                </c:pt>
                <c:pt idx="1">
                  <c:v>27994164573</c:v>
                </c:pt>
                <c:pt idx="2">
                  <c:v>45651475359</c:v>
                </c:pt>
                <c:pt idx="3">
                  <c:v>118045736308</c:v>
                </c:pt>
                <c:pt idx="4">
                  <c:v>128483208078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FD-408A-8BE0-C7953852C1F7}"/>
            </c:ext>
          </c:extLst>
        </c:ser>
        <c:ser>
          <c:idx val="4"/>
          <c:order val="4"/>
          <c:tx>
            <c:strRef>
              <c:f>'hacim yat.'!$F$3</c:f>
              <c:strCache>
                <c:ptCount val="1"/>
                <c:pt idx="0">
                  <c:v>For. Corporation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yat.'!$F$23:$F$27</c:f>
              <c:numCache>
                <c:formatCode>#,##0</c:formatCode>
                <c:ptCount val="5"/>
                <c:pt idx="0">
                  <c:v>3900753169986</c:v>
                </c:pt>
                <c:pt idx="1">
                  <c:v>9987960264135</c:v>
                </c:pt>
                <c:pt idx="2">
                  <c:v>18314724690504</c:v>
                </c:pt>
                <c:pt idx="3">
                  <c:v>19452086190221</c:v>
                </c:pt>
                <c:pt idx="4">
                  <c:v>27952025321625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FD-408A-8BE0-C7953852C1F7}"/>
            </c:ext>
          </c:extLst>
        </c:ser>
        <c:ser>
          <c:idx val="5"/>
          <c:order val="5"/>
          <c:tx>
            <c:strRef>
              <c:f>'hacim yat.'!$G$3</c:f>
              <c:strCache>
                <c:ptCount val="1"/>
                <c:pt idx="0">
                  <c:v>For. Institutional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yat.'!$G$23:$G$27</c:f>
              <c:numCache>
                <c:formatCode>#,##0</c:formatCode>
                <c:ptCount val="5"/>
                <c:pt idx="0">
                  <c:v>50044470454</c:v>
                </c:pt>
                <c:pt idx="1">
                  <c:v>169682021069</c:v>
                </c:pt>
                <c:pt idx="2">
                  <c:v>204438350738</c:v>
                </c:pt>
                <c:pt idx="3">
                  <c:v>328173570497</c:v>
                </c:pt>
                <c:pt idx="4">
                  <c:v>378083537436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FD-408A-8BE0-C7953852C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1637504"/>
        <c:axId val="172347904"/>
      </c:barChart>
      <c:catAx>
        <c:axId val="23163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17234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347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231637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45100173536476"/>
          <c:y val="9.9990151481292363E-3"/>
          <c:w val="0.18974258303480854"/>
          <c:h val="0.4528818585143608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013178879133696E-2"/>
          <c:y val="2.102414246209967E-2"/>
          <c:w val="0.71446630070165429"/>
          <c:h val="0.89233393902685254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'varant-osba'!$P$4</c:f>
              <c:strCache>
                <c:ptCount val="1"/>
                <c:pt idx="0">
                  <c:v>Dom. Individual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'varant-osba'!$W$23:$W$27</c:f>
              <c:numCache>
                <c:formatCode>_(* #,##0.0_);_(* \(#,##0.0\);_(* "-"??_);_(@_)</c:formatCode>
                <c:ptCount val="5"/>
                <c:pt idx="0">
                  <c:v>14.523662597474599</c:v>
                </c:pt>
                <c:pt idx="1">
                  <c:v>17.3019536206296</c:v>
                </c:pt>
                <c:pt idx="2">
                  <c:v>27.484361551501301</c:v>
                </c:pt>
                <c:pt idx="3">
                  <c:v>37.289000000000001</c:v>
                </c:pt>
                <c:pt idx="4">
                  <c:v>38.198999999999998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7-4688-AA2C-62EFAD5358A9}"/>
            </c:ext>
          </c:extLst>
        </c:ser>
        <c:ser>
          <c:idx val="0"/>
          <c:order val="1"/>
          <c:tx>
            <c:strRef>
              <c:f>'varant-osba'!$Q$4</c:f>
              <c:strCache>
                <c:ptCount val="1"/>
                <c:pt idx="0">
                  <c:v>Dom. Corporation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'varant-osba'!$X$23:$X$27</c:f>
              <c:numCache>
                <c:formatCode>_(* #,##0.0_);_(* \(#,##0.0\);_(* "-"??_);_(@_)</c:formatCode>
                <c:ptCount val="5"/>
                <c:pt idx="0">
                  <c:v>40.786172046605799</c:v>
                </c:pt>
                <c:pt idx="1">
                  <c:v>71.044464394532397</c:v>
                </c:pt>
                <c:pt idx="2">
                  <c:v>127.253470995651</c:v>
                </c:pt>
                <c:pt idx="3">
                  <c:v>192.99</c:v>
                </c:pt>
                <c:pt idx="4">
                  <c:v>210.83500000000001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37-4688-AA2C-62EFAD5358A9}"/>
            </c:ext>
          </c:extLst>
        </c:ser>
        <c:ser>
          <c:idx val="1"/>
          <c:order val="2"/>
          <c:tx>
            <c:strRef>
              <c:f>'varant-osba'!$R$4</c:f>
              <c:strCache>
                <c:ptCount val="1"/>
                <c:pt idx="0">
                  <c:v>Dom. Other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'varant-osba'!$Y$23:$Y$27</c:f>
              <c:numCache>
                <c:formatCode>_(* #,##0.0_);_(* \(#,##0.0\);_(* "-"??_);_(@_)</c:formatCode>
                <c:ptCount val="5"/>
                <c:pt idx="0">
                  <c:v>111.827204188002</c:v>
                </c:pt>
                <c:pt idx="1">
                  <c:v>142.984708072009</c:v>
                </c:pt>
                <c:pt idx="2">
                  <c:v>175.83145868198997</c:v>
                </c:pt>
                <c:pt idx="3">
                  <c:v>227.03899999999999</c:v>
                </c:pt>
                <c:pt idx="4">
                  <c:v>248.864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37-4688-AA2C-62EFAD5358A9}"/>
            </c:ext>
          </c:extLst>
        </c:ser>
        <c:ser>
          <c:idx val="3"/>
          <c:order val="3"/>
          <c:tx>
            <c:strRef>
              <c:f>'varant-osba'!$S$4</c:f>
              <c:strCache>
                <c:ptCount val="1"/>
                <c:pt idx="0">
                  <c:v>For. Individual</c:v>
                </c:pt>
              </c:strCache>
            </c:strRef>
          </c:tx>
          <c:invertIfNegative val="0"/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'varant-osba'!$Z$23:$Z$27</c:f>
              <c:numCache>
                <c:formatCode>_(* #,##0.0_);_(* \(#,##0.0\);_(* "-"??_);_(@_)</c:formatCode>
                <c:ptCount val="5"/>
                <c:pt idx="0">
                  <c:v>0.10192944389035999</c:v>
                </c:pt>
                <c:pt idx="1">
                  <c:v>0.14901450670899999</c:v>
                </c:pt>
                <c:pt idx="2">
                  <c:v>0.24384568829799999</c:v>
                </c:pt>
                <c:pt idx="3">
                  <c:v>0.216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37-4688-AA2C-62EFAD5358A9}"/>
            </c:ext>
          </c:extLst>
        </c:ser>
        <c:ser>
          <c:idx val="4"/>
          <c:order val="4"/>
          <c:tx>
            <c:strRef>
              <c:f>'varant-osba'!$T$4</c:f>
              <c:strCache>
                <c:ptCount val="1"/>
                <c:pt idx="0">
                  <c:v>For. Corporation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'varant-osba'!$AA$23:$AA$27</c:f>
              <c:numCache>
                <c:formatCode>_(* #,##0.0_);_(* \(#,##0.0\);_(* "-"??_);_(@_)</c:formatCode>
                <c:ptCount val="5"/>
                <c:pt idx="0">
                  <c:v>0.55511061768799996</c:v>
                </c:pt>
                <c:pt idx="1">
                  <c:v>0.69493568040799991</c:v>
                </c:pt>
                <c:pt idx="2">
                  <c:v>9.3018773145276796</c:v>
                </c:pt>
                <c:pt idx="3">
                  <c:v>16.468</c:v>
                </c:pt>
                <c:pt idx="4">
                  <c:v>54.307000000000002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7-4688-AA2C-62EFAD5358A9}"/>
            </c:ext>
          </c:extLst>
        </c:ser>
        <c:ser>
          <c:idx val="5"/>
          <c:order val="5"/>
          <c:tx>
            <c:strRef>
              <c:f>'varant-osba'!$U$4</c:f>
              <c:strCache>
                <c:ptCount val="1"/>
                <c:pt idx="0">
                  <c:v>For. Other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'varant-osba'!$B$23:$B$27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'varant-osba'!$AB$23:$AB$27</c:f>
              <c:numCache>
                <c:formatCode>_(* #,##0.0_);_(* \(#,##0.0\);_(* "-"??_);_(@_)</c:formatCode>
                <c:ptCount val="5"/>
                <c:pt idx="0">
                  <c:v>0.86393564100000009</c:v>
                </c:pt>
                <c:pt idx="1">
                  <c:v>0.88517108039999992</c:v>
                </c:pt>
                <c:pt idx="2">
                  <c:v>3.12282328</c:v>
                </c:pt>
                <c:pt idx="3">
                  <c:v>9.843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37-4688-AA2C-62EFAD53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6900864"/>
        <c:axId val="636834304"/>
      </c:barChart>
      <c:catAx>
        <c:axId val="6369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3683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6834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63690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05542389036299"/>
          <c:y val="1.8775121028226323E-2"/>
          <c:w val="0.20594457610963704"/>
          <c:h val="0.4729555455440401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0347719687939"/>
          <c:y val="0.14726857935507368"/>
          <c:w val="0.89379652280312061"/>
          <c:h val="0.745844095443437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Yogunlasma!$L$6</c:f>
              <c:strCache>
                <c:ptCount val="1"/>
                <c:pt idx="0">
                  <c:v>1-10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Yogunlasma!$L$20:$L$24</c:f>
              <c:numCache>
                <c:formatCode>0%</c:formatCode>
                <c:ptCount val="5"/>
                <c:pt idx="0">
                  <c:v>0.33662226793113287</c:v>
                </c:pt>
                <c:pt idx="1">
                  <c:v>0.28693470352088934</c:v>
                </c:pt>
                <c:pt idx="2">
                  <c:v>0.28537518478787105</c:v>
                </c:pt>
                <c:pt idx="3">
                  <c:v>0.28537518478787105</c:v>
                </c:pt>
                <c:pt idx="4">
                  <c:v>0.34284183802836549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B-41F1-B6E1-B704C443A9A5}"/>
            </c:ext>
          </c:extLst>
        </c:ser>
        <c:ser>
          <c:idx val="1"/>
          <c:order val="1"/>
          <c:tx>
            <c:strRef>
              <c:f>Yogunlasma!$M$6</c:f>
              <c:strCache>
                <c:ptCount val="1"/>
                <c:pt idx="0">
                  <c:v>11-25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Yogunlasma!$M$20:$M$24</c:f>
              <c:numCache>
                <c:formatCode>0%</c:formatCode>
                <c:ptCount val="5"/>
                <c:pt idx="0">
                  <c:v>0.22726662510600967</c:v>
                </c:pt>
                <c:pt idx="1">
                  <c:v>0.22698533784291786</c:v>
                </c:pt>
                <c:pt idx="2">
                  <c:v>0.20476346343907767</c:v>
                </c:pt>
                <c:pt idx="3">
                  <c:v>0.20476346343907767</c:v>
                </c:pt>
                <c:pt idx="4">
                  <c:v>0.17990521576223523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B-41F1-B6E1-B704C443A9A5}"/>
            </c:ext>
          </c:extLst>
        </c:ser>
        <c:ser>
          <c:idx val="2"/>
          <c:order val="2"/>
          <c:tx>
            <c:strRef>
              <c:f>Yogunlasma!$N$6</c:f>
              <c:strCache>
                <c:ptCount val="1"/>
                <c:pt idx="0">
                  <c:v>26-50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Yogunlasma!$N$20:$N$24</c:f>
              <c:numCache>
                <c:formatCode>0%</c:formatCode>
                <c:ptCount val="5"/>
                <c:pt idx="0">
                  <c:v>0.14057572820133485</c:v>
                </c:pt>
                <c:pt idx="1">
                  <c:v>0.15306797378799364</c:v>
                </c:pt>
                <c:pt idx="2">
                  <c:v>0.15454402258984276</c:v>
                </c:pt>
                <c:pt idx="3">
                  <c:v>0.15454402258984276</c:v>
                </c:pt>
                <c:pt idx="4">
                  <c:v>0.1430899868091523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8B-41F1-B6E1-B704C443A9A5}"/>
            </c:ext>
          </c:extLst>
        </c:ser>
        <c:ser>
          <c:idx val="3"/>
          <c:order val="3"/>
          <c:tx>
            <c:strRef>
              <c:f>Yogunlasma!$O$6</c:f>
              <c:strCache>
                <c:ptCount val="1"/>
                <c:pt idx="0">
                  <c:v>51-100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Yogunlasma!$O$20:$O$24</c:f>
              <c:numCache>
                <c:formatCode>0%</c:formatCode>
                <c:ptCount val="5"/>
                <c:pt idx="0">
                  <c:v>0.13236600817085337</c:v>
                </c:pt>
                <c:pt idx="1">
                  <c:v>0.1398345093748882</c:v>
                </c:pt>
                <c:pt idx="2">
                  <c:v>0.14688597281131835</c:v>
                </c:pt>
                <c:pt idx="3">
                  <c:v>0.14688597281131835</c:v>
                </c:pt>
                <c:pt idx="4">
                  <c:v>0.13489625732646562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8B-41F1-B6E1-B704C443A9A5}"/>
            </c:ext>
          </c:extLst>
        </c:ser>
        <c:ser>
          <c:idx val="5"/>
          <c:order val="4"/>
          <c:tx>
            <c:strRef>
              <c:f>Yogunlasma!$P$6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Yogunlasma!$A$20:$A$24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Yogunlasma!$P$20:$P$24</c:f>
              <c:numCache>
                <c:formatCode>0%</c:formatCode>
                <c:ptCount val="5"/>
                <c:pt idx="0">
                  <c:v>0.16316937059066944</c:v>
                </c:pt>
                <c:pt idx="1">
                  <c:v>0.19317747547331071</c:v>
                </c:pt>
                <c:pt idx="2">
                  <c:v>0.20843135637188961</c:v>
                </c:pt>
                <c:pt idx="3">
                  <c:v>0.20843135637188961</c:v>
                </c:pt>
                <c:pt idx="4">
                  <c:v>0.19926670207378092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8B-41F1-B6E1-B704C443A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67475456"/>
        <c:axId val="266706240"/>
      </c:barChart>
      <c:catAx>
        <c:axId val="2674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6670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6706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>
                <a:solidFill>
                  <a:schemeClr val="bg2"/>
                </a:solidFill>
              </a:defRPr>
            </a:pPr>
            <a:endParaRPr lang="tr-TR"/>
          </a:p>
        </c:txPr>
        <c:crossAx val="267475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6223101480769101"/>
          <c:y val="5.3984638092884375E-2"/>
          <c:w val="0.5124282484495164"/>
          <c:h val="6.06739691783389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3600">
              <a:solidFill>
                <a:schemeClr val="bg2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83610396844703E-2"/>
          <c:y val="3.4198668586149256E-2"/>
          <c:w val="0.86574265701309994"/>
          <c:h val="0.896098728773002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'fon-eyf'!$D$5</c:f>
              <c:strCache>
                <c:ptCount val="1"/>
                <c:pt idx="0">
                  <c:v>Portfolio Size (bn. TL)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5.0294205963219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A-40D0-92D0-E4ED545C43B1}"/>
                </c:ext>
              </c:extLst>
            </c:dLbl>
            <c:dLbl>
              <c:idx val="1"/>
              <c:layout>
                <c:manualLayout>
                  <c:x val="-5.1336196303147586E-3"/>
                  <c:y val="7.2672506725391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BD-45C2-AC1C-A73B17E25774}"/>
                </c:ext>
              </c:extLst>
            </c:dLbl>
            <c:dLbl>
              <c:idx val="2"/>
              <c:layout>
                <c:manualLayout>
                  <c:x val="-2.5668098151573554E-3"/>
                  <c:y val="0.13522009092389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E-4F18-841A-3BAE0006C222}"/>
                </c:ext>
              </c:extLst>
            </c:dLbl>
            <c:dLbl>
              <c:idx val="3"/>
              <c:layout>
                <c:manualLayout>
                  <c:x val="-9.4115272661442087E-17"/>
                  <c:y val="0.296399514822391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E-4F18-841A-3BAE0006C222}"/>
                </c:ext>
              </c:extLst>
            </c:dLbl>
            <c:dLbl>
              <c:idx val="4"/>
              <c:layout>
                <c:manualLayout>
                  <c:x val="5.7753220841038622E-3"/>
                  <c:y val="0.42145735020292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E-4F18-841A-3BAE0006C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'fon-eyf'!$B$24:$B$28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'fon-eyf'!$D$24:$D$28</c:f>
              <c:numCache>
                <c:formatCode>_-* #,##0_-;\-* #,##0_-;_-* "-"??_-;_-@_-</c:formatCode>
                <c:ptCount val="5"/>
                <c:pt idx="0">
                  <c:v>765.57784754539773</c:v>
                </c:pt>
                <c:pt idx="1">
                  <c:v>1793.1886899824383</c:v>
                </c:pt>
                <c:pt idx="2">
                  <c:v>4620.6126243250001</c:v>
                </c:pt>
                <c:pt idx="3">
                  <c:v>8497</c:v>
                </c:pt>
                <c:pt idx="4">
                  <c:v>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6-473D-B864-6E074557B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635844096"/>
        <c:axId val="635777536"/>
      </c:barChart>
      <c:lineChart>
        <c:grouping val="standard"/>
        <c:varyColors val="0"/>
        <c:ser>
          <c:idx val="0"/>
          <c:order val="0"/>
          <c:tx>
            <c:strRef>
              <c:f>'fon-eyf'!$C$5</c:f>
              <c:strCache>
                <c:ptCount val="1"/>
                <c:pt idx="0">
                  <c:v>Number of Investors (mn.)</c:v>
                </c:pt>
              </c:strCache>
            </c:strRef>
          </c:tx>
          <c:spPr>
            <a:ln w="635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058497770122693E-2"/>
                  <c:y val="-5.091834781855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6-473D-B864-6E074557B176}"/>
                </c:ext>
              </c:extLst>
            </c:dLbl>
            <c:dLbl>
              <c:idx val="1"/>
              <c:layout>
                <c:manualLayout>
                  <c:x val="-2.8058497770122693E-2"/>
                  <c:y val="-5.091834781855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D6-473D-B864-6E074557B176}"/>
                </c:ext>
              </c:extLst>
            </c:dLbl>
            <c:dLbl>
              <c:idx val="2"/>
              <c:layout>
                <c:manualLayout>
                  <c:x val="-2.4317364734106402E-2"/>
                  <c:y val="-5.091834781855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6-473D-B864-6E074557B176}"/>
                </c:ext>
              </c:extLst>
            </c:dLbl>
            <c:dLbl>
              <c:idx val="3"/>
              <c:layout>
                <c:manualLayout>
                  <c:x val="-2.6133357694446961E-2"/>
                  <c:y val="-4.163247237143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D6-473D-B864-6E074557B176}"/>
                </c:ext>
              </c:extLst>
            </c:dLbl>
            <c:dLbl>
              <c:idx val="4"/>
              <c:layout>
                <c:manualLayout>
                  <c:x val="-1.7674203520935561E-2"/>
                  <c:y val="-3.938576385957441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2D2D2D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6-473D-B864-6E074557B1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'fon-eyf'!$B$24:$B$28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'fon-eyf'!$C$24:$C$28</c:f>
              <c:numCache>
                <c:formatCode>_-* #,##0.0_-;\-* #,##0.0_-;_-* "-"??_-;_-@_-</c:formatCode>
                <c:ptCount val="5"/>
                <c:pt idx="0">
                  <c:v>3.5571809999999999</c:v>
                </c:pt>
                <c:pt idx="1">
                  <c:v>4.3283160000000001</c:v>
                </c:pt>
                <c:pt idx="2">
                  <c:v>5.4545409999999999</c:v>
                </c:pt>
                <c:pt idx="3">
                  <c:v>5.6680000000000001</c:v>
                </c:pt>
                <c:pt idx="4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D6-473D-B864-6E074557B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845120"/>
        <c:axId val="635778112"/>
      </c:lineChart>
      <c:catAx>
        <c:axId val="6358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35777536"/>
        <c:crosses val="autoZero"/>
        <c:auto val="1"/>
        <c:lblAlgn val="ctr"/>
        <c:lblOffset val="100"/>
        <c:noMultiLvlLbl val="0"/>
      </c:catAx>
      <c:valAx>
        <c:axId val="635777536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tr-TR"/>
          </a:p>
        </c:txPr>
        <c:crossAx val="635844096"/>
        <c:crosses val="autoZero"/>
        <c:crossBetween val="between"/>
      </c:valAx>
      <c:valAx>
        <c:axId val="635778112"/>
        <c:scaling>
          <c:orientation val="minMax"/>
          <c:min val="2.8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tr-TR"/>
          </a:p>
        </c:txPr>
        <c:crossAx val="635845120"/>
        <c:crosses val="max"/>
        <c:crossBetween val="between"/>
      </c:valAx>
      <c:catAx>
        <c:axId val="63584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5778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3799523260551813E-2"/>
          <c:y val="0"/>
          <c:w val="0.27739447986327592"/>
          <c:h val="0.1310548713365110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320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831241586796433E-2"/>
          <c:y val="0.19019625923420463"/>
          <c:w val="0.86941950885048536"/>
          <c:h val="0.78674947564378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'fon-eyf'!$H$5</c:f>
              <c:strCache>
                <c:ptCount val="1"/>
                <c:pt idx="0">
                  <c:v>Voluntary Enrolment - Portfolio Size (bn. TL)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'fon-eyf'!$B$24:$B$28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'fon-eyf'!$H$24:$H$28</c:f>
              <c:numCache>
                <c:formatCode>_-* #,##0_-;\-* #,##0_-;_-* "-"??_-;_-@_-</c:formatCode>
                <c:ptCount val="5"/>
                <c:pt idx="0">
                  <c:v>349.2287</c:v>
                </c:pt>
                <c:pt idx="1">
                  <c:v>625.51750000000004</c:v>
                </c:pt>
                <c:pt idx="2">
                  <c:v>1013.3970999999999</c:v>
                </c:pt>
                <c:pt idx="3">
                  <c:v>1812</c:v>
                </c:pt>
                <c:pt idx="4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6-4288-BB9F-58E427D9483A}"/>
            </c:ext>
          </c:extLst>
        </c:ser>
        <c:ser>
          <c:idx val="1"/>
          <c:order val="1"/>
          <c:tx>
            <c:strRef>
              <c:f>'fon-eyf'!$N$5</c:f>
              <c:strCache>
                <c:ptCount val="1"/>
                <c:pt idx="0">
                  <c:v>Auto Enrolment - Portfolio Size (bn. TL)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2440258964201909E-3"/>
                  <c:y val="1.1444733606702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7A-4932-8E08-22DBCC8B50A0}"/>
                </c:ext>
              </c:extLst>
            </c:dLbl>
            <c:dLbl>
              <c:idx val="2"/>
              <c:layout>
                <c:manualLayout>
                  <c:x val="2.5952207171361149E-3"/>
                  <c:y val="4.5778934426813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51-4C10-9312-DD2E5329FCA3}"/>
                </c:ext>
              </c:extLst>
            </c:dLbl>
            <c:dLbl>
              <c:idx val="3"/>
              <c:layout>
                <c:manualLayout>
                  <c:x val="-3.8928310757041719E-3"/>
                  <c:y val="-8.39270769164029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6-4288-BB9F-58E427D9483A}"/>
                </c:ext>
              </c:extLst>
            </c:dLbl>
            <c:dLbl>
              <c:idx val="4"/>
              <c:layout>
                <c:manualLayout>
                  <c:x val="1.8166545019952803E-2"/>
                  <c:y val="-4.5778934426813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6-4288-BB9F-58E427D94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rgbClr val="2D2D2D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'fon-eyf'!$B$24:$B$28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'fon-eyf'!$N$24:$N$28</c:f>
              <c:numCache>
                <c:formatCode>_-* #,##0_-;\-* #,##0_-;_-* "-"??_-;_-@_-</c:formatCode>
                <c:ptCount val="5"/>
                <c:pt idx="0">
                  <c:v>31.6006</c:v>
                </c:pt>
                <c:pt idx="1">
                  <c:v>49.972499999999997</c:v>
                </c:pt>
                <c:pt idx="2">
                  <c:v>83.036899999999989</c:v>
                </c:pt>
                <c:pt idx="3">
                  <c:v>137.80000000000001</c:v>
                </c:pt>
                <c:pt idx="4">
                  <c:v>130.1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D6-4288-BB9F-58E427D94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636347904"/>
        <c:axId val="637277248"/>
      </c:barChart>
      <c:lineChart>
        <c:grouping val="standard"/>
        <c:varyColors val="0"/>
        <c:ser>
          <c:idx val="3"/>
          <c:order val="2"/>
          <c:tx>
            <c:strRef>
              <c:f>'fon-eyf'!$F$5</c:f>
              <c:strCache>
                <c:ptCount val="1"/>
                <c:pt idx="0">
                  <c:v>Voluntary Enrolment - Number of Investors (mn.)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2.551293595480426E-2"/>
                  <c:y val="-3.454454110569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6-4288-BB9F-58E427D9483A}"/>
                </c:ext>
              </c:extLst>
            </c:dLbl>
            <c:dLbl>
              <c:idx val="1"/>
              <c:layout>
                <c:manualLayout>
                  <c:x val="0"/>
                  <c:y val="-3.922723379019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D6-4288-BB9F-58E427D9483A}"/>
                </c:ext>
              </c:extLst>
            </c:dLbl>
            <c:dLbl>
              <c:idx val="2"/>
              <c:layout>
                <c:manualLayout>
                  <c:x val="-3.1384443480716159E-2"/>
                  <c:y val="-2.635100349136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6-4288-BB9F-58E427D9483A}"/>
                </c:ext>
              </c:extLst>
            </c:dLbl>
            <c:dLbl>
              <c:idx val="3"/>
              <c:layout>
                <c:manualLayout>
                  <c:x val="-2.88806174459218E-2"/>
                  <c:y val="-1.743041939902171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2D2D2D"/>
                        </a:solidFill>
                      </a:defRPr>
                    </a:pPr>
                    <a:fld id="{1F505686-E542-46D9-A893-1106031BACBC}" type="VALUE">
                      <a:rPr lang="en-US">
                        <a:solidFill>
                          <a:srgbClr val="2D2D2D"/>
                        </a:solidFill>
                      </a:rPr>
                      <a:pPr>
                        <a:defRPr>
                          <a:solidFill>
                            <a:srgbClr val="2D2D2D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D6-4288-BB9F-58E427D9483A}"/>
                </c:ext>
              </c:extLst>
            </c:dLbl>
            <c:dLbl>
              <c:idx val="4"/>
              <c:layout>
                <c:manualLayout>
                  <c:x val="-3.5858383326620141E-2"/>
                  <c:y val="-4.9013332272941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2D2D2D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D6-4288-BB9F-58E427D94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2D2D2D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'fon-eyf'!$B$23:$B$27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'fon-eyf'!$G$24:$G$28</c:f>
              <c:numCache>
                <c:formatCode>_-* #,##0.0_-;\-* #,##0.0_-;_-* "-"??_-;_-@_-</c:formatCode>
                <c:ptCount val="5"/>
                <c:pt idx="0">
                  <c:v>7.0191420000000004</c:v>
                </c:pt>
                <c:pt idx="1">
                  <c:v>7.8042160000000003</c:v>
                </c:pt>
                <c:pt idx="2">
                  <c:v>8.5713369999999998</c:v>
                </c:pt>
                <c:pt idx="3">
                  <c:v>9.2029999999999994</c:v>
                </c:pt>
                <c:pt idx="4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D6-4288-BB9F-58E427D9483A}"/>
            </c:ext>
          </c:extLst>
        </c:ser>
        <c:ser>
          <c:idx val="4"/>
          <c:order val="3"/>
          <c:tx>
            <c:strRef>
              <c:f>'fon-eyf'!$J$5</c:f>
              <c:strCache>
                <c:ptCount val="1"/>
                <c:pt idx="0">
                  <c:v>Auto Enrolment - Number of Investors (mn.)</c:v>
                </c:pt>
              </c:strCache>
            </c:strRef>
          </c:tx>
          <c:spPr>
            <a:ln w="63500"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385515644046679E-2"/>
                  <c:y val="3.211491377654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D6-4288-BB9F-58E427D9483A}"/>
                </c:ext>
              </c:extLst>
            </c:dLbl>
            <c:dLbl>
              <c:idx val="1"/>
              <c:layout>
                <c:manualLayout>
                  <c:x val="-4.1679744797867666E-2"/>
                  <c:y val="3.615513701645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D6-4288-BB9F-58E427D9483A}"/>
                </c:ext>
              </c:extLst>
            </c:dLbl>
            <c:dLbl>
              <c:idx val="2"/>
              <c:layout>
                <c:manualLayout>
                  <c:x val="-4.0023718682570014E-2"/>
                  <c:y val="1.46790874167676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2D2D2D"/>
                        </a:solidFill>
                      </a:defRPr>
                    </a:pPr>
                    <a:fld id="{974563B1-8FBA-418B-8F25-D19EF30F20FF}" type="VALUE">
                      <a:rPr lang="en-US">
                        <a:solidFill>
                          <a:srgbClr val="2D2D2D"/>
                        </a:solidFill>
                      </a:rPr>
                      <a:pPr>
                        <a:defRPr>
                          <a:solidFill>
                            <a:srgbClr val="2D2D2D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3D6-4288-BB9F-58E427D9483A}"/>
                </c:ext>
              </c:extLst>
            </c:dLbl>
            <c:dLbl>
              <c:idx val="3"/>
              <c:layout>
                <c:manualLayout>
                  <c:x val="-2.2984715324977575E-2"/>
                  <c:y val="3.427102949524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2D2D2D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D6-4288-BB9F-58E427D9483A}"/>
                </c:ext>
              </c:extLst>
            </c:dLbl>
            <c:dLbl>
              <c:idx val="4"/>
              <c:layout>
                <c:manualLayout>
                  <c:x val="-3.5888763121477985E-2"/>
                  <c:y val="3.9631190283576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2D2D2D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6-4288-BB9F-58E427D94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2D2D2D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'fon-eyf'!$B$23:$B$27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'fon-eyf'!$K$24:$K$28</c:f>
              <c:numCache>
                <c:formatCode>_-* #,##0.0_-;\-* #,##0.0_-;_-* "-"??_-;_-@_-</c:formatCode>
                <c:ptCount val="5"/>
                <c:pt idx="0">
                  <c:v>6.719436</c:v>
                </c:pt>
                <c:pt idx="1">
                  <c:v>7.3030499999999998</c:v>
                </c:pt>
                <c:pt idx="2">
                  <c:v>7.5753110000000001</c:v>
                </c:pt>
                <c:pt idx="3">
                  <c:v>7.7732999999999999</c:v>
                </c:pt>
                <c:pt idx="4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3D6-4288-BB9F-58E427D9483A}"/>
            </c:ext>
          </c:extLst>
        </c:ser>
        <c:ser>
          <c:idx val="2"/>
          <c:order val="4"/>
          <c:tx>
            <c:strRef>
              <c:f>'fon-eyf'!$P$5</c:f>
              <c:strCache>
                <c:ptCount val="1"/>
                <c:pt idx="0">
                  <c:v>Unique Number of Investors (mn.)</c:v>
                </c:pt>
              </c:strCache>
            </c:strRef>
          </c:tx>
          <c:spPr>
            <a:ln w="63500">
              <a:solidFill>
                <a:schemeClr val="accent6">
                  <a:lumMod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652706592979426E-2"/>
                  <c:y val="-3.977910042050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D6-4288-BB9F-58E427D9483A}"/>
                </c:ext>
              </c:extLst>
            </c:dLbl>
            <c:dLbl>
              <c:idx val="1"/>
              <c:layout>
                <c:manualLayout>
                  <c:x val="-1.2432793106807736E-2"/>
                  <c:y val="-3.1085788912071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D6-4288-BB9F-58E427D9483A}"/>
                </c:ext>
              </c:extLst>
            </c:dLbl>
            <c:dLbl>
              <c:idx val="2"/>
              <c:layout>
                <c:manualLayout>
                  <c:x val="-2.2584784079683454E-2"/>
                  <c:y val="-5.246872856031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D6-4288-BB9F-58E427D9483A}"/>
                </c:ext>
              </c:extLst>
            </c:dLbl>
            <c:dLbl>
              <c:idx val="3"/>
              <c:layout>
                <c:manualLayout>
                  <c:x val="-3.4316962257126535E-2"/>
                  <c:y val="-5.365307542696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D6-4288-BB9F-58E427D9483A}"/>
                </c:ext>
              </c:extLst>
            </c:dLbl>
            <c:dLbl>
              <c:idx val="4"/>
              <c:layout>
                <c:manualLayout>
                  <c:x val="-3.5072415598237136E-2"/>
                  <c:y val="-4.751727231085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D6-4288-BB9F-58E427D948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'fon-eyf'!$B$23:$B$27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'fon-eyf'!$P$24:$P$28</c:f>
              <c:numCache>
                <c:formatCode>_-* #,##0.0_-;\-* #,##0.0_-;_-* "-"??_-;_-@_-</c:formatCode>
                <c:ptCount val="5"/>
                <c:pt idx="0">
                  <c:v>12.944212</c:v>
                </c:pt>
                <c:pt idx="1">
                  <c:v>14.2</c:v>
                </c:pt>
                <c:pt idx="2">
                  <c:v>15.153495000000001</c:v>
                </c:pt>
                <c:pt idx="3">
                  <c:v>15.871</c:v>
                </c:pt>
                <c:pt idx="4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3D6-4288-BB9F-58E427D94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900352"/>
        <c:axId val="637277824"/>
      </c:lineChart>
      <c:catAx>
        <c:axId val="63634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637277248"/>
        <c:crosses val="autoZero"/>
        <c:auto val="1"/>
        <c:lblAlgn val="ctr"/>
        <c:lblOffset val="100"/>
        <c:noMultiLvlLbl val="0"/>
      </c:catAx>
      <c:valAx>
        <c:axId val="637277248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2000"/>
            </a:pPr>
            <a:endParaRPr lang="tr-TR"/>
          </a:p>
        </c:txPr>
        <c:crossAx val="636347904"/>
        <c:crosses val="autoZero"/>
        <c:crossBetween val="between"/>
      </c:valAx>
      <c:valAx>
        <c:axId val="637277824"/>
        <c:scaling>
          <c:orientation val="minMax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2000"/>
            </a:pPr>
            <a:endParaRPr lang="tr-TR"/>
          </a:p>
        </c:txPr>
        <c:crossAx val="636900352"/>
        <c:crosses val="max"/>
        <c:crossBetween val="between"/>
      </c:valAx>
      <c:catAx>
        <c:axId val="63690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72778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3236143514075717E-2"/>
          <c:w val="0.46858814833198575"/>
          <c:h val="0.19689069116909036"/>
        </c:manualLayout>
      </c:layout>
      <c:overlay val="0"/>
      <c:txPr>
        <a:bodyPr/>
        <a:lstStyle/>
        <a:p>
          <a:pPr>
            <a:defRPr sz="3000"/>
          </a:pPr>
          <a:endParaRPr lang="tr-TR"/>
        </a:p>
      </c:txPr>
    </c:legend>
    <c:plotVisOnly val="1"/>
    <c:dispBlanksAs val="gap"/>
    <c:showDLblsOverMax val="0"/>
  </c:chart>
  <c:spPr>
    <a:ln w="0">
      <a:noFill/>
    </a:ln>
  </c:spPr>
  <c:txPr>
    <a:bodyPr/>
    <a:lstStyle/>
    <a:p>
      <a:pPr>
        <a:defRPr sz="3200">
          <a:solidFill>
            <a:schemeClr val="bg2">
              <a:lumMod val="75000"/>
            </a:schemeClr>
          </a:solidFill>
        </a:defRPr>
      </a:pPr>
      <a:endParaRPr lang="tr-T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51620769811231E-2"/>
          <c:y val="4.1025743754366364E-2"/>
          <c:w val="0.69546790309339523"/>
          <c:h val="0.86923294579563737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'hacim yat.'!$T$3</c:f>
              <c:strCache>
                <c:ptCount val="1"/>
                <c:pt idx="0">
                  <c:v>Dom. Individual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yat.'!$T$23:$T$27</c:f>
              <c:numCache>
                <c:formatCode>#,##0</c:formatCode>
                <c:ptCount val="5"/>
                <c:pt idx="0">
                  <c:v>4099688367873</c:v>
                </c:pt>
                <c:pt idx="1">
                  <c:v>6066205801923</c:v>
                </c:pt>
                <c:pt idx="2">
                  <c:v>7856994540081</c:v>
                </c:pt>
                <c:pt idx="3">
                  <c:v>11295916120850</c:v>
                </c:pt>
                <c:pt idx="4">
                  <c:v>16436357873093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B-4A29-9902-D74C0F5D4902}"/>
            </c:ext>
          </c:extLst>
        </c:ser>
        <c:ser>
          <c:idx val="0"/>
          <c:order val="1"/>
          <c:tx>
            <c:strRef>
              <c:f>'hacim yat.'!$U$3</c:f>
              <c:strCache>
                <c:ptCount val="1"/>
                <c:pt idx="0">
                  <c:v>Dom. Corporation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yat.'!$U$23:$U$27</c:f>
              <c:numCache>
                <c:formatCode>#,##0</c:formatCode>
                <c:ptCount val="5"/>
                <c:pt idx="0">
                  <c:v>1049600838889</c:v>
                </c:pt>
                <c:pt idx="1">
                  <c:v>1910411900259</c:v>
                </c:pt>
                <c:pt idx="2">
                  <c:v>2260803406021</c:v>
                </c:pt>
                <c:pt idx="3">
                  <c:v>2549102021793</c:v>
                </c:pt>
                <c:pt idx="4">
                  <c:v>3979233203341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6B-4A29-9902-D74C0F5D4902}"/>
            </c:ext>
          </c:extLst>
        </c:ser>
        <c:ser>
          <c:idx val="1"/>
          <c:order val="2"/>
          <c:tx>
            <c:strRef>
              <c:f>'hacim yat.'!$V$3</c:f>
              <c:strCache>
                <c:ptCount val="1"/>
                <c:pt idx="0">
                  <c:v>Dom. Institutional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yat.'!$V$23:$V$27</c:f>
              <c:numCache>
                <c:formatCode>#,##0</c:formatCode>
                <c:ptCount val="5"/>
                <c:pt idx="0">
                  <c:v>571189412043</c:v>
                </c:pt>
                <c:pt idx="1">
                  <c:v>1539283072662</c:v>
                </c:pt>
                <c:pt idx="2">
                  <c:v>3128455604906</c:v>
                </c:pt>
                <c:pt idx="3">
                  <c:v>4251123292296</c:v>
                </c:pt>
                <c:pt idx="4">
                  <c:v>6322333863084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6B-4A29-9902-D74C0F5D4902}"/>
            </c:ext>
          </c:extLst>
        </c:ser>
        <c:ser>
          <c:idx val="3"/>
          <c:order val="3"/>
          <c:tx>
            <c:strRef>
              <c:f>'hacim yat.'!$W$3</c:f>
              <c:strCache>
                <c:ptCount val="1"/>
                <c:pt idx="0">
                  <c:v>For. Individual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yat.'!$W$23:$W$27</c:f>
              <c:numCache>
                <c:formatCode>#,##0</c:formatCode>
                <c:ptCount val="5"/>
                <c:pt idx="0">
                  <c:v>11468708222</c:v>
                </c:pt>
                <c:pt idx="1">
                  <c:v>21506563508</c:v>
                </c:pt>
                <c:pt idx="2">
                  <c:v>25076622644</c:v>
                </c:pt>
                <c:pt idx="3">
                  <c:v>30816197305</c:v>
                </c:pt>
                <c:pt idx="4">
                  <c:v>54011966487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6B-4A29-9902-D74C0F5D4902}"/>
            </c:ext>
          </c:extLst>
        </c:ser>
        <c:ser>
          <c:idx val="4"/>
          <c:order val="4"/>
          <c:tx>
            <c:strRef>
              <c:f>'hacim yat.'!$X$3</c:f>
              <c:strCache>
                <c:ptCount val="1"/>
                <c:pt idx="0">
                  <c:v>For. Corporation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yat.'!$X$23:$X$27</c:f>
              <c:numCache>
                <c:formatCode>#,##0</c:formatCode>
                <c:ptCount val="5"/>
                <c:pt idx="0">
                  <c:v>2936052949430</c:v>
                </c:pt>
                <c:pt idx="1">
                  <c:v>5679934835760</c:v>
                </c:pt>
                <c:pt idx="2">
                  <c:v>9221834152252</c:v>
                </c:pt>
                <c:pt idx="3">
                  <c:v>13656070302763</c:v>
                </c:pt>
                <c:pt idx="4">
                  <c:v>20467327857383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6B-4A29-9902-D74C0F5D4902}"/>
            </c:ext>
          </c:extLst>
        </c:ser>
        <c:ser>
          <c:idx val="5"/>
          <c:order val="5"/>
          <c:tx>
            <c:strRef>
              <c:f>'hacim yat.'!$Y$3</c:f>
              <c:strCache>
                <c:ptCount val="1"/>
                <c:pt idx="0">
                  <c:v>For. Institutional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yat.'!$Y$23:$Y$27</c:f>
              <c:numCache>
                <c:formatCode>#,##0</c:formatCode>
                <c:ptCount val="5"/>
                <c:pt idx="0">
                  <c:v>67237482475</c:v>
                </c:pt>
                <c:pt idx="1">
                  <c:v>61286508700</c:v>
                </c:pt>
                <c:pt idx="2">
                  <c:v>8534413878</c:v>
                </c:pt>
                <c:pt idx="3">
                  <c:v>1155616632</c:v>
                </c:pt>
                <c:pt idx="4">
                  <c:v>4158559956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6B-4A29-9902-D74C0F5D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1639040"/>
        <c:axId val="172350208"/>
      </c:barChart>
      <c:catAx>
        <c:axId val="23163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17235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3502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tr-TR"/>
          </a:p>
        </c:txPr>
        <c:crossAx val="231639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45103659802741"/>
          <c:y val="2.410147088395781E-2"/>
          <c:w val="0.19999522334085365"/>
          <c:h val="0.4379313434670850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91728233216707E-2"/>
          <c:y val="5.3188372011247188E-2"/>
          <c:w val="0.73229892623716153"/>
          <c:h val="0.8532313237045241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'hacim yat.'!$AF$3</c:f>
              <c:strCache>
                <c:ptCount val="1"/>
                <c:pt idx="0">
                  <c:v>Dom. Individual</c:v>
                </c:pt>
              </c:strCache>
            </c:strRef>
          </c:tx>
          <c:spPr>
            <a:solidFill>
              <a:srgbClr val="0094D6">
                <a:lumMod val="50000"/>
              </a:srgbClr>
            </a:solidFill>
            <a:ln w="25400"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yat.'!$AF$22:$AF$26</c:f>
              <c:numCache>
                <c:formatCode>#,##0</c:formatCode>
                <c:ptCount val="5"/>
                <c:pt idx="0">
                  <c:v>6843997101153</c:v>
                </c:pt>
                <c:pt idx="1">
                  <c:v>6856325146608</c:v>
                </c:pt>
                <c:pt idx="2">
                  <c:v>13863192253372</c:v>
                </c:pt>
                <c:pt idx="3">
                  <c:v>16284344583964</c:v>
                </c:pt>
                <c:pt idx="4">
                  <c:v>23729623507069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F-40B6-9A72-2CDD13F73177}"/>
            </c:ext>
          </c:extLst>
        </c:ser>
        <c:ser>
          <c:idx val="0"/>
          <c:order val="1"/>
          <c:tx>
            <c:strRef>
              <c:f>'hacim yat.'!$AG$3</c:f>
              <c:strCache>
                <c:ptCount val="1"/>
                <c:pt idx="0">
                  <c:v>Dom. Corporation</c:v>
                </c:pt>
              </c:strCache>
            </c:strRef>
          </c:tx>
          <c:spPr>
            <a:solidFill>
              <a:srgbClr val="00A7E1">
                <a:lumMod val="60000"/>
                <a:lumOff val="40000"/>
              </a:srgb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yat.'!$AG$22:$AG$26</c:f>
              <c:numCache>
                <c:formatCode>#,##0</c:formatCode>
                <c:ptCount val="5"/>
                <c:pt idx="0">
                  <c:v>5596123520425</c:v>
                </c:pt>
                <c:pt idx="1">
                  <c:v>5773416937128</c:v>
                </c:pt>
                <c:pt idx="2">
                  <c:v>10975568845405</c:v>
                </c:pt>
                <c:pt idx="3">
                  <c:v>12595035599579</c:v>
                </c:pt>
                <c:pt idx="4">
                  <c:v>18751845057527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F-40B6-9A72-2CDD13F73177}"/>
            </c:ext>
          </c:extLst>
        </c:ser>
        <c:ser>
          <c:idx val="1"/>
          <c:order val="2"/>
          <c:tx>
            <c:strRef>
              <c:f>'hacim yat.'!$AH$3</c:f>
              <c:strCache>
                <c:ptCount val="1"/>
                <c:pt idx="0">
                  <c:v>Dom. Institutional</c:v>
                </c:pt>
              </c:strCache>
            </c:strRef>
          </c:tx>
          <c:spPr>
            <a:solidFill>
              <a:srgbClr val="5EB0E2">
                <a:lumMod val="50000"/>
              </a:srgbClr>
            </a:solidFill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yat.'!$AH$22:$AH$26</c:f>
              <c:numCache>
                <c:formatCode>#,##0</c:formatCode>
                <c:ptCount val="5"/>
                <c:pt idx="0">
                  <c:v>0</c:v>
                </c:pt>
                <c:pt idx="1">
                  <c:v>373055561</c:v>
                </c:pt>
                <c:pt idx="2">
                  <c:v>7009458762</c:v>
                </c:pt>
                <c:pt idx="3">
                  <c:v>2050865000</c:v>
                </c:pt>
                <c:pt idx="4">
                  <c:v>13120517657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F-40B6-9A72-2CDD13F73177}"/>
            </c:ext>
          </c:extLst>
        </c:ser>
        <c:ser>
          <c:idx val="3"/>
          <c:order val="3"/>
          <c:tx>
            <c:strRef>
              <c:f>'hacim yat.'!$AI$3</c:f>
              <c:strCache>
                <c:ptCount val="1"/>
                <c:pt idx="0">
                  <c:v>For. Individual</c:v>
                </c:pt>
              </c:strCache>
            </c:strRef>
          </c:tx>
          <c:spPr>
            <a:solidFill>
              <a:srgbClr val="505150">
                <a:lumMod val="50000"/>
              </a:srgbClr>
            </a:solidFill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yat.'!$AI$22:$AI$26</c:f>
              <c:numCache>
                <c:formatCode>#,##0</c:formatCode>
                <c:ptCount val="5"/>
                <c:pt idx="0">
                  <c:v>1654539363</c:v>
                </c:pt>
                <c:pt idx="1">
                  <c:v>7253808399</c:v>
                </c:pt>
                <c:pt idx="2">
                  <c:v>9167496217</c:v>
                </c:pt>
                <c:pt idx="3">
                  <c:v>3670509365</c:v>
                </c:pt>
                <c:pt idx="4">
                  <c:v>1692497539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DF-40B6-9A72-2CDD13F73177}"/>
            </c:ext>
          </c:extLst>
        </c:ser>
        <c:ser>
          <c:idx val="4"/>
          <c:order val="4"/>
          <c:tx>
            <c:strRef>
              <c:f>'hacim yat.'!$AJ$3</c:f>
              <c:strCache>
                <c:ptCount val="1"/>
                <c:pt idx="0">
                  <c:v>For. Corporation</c:v>
                </c:pt>
              </c:strCache>
            </c:strRef>
          </c:tx>
          <c:spPr>
            <a:solidFill>
              <a:srgbClr val="18AFE3">
                <a:lumMod val="20000"/>
                <a:lumOff val="80000"/>
              </a:srgbClr>
            </a:solidFill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yat.'!$AJ$22:$AJ$26</c:f>
              <c:numCache>
                <c:formatCode>#,##0</c:formatCode>
                <c:ptCount val="5"/>
                <c:pt idx="0">
                  <c:v>0</c:v>
                </c:pt>
                <c:pt idx="1">
                  <c:v>66645000</c:v>
                </c:pt>
                <c:pt idx="2">
                  <c:v>16770254980</c:v>
                </c:pt>
                <c:pt idx="3">
                  <c:v>20196476926</c:v>
                </c:pt>
                <c:pt idx="4">
                  <c:v>8131978662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F-40B6-9A72-2CDD13F73177}"/>
            </c:ext>
          </c:extLst>
        </c:ser>
        <c:ser>
          <c:idx val="5"/>
          <c:order val="5"/>
          <c:tx>
            <c:strRef>
              <c:f>'hacim yat.'!$AK$3</c:f>
              <c:strCache>
                <c:ptCount val="1"/>
                <c:pt idx="0">
                  <c:v>For. Institutional</c:v>
                </c:pt>
              </c:strCache>
            </c:strRef>
          </c:tx>
          <c:spPr>
            <a:solidFill>
              <a:srgbClr val="18AFE3">
                <a:lumMod val="50000"/>
              </a:srgbClr>
            </a:solidFill>
          </c:spPr>
          <c:invertIfNegative val="0"/>
          <c:cat>
            <c:strRef>
              <c:f>'hacim yat.'!$A$23:$A$27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'hacim yat.'!$AK$22:$AK$26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DF-40B6-9A72-2CDD13F73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7529088"/>
        <c:axId val="238561536"/>
      </c:barChart>
      <c:catAx>
        <c:axId val="2375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3856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561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chemeClr val="tx1">
                    <a:lumMod val="50000"/>
                  </a:schemeClr>
                </a:solidFill>
              </a:defRPr>
            </a:pPr>
            <a:endParaRPr lang="tr-TR"/>
          </a:p>
        </c:txPr>
        <c:crossAx val="2375290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6764949507974"/>
          <c:y val="5.1711207752884604E-2"/>
          <c:w val="0.18742734896678934"/>
          <c:h val="0.429293390157488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solidFill>
                <a:schemeClr val="tx1">
                  <a:lumMod val="50000"/>
                </a:schemeClr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50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7072516429652"/>
          <c:y val="3.4408660620244302E-3"/>
          <c:w val="0.74683927271401274"/>
          <c:h val="0.905462781619302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3E-48EE-92F5-150E6780A2A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3E-48EE-92F5-150E6780A2A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D3E-48EE-92F5-150E6780A2A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3E-48EE-92F5-150E6780A2AD}"/>
              </c:ext>
            </c:extLst>
          </c:dPt>
          <c:dPt>
            <c:idx val="25"/>
            <c:invertIfNegative val="0"/>
            <c:bubble3D val="0"/>
            <c:spPr>
              <a:solidFill>
                <a:srgbClr val="006FA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FD3E-48EE-92F5-150E6780A2AD}"/>
              </c:ext>
            </c:extLst>
          </c:dPt>
          <c:dPt>
            <c:idx val="26"/>
            <c:invertIfNegative val="0"/>
            <c:bubble3D val="0"/>
            <c:spPr>
              <a:solidFill>
                <a:srgbClr val="54D3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FD3E-48EE-92F5-150E6780A2A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D3E-48EE-92F5-150E6780A2AD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D3E-48EE-92F5-150E6780A2A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D3E-48EE-92F5-150E6780A2AD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D3E-48EE-92F5-150E6780A2AD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D3E-48EE-92F5-150E6780A2AD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D3E-48EE-92F5-150E6780A2AD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D3E-48EE-92F5-150E6780A2AD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D3E-48EE-92F5-150E6780A2AD}"/>
              </c:ext>
            </c:extLst>
          </c:dPt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3E-48EE-92F5-150E6780A2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'Sunum - WFE'!$F$181:$F$216</c:f>
              <c:strCache>
                <c:ptCount val="36"/>
                <c:pt idx="0">
                  <c:v>Nasdaq OMX</c:v>
                </c:pt>
                <c:pt idx="1">
                  <c:v>NYSE</c:v>
                </c:pt>
                <c:pt idx="2">
                  <c:v>Shanghai</c:v>
                </c:pt>
                <c:pt idx="3">
                  <c:v>Euronext</c:v>
                </c:pt>
                <c:pt idx="4">
                  <c:v>Tokyo</c:v>
                </c:pt>
                <c:pt idx="5">
                  <c:v>Shenzhen</c:v>
                </c:pt>
                <c:pt idx="6">
                  <c:v>Hong Kong</c:v>
                </c:pt>
                <c:pt idx="7">
                  <c:v>TMX</c:v>
                </c:pt>
                <c:pt idx="8">
                  <c:v>NSE India</c:v>
                </c:pt>
                <c:pt idx="9">
                  <c:v>BSE India</c:v>
                </c:pt>
                <c:pt idx="10">
                  <c:v>Taiwan</c:v>
                </c:pt>
                <c:pt idx="11">
                  <c:v>South Korea</c:v>
                </c:pt>
                <c:pt idx="12">
                  <c:v>Deutsche</c:v>
                </c:pt>
                <c:pt idx="13">
                  <c:v>Saudi Arabia</c:v>
                </c:pt>
                <c:pt idx="14">
                  <c:v>Swiss</c:v>
                </c:pt>
                <c:pt idx="15">
                  <c:v>Australia</c:v>
                </c:pt>
                <c:pt idx="16">
                  <c:v>OMX Nordic</c:v>
                </c:pt>
                <c:pt idx="17">
                  <c:v>S. Africa</c:v>
                </c:pt>
                <c:pt idx="18">
                  <c:v>Spain</c:v>
                </c:pt>
                <c:pt idx="19">
                  <c:v>Brazil</c:v>
                </c:pt>
                <c:pt idx="20">
                  <c:v>Singapore</c:v>
                </c:pt>
                <c:pt idx="21">
                  <c:v>Abu Dhabi</c:v>
                </c:pt>
                <c:pt idx="22">
                  <c:v>Indonesia</c:v>
                </c:pt>
                <c:pt idx="23">
                  <c:v>Mexico</c:v>
                </c:pt>
                <c:pt idx="24">
                  <c:v>Thailand</c:v>
                </c:pt>
                <c:pt idx="25">
                  <c:v>Malaysia</c:v>
                </c:pt>
                <c:pt idx="26">
                  <c:v>Borsa Istanbul</c:v>
                </c:pt>
                <c:pt idx="27">
                  <c:v>Warsaw</c:v>
                </c:pt>
                <c:pt idx="28">
                  <c:v>HoChiMinh</c:v>
                </c:pt>
                <c:pt idx="29">
                  <c:v>Santiago</c:v>
                </c:pt>
                <c:pt idx="30">
                  <c:v>Taipei</c:v>
                </c:pt>
                <c:pt idx="31">
                  <c:v>Dubai</c:v>
                </c:pt>
                <c:pt idx="32">
                  <c:v>Philippines</c:v>
                </c:pt>
                <c:pt idx="33">
                  <c:v>Wien</c:v>
                </c:pt>
                <c:pt idx="34">
                  <c:v>Chile Electronica</c:v>
                </c:pt>
                <c:pt idx="35">
                  <c:v>Qatar</c:v>
                </c:pt>
              </c:strCache>
            </c:strRef>
          </c:cat>
          <c:val>
            <c:numRef>
              <c:f>'Sunum - WFE'!$E$181:$E$216</c:f>
              <c:numCache>
                <c:formatCode>#,##0</c:formatCode>
                <c:ptCount val="36"/>
                <c:pt idx="0">
                  <c:v>7000</c:v>
                </c:pt>
                <c:pt idx="1">
                  <c:v>7000</c:v>
                </c:pt>
                <c:pt idx="2">
                  <c:v>7000</c:v>
                </c:pt>
                <c:pt idx="3">
                  <c:v>7000</c:v>
                </c:pt>
                <c:pt idx="4">
                  <c:v>7000</c:v>
                </c:pt>
                <c:pt idx="5">
                  <c:v>6362.3361799999993</c:v>
                </c:pt>
                <c:pt idx="6">
                  <c:v>5859.85286</c:v>
                </c:pt>
                <c:pt idx="7">
                  <c:v>4710.9824000000008</c:v>
                </c:pt>
                <c:pt idx="8">
                  <c:v>4336.6389600000002</c:v>
                </c:pt>
                <c:pt idx="9">
                  <c:v>4334.3969800000004</c:v>
                </c:pt>
                <c:pt idx="10">
                  <c:v>3234.9704900000002</c:v>
                </c:pt>
                <c:pt idx="11">
                  <c:v>3111.0377699999999</c:v>
                </c:pt>
                <c:pt idx="12">
                  <c:v>2661.10088</c:v>
                </c:pt>
                <c:pt idx="13">
                  <c:v>2635.6751300000001</c:v>
                </c:pt>
                <c:pt idx="14">
                  <c:v>2448.7225099999996</c:v>
                </c:pt>
                <c:pt idx="15">
                  <c:v>2291.0490600000003</c:v>
                </c:pt>
                <c:pt idx="16">
                  <c:v>2210.2578100000001</c:v>
                </c:pt>
                <c:pt idx="17">
                  <c:v>1380.61932</c:v>
                </c:pt>
                <c:pt idx="18">
                  <c:v>1363.40608</c:v>
                </c:pt>
                <c:pt idx="19">
                  <c:v>1037.1721299999999</c:v>
                </c:pt>
                <c:pt idx="20">
                  <c:v>851.36552000000006</c:v>
                </c:pt>
                <c:pt idx="21">
                  <c:v>753.33902</c:v>
                </c:pt>
                <c:pt idx="22">
                  <c:v>730.92719</c:v>
                </c:pt>
                <c:pt idx="23">
                  <c:v>592.60685999999998</c:v>
                </c:pt>
                <c:pt idx="24">
                  <c:v>561.75833999999998</c:v>
                </c:pt>
                <c:pt idx="25">
                  <c:v>493.78106000000002</c:v>
                </c:pt>
                <c:pt idx="26">
                  <c:v>440.68745000000001</c:v>
                </c:pt>
                <c:pt idx="27">
                  <c:v>321.87464</c:v>
                </c:pt>
                <c:pt idx="28">
                  <c:v>298.93590999999998</c:v>
                </c:pt>
                <c:pt idx="29">
                  <c:v>259.30378999999999</c:v>
                </c:pt>
                <c:pt idx="30">
                  <c:v>254.43516</c:v>
                </c:pt>
                <c:pt idx="31">
                  <c:v>235.68014000000002</c:v>
                </c:pt>
                <c:pt idx="32">
                  <c:v>216.04746</c:v>
                </c:pt>
                <c:pt idx="33">
                  <c:v>209.04942000000003</c:v>
                </c:pt>
                <c:pt idx="34">
                  <c:v>171.81992000000002</c:v>
                </c:pt>
                <c:pt idx="35">
                  <c:v>164.9025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D3E-48EE-92F5-150E6780A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144350832"/>
        <c:axId val="-2131144800"/>
      </c:barChart>
      <c:catAx>
        <c:axId val="214435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chemeClr val="bg2">
                    <a:lumMod val="75000"/>
                  </a:schemeClr>
                </a:solidFill>
              </a:defRPr>
            </a:pPr>
            <a:endParaRPr lang="tr-TR"/>
          </a:p>
        </c:txPr>
        <c:crossAx val="-213114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1144800"/>
        <c:scaling>
          <c:orientation val="minMax"/>
          <c:max val="70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>
                <a:solidFill>
                  <a:schemeClr val="bg2">
                    <a:lumMod val="75000"/>
                  </a:schemeClr>
                </a:solidFill>
              </a:defRPr>
            </a:pPr>
            <a:endParaRPr lang="tr-TR"/>
          </a:p>
        </c:txPr>
        <c:crossAx val="214435083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32479113407851E-3"/>
          <c:y val="2.5829466751201544E-2"/>
          <c:w val="0.98541636847038938"/>
          <c:h val="0.798987464360094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hs!$D$5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034574591525301E-3"/>
                  <c:y val="-1.019918794899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1F-4433-974F-F7D60D33F112}"/>
                </c:ext>
              </c:extLst>
            </c:dLbl>
            <c:dLbl>
              <c:idx val="2"/>
              <c:layout>
                <c:manualLayout>
                  <c:x val="3.8950547526108623E-3"/>
                  <c:y val="8.24299673178348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F-4433-974F-F7D60D33F112}"/>
                </c:ext>
              </c:extLst>
            </c:dLbl>
            <c:dLbl>
              <c:idx val="3"/>
              <c:layout>
                <c:manualLayout>
                  <c:x val="-9.1777099817883182E-3"/>
                  <c:y val="-7.9379434458286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F-4433-974F-F7D60D33F112}"/>
                </c:ext>
              </c:extLst>
            </c:dLbl>
            <c:dLbl>
              <c:idx val="9"/>
              <c:layout>
                <c:manualLayout>
                  <c:x val="0"/>
                  <c:y val="1.028121969266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1F-4433-974F-F7D60D33F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hs!$D$41:$D$45</c:f>
              <c:numCache>
                <c:formatCode>#,##0</c:formatCode>
                <c:ptCount val="5"/>
                <c:pt idx="0">
                  <c:v>25</c:v>
                </c:pt>
                <c:pt idx="1">
                  <c:v>47</c:v>
                </c:pt>
                <c:pt idx="2" formatCode="General">
                  <c:v>16</c:v>
                </c:pt>
                <c:pt idx="3" formatCode="0">
                  <c:v>55</c:v>
                </c:pt>
                <c:pt idx="4" formatCode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1F-4433-974F-F7D60D33F112}"/>
            </c:ext>
          </c:extLst>
        </c:ser>
        <c:ser>
          <c:idx val="4"/>
          <c:order val="1"/>
          <c:tx>
            <c:strRef>
              <c:f>hs!$F$5</c:f>
              <c:strCache>
                <c:ptCount val="1"/>
                <c:pt idx="0">
                  <c:v>Pre-Market Trading Platform</c:v>
                </c:pt>
              </c:strCache>
            </c:strRef>
          </c:tx>
          <c:spPr>
            <a:solidFill>
              <a:schemeClr val="accent6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316999505775093E-2"/>
                  <c:y val="3.38316892109132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F-4433-974F-F7D60D33F112}"/>
                </c:ext>
              </c:extLst>
            </c:dLbl>
            <c:dLbl>
              <c:idx val="1"/>
              <c:layout>
                <c:manualLayout>
                  <c:x val="4.1547250694515821E-2"/>
                  <c:y val="5.5223741353737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1F-4433-974F-F7D60D33F112}"/>
                </c:ext>
              </c:extLst>
            </c:dLbl>
            <c:dLbl>
              <c:idx val="2"/>
              <c:layout>
                <c:manualLayout>
                  <c:x val="2.975599934103347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1F-4433-974F-F7D60D33F112}"/>
                </c:ext>
              </c:extLst>
            </c:dLbl>
            <c:dLbl>
              <c:idx val="3"/>
              <c:layout>
                <c:manualLayout>
                  <c:x val="3.3475499258662667E-2"/>
                  <c:y val="-3.38316892109157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1F-4433-974F-F7D60D33F112}"/>
                </c:ext>
              </c:extLst>
            </c:dLbl>
            <c:dLbl>
              <c:idx val="4"/>
              <c:layout>
                <c:manualLayout>
                  <c:x val="3.71949991762918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1F-4433-974F-F7D60D33F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hs!$F$41:$F$45</c:f>
              <c:numCache>
                <c:formatCode>#,##0</c:formatCode>
                <c:ptCount val="5"/>
                <c:pt idx="0">
                  <c:v>19</c:v>
                </c:pt>
                <c:pt idx="1">
                  <c:v>19</c:v>
                </c:pt>
                <c:pt idx="2" formatCode="General">
                  <c:v>18</c:v>
                </c:pt>
                <c:pt idx="3" formatCode="0">
                  <c:v>18</c:v>
                </c:pt>
                <c:pt idx="4" formatCode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1F-4433-974F-F7D60D33F112}"/>
            </c:ext>
          </c:extLst>
        </c:ser>
        <c:ser>
          <c:idx val="2"/>
          <c:order val="2"/>
          <c:tx>
            <c:strRef>
              <c:f>hs!$E$5</c:f>
              <c:strCache>
                <c:ptCount val="1"/>
                <c:pt idx="0">
                  <c:v>Watch List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5792498764437775E-3"/>
                  <c:y val="1.43318494452535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1F-4433-974F-F7D60D33F112}"/>
                </c:ext>
              </c:extLst>
            </c:dLbl>
            <c:dLbl>
              <c:idx val="1"/>
              <c:layout>
                <c:manualLayout>
                  <c:x val="3.7180355475828399E-3"/>
                  <c:y val="-1.014391254694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1F-4433-974F-F7D60D33F112}"/>
                </c:ext>
              </c:extLst>
            </c:dLbl>
            <c:dLbl>
              <c:idx val="2"/>
              <c:layout>
                <c:manualLayout>
                  <c:x val="-1.4643700463107027E-7"/>
                  <c:y val="-3.2033548248917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1F-4433-974F-F7D60D33F112}"/>
                </c:ext>
              </c:extLst>
            </c:dLbl>
            <c:dLbl>
              <c:idx val="3"/>
              <c:layout>
                <c:manualLayout>
                  <c:x val="3.7165711775365637E-3"/>
                  <c:y val="1.01495067632743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1F-4433-974F-F7D60D33F112}"/>
                </c:ext>
              </c:extLst>
            </c:dLbl>
            <c:dLbl>
              <c:idx val="4"/>
              <c:layout>
                <c:manualLayout>
                  <c:x val="3.7194999176291847E-3"/>
                  <c:y val="-3.2454446429651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1F-4433-974F-F7D60D33F1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hs!$E$41:$E$45</c:f>
              <c:numCache>
                <c:formatCode>#,##0</c:formatCode>
                <c:ptCount val="5"/>
                <c:pt idx="0">
                  <c:v>15</c:v>
                </c:pt>
                <c:pt idx="1">
                  <c:v>13</c:v>
                </c:pt>
                <c:pt idx="2" formatCode="General">
                  <c:v>14</c:v>
                </c:pt>
                <c:pt idx="3" formatCode="0">
                  <c:v>16</c:v>
                </c:pt>
                <c:pt idx="4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1F-4433-974F-F7D60D33F112}"/>
            </c:ext>
          </c:extLst>
        </c:ser>
        <c:ser>
          <c:idx val="3"/>
          <c:order val="3"/>
          <c:tx>
            <c:strRef>
              <c:f>hs!$C$5</c:f>
              <c:strCache>
                <c:ptCount val="1"/>
                <c:pt idx="0">
                  <c:v>Main Market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hs!$C$41:$C$45</c:f>
              <c:numCache>
                <c:formatCode>General</c:formatCode>
                <c:ptCount val="5"/>
                <c:pt idx="0" formatCode="#,##0">
                  <c:v>230</c:v>
                </c:pt>
                <c:pt idx="1">
                  <c:v>220</c:v>
                </c:pt>
                <c:pt idx="2">
                  <c:v>208</c:v>
                </c:pt>
                <c:pt idx="3">
                  <c:v>268</c:v>
                </c:pt>
                <c:pt idx="4">
                  <c:v>276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191F-4433-974F-F7D60D33F112}"/>
            </c:ext>
          </c:extLst>
        </c:ser>
        <c:ser>
          <c:idx val="0"/>
          <c:order val="4"/>
          <c:tx>
            <c:strRef>
              <c:f>hs!$B$5</c:f>
              <c:strCache>
                <c:ptCount val="1"/>
                <c:pt idx="0">
                  <c:v>Stars Market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hs!$B$41:$B$45</c:f>
              <c:numCache>
                <c:formatCode>General</c:formatCode>
                <c:ptCount val="5"/>
                <c:pt idx="0" formatCode="#,##0">
                  <c:v>194</c:v>
                </c:pt>
                <c:pt idx="1">
                  <c:v>240</c:v>
                </c:pt>
                <c:pt idx="2">
                  <c:v>316</c:v>
                </c:pt>
                <c:pt idx="3">
                  <c:v>234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91F-4433-974F-F7D60D33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5847552"/>
        <c:axId val="245172480"/>
        <c:extLst/>
      </c:barChart>
      <c:catAx>
        <c:axId val="2458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517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5172480"/>
        <c:scaling>
          <c:orientation val="minMax"/>
          <c:max val="6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245847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99050506285555E-4"/>
          <c:y val="1.1781149441627693E-3"/>
          <c:w val="0.22849861395682755"/>
          <c:h val="0.173745170659560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600"/>
          </a:pPr>
          <a:endParaRPr lang="tr-T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tx1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3698879251307"/>
          <c:y val="2.7264397645732904E-2"/>
          <c:w val="0.780086659522229"/>
          <c:h val="0.8982210614987420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006FA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1-9ED0-44E1-8519-A97C81EE8C62}"/>
              </c:ext>
            </c:extLst>
          </c:dPt>
          <c:dPt>
            <c:idx val="20"/>
            <c:invertIfNegative val="0"/>
            <c:bubble3D val="0"/>
            <c:spPr>
              <a:solidFill>
                <a:srgbClr val="006FA0"/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0-28C2-44E9-AA7F-0DCB6B64882E}"/>
              </c:ext>
            </c:extLst>
          </c:dPt>
          <c:dPt>
            <c:idx val="21"/>
            <c:invertIfNegative val="0"/>
            <c:bubble3D val="0"/>
            <c:spPr>
              <a:solidFill>
                <a:srgbClr val="006FA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1C2E-4906-96A6-BF6A00FA2D7C}"/>
              </c:ext>
            </c:extLst>
          </c:dPt>
          <c:dPt>
            <c:idx val="22"/>
            <c:invertIfNegative val="0"/>
            <c:bubble3D val="0"/>
            <c:spPr>
              <a:solidFill>
                <a:srgbClr val="54D3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3-D679-48C0-BC41-56B4D9E5C4D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2E-4906-96A6-BF6A00FA2D7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2E-4906-96A6-BF6A00FA2D7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C2E-4906-96A6-BF6A00FA2D7C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C2E-4906-96A6-BF6A00FA2D7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C2E-4906-96A6-BF6A00FA2D7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C2E-4906-96A6-BF6A00FA2D7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C2E-4906-96A6-BF6A00FA2D7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C2E-4906-96A6-BF6A00FA2D7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C2E-4906-96A6-BF6A00FA2D7C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C2E-4906-96A6-BF6A00FA2D7C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C2E-4906-96A6-BF6A00FA2D7C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C2E-4906-96A6-BF6A00FA2D7C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C2E-4906-96A6-BF6A00FA2D7C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C2E-4906-96A6-BF6A00FA2D7C}"/>
              </c:ext>
            </c:extLst>
          </c:dPt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79-48C0-BC41-56B4D9E5C4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'Sunum - WFE'!$E$116:$E$160</c:f>
              <c:strCache>
                <c:ptCount val="45"/>
                <c:pt idx="0">
                  <c:v>China- NEEQ</c:v>
                </c:pt>
                <c:pt idx="1">
                  <c:v>BSE India</c:v>
                </c:pt>
                <c:pt idx="2">
                  <c:v>Tokyo</c:v>
                </c:pt>
                <c:pt idx="3">
                  <c:v>TMX</c:v>
                </c:pt>
                <c:pt idx="4">
                  <c:v>Nasdaq OMX</c:v>
                </c:pt>
                <c:pt idx="5">
                  <c:v>NSE India</c:v>
                </c:pt>
                <c:pt idx="6">
                  <c:v>Shenzhen</c:v>
                </c:pt>
                <c:pt idx="7">
                  <c:v>Hong Kong</c:v>
                </c:pt>
                <c:pt idx="8">
                  <c:v>South Korea</c:v>
                </c:pt>
                <c:pt idx="9">
                  <c:v>Shanghai</c:v>
                </c:pt>
                <c:pt idx="10">
                  <c:v>NYSE</c:v>
                </c:pt>
                <c:pt idx="11">
                  <c:v>Australia</c:v>
                </c:pt>
                <c:pt idx="12">
                  <c:v>OMX Nordic</c:v>
                </c:pt>
                <c:pt idx="13">
                  <c:v>Malaysia</c:v>
                </c:pt>
                <c:pt idx="14">
                  <c:v>Taiwan</c:v>
                </c:pt>
                <c:pt idx="15">
                  <c:v>Wien</c:v>
                </c:pt>
                <c:pt idx="16">
                  <c:v>Indonesia</c:v>
                </c:pt>
                <c:pt idx="17">
                  <c:v>Taipei</c:v>
                </c:pt>
                <c:pt idx="18">
                  <c:v>Thailand</c:v>
                </c:pt>
                <c:pt idx="19">
                  <c:v>Warsaw</c:v>
                </c:pt>
                <c:pt idx="20">
                  <c:v>Canadian SE</c:v>
                </c:pt>
                <c:pt idx="21">
                  <c:v>Singapore</c:v>
                </c:pt>
                <c:pt idx="22">
                  <c:v>Borsa Istanbul</c:v>
                </c:pt>
                <c:pt idx="23">
                  <c:v>Pakistan</c:v>
                </c:pt>
                <c:pt idx="24">
                  <c:v>Bulgaria</c:v>
                </c:pt>
                <c:pt idx="25">
                  <c:v>HoChiMinh</c:v>
                </c:pt>
                <c:pt idx="26">
                  <c:v>Saudi Arabia</c:v>
                </c:pt>
                <c:pt idx="27">
                  <c:v>Dhaka</c:v>
                </c:pt>
                <c:pt idx="28">
                  <c:v>Brazil</c:v>
                </c:pt>
                <c:pt idx="29">
                  <c:v>Santiago</c:v>
                </c:pt>
                <c:pt idx="30">
                  <c:v>Spain</c:v>
                </c:pt>
                <c:pt idx="31">
                  <c:v>Chile Electronica</c:v>
                </c:pt>
                <c:pt idx="32">
                  <c:v>Colombo </c:v>
                </c:pt>
                <c:pt idx="33">
                  <c:v>Philippines</c:v>
                </c:pt>
                <c:pt idx="34">
                  <c:v>S. Africa</c:v>
                </c:pt>
                <c:pt idx="35">
                  <c:v>Egypt</c:v>
                </c:pt>
                <c:pt idx="36">
                  <c:v>Swiss</c:v>
                </c:pt>
                <c:pt idx="37">
                  <c:v>Lima</c:v>
                </c:pt>
                <c:pt idx="38">
                  <c:v>Nigeria</c:v>
                </c:pt>
                <c:pt idx="39">
                  <c:v>Amman</c:v>
                </c:pt>
                <c:pt idx="40">
                  <c:v>Athens</c:v>
                </c:pt>
                <c:pt idx="41">
                  <c:v>Kuwait</c:v>
                </c:pt>
                <c:pt idx="42">
                  <c:v>Mexico</c:v>
                </c:pt>
                <c:pt idx="43">
                  <c:v>Kazakhstan</c:v>
                </c:pt>
                <c:pt idx="44">
                  <c:v>New Zealand</c:v>
                </c:pt>
              </c:strCache>
            </c:strRef>
          </c:cat>
          <c:val>
            <c:numRef>
              <c:f>'Sunum - WFE'!$D$116:$D$160</c:f>
              <c:numCache>
                <c:formatCode>#,##0</c:formatCode>
                <c:ptCount val="45"/>
                <c:pt idx="0">
                  <c:v>5938</c:v>
                </c:pt>
                <c:pt idx="1">
                  <c:v>5596</c:v>
                </c:pt>
                <c:pt idx="2">
                  <c:v>3922</c:v>
                </c:pt>
                <c:pt idx="3">
                  <c:v>3752</c:v>
                </c:pt>
                <c:pt idx="4">
                  <c:v>3366</c:v>
                </c:pt>
                <c:pt idx="5">
                  <c:v>2979</c:v>
                </c:pt>
                <c:pt idx="6">
                  <c:v>2889</c:v>
                </c:pt>
                <c:pt idx="7">
                  <c:v>2707</c:v>
                </c:pt>
                <c:pt idx="8">
                  <c:v>2661</c:v>
                </c:pt>
                <c:pt idx="9">
                  <c:v>2311</c:v>
                </c:pt>
                <c:pt idx="10">
                  <c:v>2126</c:v>
                </c:pt>
                <c:pt idx="11">
                  <c:v>1903</c:v>
                </c:pt>
                <c:pt idx="12">
                  <c:v>1112</c:v>
                </c:pt>
                <c:pt idx="13">
                  <c:v>1089</c:v>
                </c:pt>
                <c:pt idx="14">
                  <c:v>1080</c:v>
                </c:pt>
                <c:pt idx="15">
                  <c:v>978</c:v>
                </c:pt>
                <c:pt idx="16">
                  <c:v>956</c:v>
                </c:pt>
                <c:pt idx="17">
                  <c:v>881</c:v>
                </c:pt>
                <c:pt idx="18">
                  <c:v>868</c:v>
                </c:pt>
                <c:pt idx="19">
                  <c:v>755</c:v>
                </c:pt>
                <c:pt idx="20">
                  <c:v>726</c:v>
                </c:pt>
                <c:pt idx="21">
                  <c:v>604</c:v>
                </c:pt>
                <c:pt idx="22">
                  <c:v>583</c:v>
                </c:pt>
                <c:pt idx="23">
                  <c:v>536</c:v>
                </c:pt>
                <c:pt idx="24">
                  <c:v>442</c:v>
                </c:pt>
                <c:pt idx="25">
                  <c:v>403</c:v>
                </c:pt>
                <c:pt idx="26">
                  <c:v>394</c:v>
                </c:pt>
                <c:pt idx="27">
                  <c:v>360</c:v>
                </c:pt>
                <c:pt idx="28">
                  <c:v>352</c:v>
                </c:pt>
                <c:pt idx="29">
                  <c:v>298</c:v>
                </c:pt>
                <c:pt idx="30">
                  <c:v>296</c:v>
                </c:pt>
                <c:pt idx="31">
                  <c:v>291</c:v>
                </c:pt>
                <c:pt idx="32">
                  <c:v>289</c:v>
                </c:pt>
                <c:pt idx="33">
                  <c:v>282</c:v>
                </c:pt>
                <c:pt idx="34">
                  <c:v>263</c:v>
                </c:pt>
                <c:pt idx="35">
                  <c:v>251</c:v>
                </c:pt>
                <c:pt idx="36">
                  <c:v>209</c:v>
                </c:pt>
                <c:pt idx="37">
                  <c:v>193</c:v>
                </c:pt>
                <c:pt idx="38">
                  <c:v>165</c:v>
                </c:pt>
                <c:pt idx="39">
                  <c:v>159</c:v>
                </c:pt>
                <c:pt idx="40">
                  <c:v>146</c:v>
                </c:pt>
                <c:pt idx="41">
                  <c:v>141</c:v>
                </c:pt>
                <c:pt idx="42">
                  <c:v>130</c:v>
                </c:pt>
                <c:pt idx="43">
                  <c:v>121</c:v>
                </c:pt>
                <c:pt idx="4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C2E-4906-96A6-BF6A00FA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-2127201536"/>
        <c:axId val="-2129728752"/>
      </c:barChart>
      <c:catAx>
        <c:axId val="-212720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chemeClr val="bg2">
                    <a:lumMod val="75000"/>
                  </a:schemeClr>
                </a:solidFill>
              </a:defRPr>
            </a:pPr>
            <a:endParaRPr lang="tr-TR"/>
          </a:p>
        </c:txPr>
        <c:crossAx val="-212972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728752"/>
        <c:scaling>
          <c:orientation val="minMax"/>
          <c:max val="300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>
                <a:solidFill>
                  <a:schemeClr val="bg2">
                    <a:lumMod val="75000"/>
                  </a:schemeClr>
                </a:solidFill>
              </a:defRPr>
            </a:pPr>
            <a:endParaRPr lang="tr-TR"/>
          </a:p>
        </c:txPr>
        <c:crossAx val="-212720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721632330288232E-2"/>
          <c:w val="0.98814356387872082"/>
          <c:h val="0.838156077442880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hs!$L$4</c:f>
              <c:strCache>
                <c:ptCount val="1"/>
                <c:pt idx="0">
                  <c:v>milyar TL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hs!$A$41:$A$45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2026/04</c:v>
                </c:pt>
              </c:strCache>
            </c:strRef>
          </c:cat>
          <c:val>
            <c:numRef>
              <c:f>hs!$O$41:$O$45</c:f>
              <c:numCache>
                <c:formatCode>#,##0</c:formatCode>
                <c:ptCount val="5"/>
                <c:pt idx="0">
                  <c:v>17679.327119131001</c:v>
                </c:pt>
                <c:pt idx="1">
                  <c:v>32558.532593902</c:v>
                </c:pt>
                <c:pt idx="2">
                  <c:v>33906.870778117001</c:v>
                </c:pt>
                <c:pt idx="3">
                  <c:v>42468</c:v>
                </c:pt>
                <c:pt idx="4">
                  <c:v>21979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794-83A5-84A02A72A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4396544"/>
        <c:axId val="245216320"/>
      </c:barChart>
      <c:catAx>
        <c:axId val="2443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tr-TR"/>
          </a:p>
        </c:txPr>
        <c:crossAx val="245216320"/>
        <c:crosses val="autoZero"/>
        <c:auto val="0"/>
        <c:lblAlgn val="ctr"/>
        <c:lblOffset val="100"/>
        <c:noMultiLvlLbl val="0"/>
      </c:catAx>
      <c:valAx>
        <c:axId val="2452163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ln w="9525">
            <a:noFill/>
          </a:ln>
        </c:spPr>
        <c:crossAx val="244396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200" b="0" i="0" u="none" strike="noStrike" baseline="0">
          <a:solidFill>
            <a:schemeClr val="bg2">
              <a:lumMod val="75000"/>
            </a:schemeClr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0.6453</cdr:x>
      <cdr:y>0.13594</cdr:y>
    </cdr:from>
    <cdr:to>
      <cdr:x>0.7666</cdr:x>
      <cdr:y>0.20346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12332938" y="1300254"/>
          <a:ext cx="2318285" cy="645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273</a:t>
          </a:r>
        </a:p>
      </cdr:txBody>
    </cdr:sp>
  </cdr:relSizeAnchor>
  <cdr:relSizeAnchor xmlns:cdr="http://schemas.openxmlformats.org/drawingml/2006/chartDrawing">
    <cdr:from>
      <cdr:x>0.44625</cdr:x>
      <cdr:y>0.156</cdr:y>
    </cdr:from>
    <cdr:to>
      <cdr:x>0.56755</cdr:x>
      <cdr:y>0.22353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8528779" y="1492065"/>
          <a:ext cx="2318284" cy="64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259</a:t>
          </a:r>
        </a:p>
      </cdr:txBody>
    </cdr:sp>
  </cdr:relSizeAnchor>
  <cdr:relSizeAnchor xmlns:cdr="http://schemas.openxmlformats.org/drawingml/2006/chartDrawing">
    <cdr:from>
      <cdr:x>0.05152</cdr:x>
      <cdr:y>0.23058</cdr:y>
    </cdr:from>
    <cdr:to>
      <cdr:x>0.17281</cdr:x>
      <cdr:y>0.29811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984675" y="2205443"/>
          <a:ext cx="2318093" cy="64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231</a:t>
          </a:r>
        </a:p>
      </cdr:txBody>
    </cdr:sp>
  </cdr:relSizeAnchor>
  <cdr:relSizeAnchor xmlns:cdr="http://schemas.openxmlformats.org/drawingml/2006/chartDrawing">
    <cdr:from>
      <cdr:x>0.24798</cdr:x>
      <cdr:y>0.19836</cdr:y>
    </cdr:from>
    <cdr:to>
      <cdr:x>0.36927</cdr:x>
      <cdr:y>0.26589</cdr:y>
    </cdr:to>
    <cdr:sp macro="" textlink="">
      <cdr:nvSpPr>
        <cdr:cNvPr id="8" name="Metin kutusu 1">
          <a:extLst xmlns:a="http://schemas.openxmlformats.org/drawingml/2006/main">
            <a:ext uri="{FF2B5EF4-FFF2-40B4-BE49-F238E27FC236}">
              <a16:creationId xmlns:a16="http://schemas.microsoft.com/office/drawing/2014/main" id="{B58C226A-7A16-424D-891B-D63553C450A2}"/>
            </a:ext>
          </a:extLst>
        </cdr:cNvPr>
        <cdr:cNvSpPr txBox="1"/>
      </cdr:nvSpPr>
      <cdr:spPr>
        <a:xfrm xmlns:a="http://schemas.openxmlformats.org/drawingml/2006/main">
          <a:off x="4739308" y="1897204"/>
          <a:ext cx="2318094" cy="64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242</a:t>
          </a:r>
        </a:p>
      </cdr:txBody>
    </cdr:sp>
  </cdr:relSizeAnchor>
  <cdr:relSizeAnchor xmlns:cdr="http://schemas.openxmlformats.org/drawingml/2006/chartDrawing">
    <cdr:from>
      <cdr:x>0.83285</cdr:x>
      <cdr:y>0.08892</cdr:y>
    </cdr:from>
    <cdr:to>
      <cdr:x>0.95415</cdr:x>
      <cdr:y>0.15644</cdr:y>
    </cdr:to>
    <cdr:sp macro="" textlink="">
      <cdr:nvSpPr>
        <cdr:cNvPr id="5" name="Metin kutusu 1">
          <a:extLst xmlns:a="http://schemas.openxmlformats.org/drawingml/2006/main">
            <a:ext uri="{FF2B5EF4-FFF2-40B4-BE49-F238E27FC236}">
              <a16:creationId xmlns:a16="http://schemas.microsoft.com/office/drawing/2014/main" id="{2E0EFAB1-3647-0DCD-83E3-EEC62423BE9C}"/>
            </a:ext>
          </a:extLst>
        </cdr:cNvPr>
        <cdr:cNvSpPr txBox="1"/>
      </cdr:nvSpPr>
      <cdr:spPr>
        <a:xfrm xmlns:a="http://schemas.openxmlformats.org/drawingml/2006/main">
          <a:off x="15917491" y="850448"/>
          <a:ext cx="2318284" cy="645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285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0.04108</cdr:x>
      <cdr:y>0.58967</cdr:y>
    </cdr:from>
    <cdr:to>
      <cdr:x>0.16886</cdr:x>
      <cdr:y>0.63744</cdr:y>
    </cdr:to>
    <cdr:sp macro="" textlink="">
      <cdr:nvSpPr>
        <cdr:cNvPr id="1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4568" y="5806782"/>
          <a:ext cx="2626860" cy="470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55</a:t>
          </a:r>
          <a:r>
            <a:rPr lang="tr-TR" sz="3200" b="1" i="0" u="none" strike="noStrike" baseline="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.6</a:t>
          </a:r>
        </a:p>
      </cdr:txBody>
    </cdr:sp>
  </cdr:relSizeAnchor>
  <cdr:relSizeAnchor xmlns:cdr="http://schemas.openxmlformats.org/drawingml/2006/chartDrawing">
    <cdr:from>
      <cdr:x>0.24345</cdr:x>
      <cdr:y>0.06504</cdr:y>
    </cdr:from>
    <cdr:to>
      <cdr:x>0.3643</cdr:x>
      <cdr:y>0.11588</cdr:y>
    </cdr:to>
    <cdr:sp macro="" textlink="">
      <cdr:nvSpPr>
        <cdr:cNvPr id="11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4825" y="640454"/>
          <a:ext cx="2484396" cy="500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157</a:t>
          </a:r>
          <a:r>
            <a:rPr lang="tr-TR" sz="3200" b="1" i="0" u="none" strike="noStrike" baseline="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.1</a:t>
          </a:r>
        </a:p>
      </cdr:txBody>
    </cdr:sp>
  </cdr:relSizeAnchor>
  <cdr:relSizeAnchor xmlns:cdr="http://schemas.openxmlformats.org/drawingml/2006/chartDrawing">
    <cdr:from>
      <cdr:x>0.64026</cdr:x>
      <cdr:y>0.43355</cdr:y>
    </cdr:from>
    <cdr:to>
      <cdr:x>0.76111</cdr:x>
      <cdr:y>0.48677</cdr:y>
    </cdr:to>
    <cdr:sp macro="" textlink="">
      <cdr:nvSpPr>
        <cdr:cNvPr id="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62297" y="4269406"/>
          <a:ext cx="2484396" cy="524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87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0.44002</cdr:x>
      <cdr:y>0.32468</cdr:y>
    </cdr:from>
    <cdr:to>
      <cdr:x>0.56087</cdr:x>
      <cdr:y>0.37552</cdr:y>
    </cdr:to>
    <cdr:sp macro="" textlink="">
      <cdr:nvSpPr>
        <cdr:cNvPr id="3" name="Text Box 8">
          <a:extLst xmlns:a="http://schemas.openxmlformats.org/drawingml/2006/main">
            <a:ext uri="{FF2B5EF4-FFF2-40B4-BE49-F238E27FC236}">
              <a16:creationId xmlns:a16="http://schemas.microsoft.com/office/drawing/2014/main" id="{BBA620C4-A807-517F-7B2B-E4FAFF88611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45707" y="3197301"/>
          <a:ext cx="2484396" cy="500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105</a:t>
          </a:r>
          <a:r>
            <a:rPr lang="tr-TR" sz="3200" b="1" i="0" u="none" strike="noStrike" baseline="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.7</a:t>
          </a:r>
        </a:p>
      </cdr:txBody>
    </cdr:sp>
  </cdr:relSizeAnchor>
  <cdr:relSizeAnchor xmlns:cdr="http://schemas.openxmlformats.org/drawingml/2006/chartDrawing">
    <cdr:from>
      <cdr:x>0.83925</cdr:x>
      <cdr:y>0.63678</cdr:y>
    </cdr:from>
    <cdr:to>
      <cdr:x>0.9601</cdr:x>
      <cdr:y>0.69</cdr:y>
    </cdr:to>
    <cdr:sp macro="" textlink="">
      <cdr:nvSpPr>
        <cdr:cNvPr id="2" name="Text Box 8">
          <a:extLst xmlns:a="http://schemas.openxmlformats.org/drawingml/2006/main">
            <a:ext uri="{FF2B5EF4-FFF2-40B4-BE49-F238E27FC236}">
              <a16:creationId xmlns:a16="http://schemas.microsoft.com/office/drawing/2014/main" id="{C63F85E4-7DD0-3BE7-8902-935A547D590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53040" y="6270715"/>
          <a:ext cx="2484396" cy="524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41.4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0.6603</cdr:x>
      <cdr:y>0.2013</cdr:y>
    </cdr:from>
    <cdr:to>
      <cdr:x>0.73897</cdr:x>
      <cdr:y>0.28667</cdr:y>
    </cdr:to>
    <cdr:sp macro="" textlink="">
      <cdr:nvSpPr>
        <cdr:cNvPr id="3" name="Text Box 5">
          <a:extLst xmlns:a="http://schemas.openxmlformats.org/drawingml/2006/main">
            <a:ext uri="{FF2B5EF4-FFF2-40B4-BE49-F238E27FC236}">
              <a16:creationId xmlns:a16="http://schemas.microsoft.com/office/drawing/2014/main" id="{8E87CD11-F255-4795-A0A9-C89568CAE6E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35726" y="2035764"/>
          <a:ext cx="1481626" cy="863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20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,626</a:t>
          </a:r>
        </a:p>
      </cdr:txBody>
    </cdr:sp>
  </cdr:relSizeAnchor>
  <cdr:relSizeAnchor xmlns:cdr="http://schemas.openxmlformats.org/drawingml/2006/chartDrawing">
    <cdr:from>
      <cdr:x>0.46798</cdr:x>
      <cdr:y>0.5</cdr:y>
    </cdr:from>
    <cdr:to>
      <cdr:x>0.54665</cdr:x>
      <cdr:y>0.58538</cdr:y>
    </cdr:to>
    <cdr:sp macro="" textlink="">
      <cdr:nvSpPr>
        <cdr:cNvPr id="4" name="Text Box 5">
          <a:extLst xmlns:a="http://schemas.openxmlformats.org/drawingml/2006/main">
            <a:ext uri="{FF2B5EF4-FFF2-40B4-BE49-F238E27FC236}">
              <a16:creationId xmlns:a16="http://schemas.microsoft.com/office/drawing/2014/main" id="{EB9854E5-9AD4-4DD7-A35D-B7BF61CAB89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8813745" y="5056598"/>
          <a:ext cx="1481626" cy="8634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10,426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0.2823</cdr:x>
      <cdr:y>0.72355</cdr:y>
    </cdr:from>
    <cdr:to>
      <cdr:x>0.36097</cdr:x>
      <cdr:y>0.80894</cdr:y>
    </cdr:to>
    <cdr:sp macro="" textlink="">
      <cdr:nvSpPr>
        <cdr:cNvPr id="5" name="Text Box 5">
          <a:extLst xmlns:a="http://schemas.openxmlformats.org/drawingml/2006/main">
            <a:ext uri="{FF2B5EF4-FFF2-40B4-BE49-F238E27FC236}">
              <a16:creationId xmlns:a16="http://schemas.microsoft.com/office/drawing/2014/main" id="{F9FDEDEA-67F6-4800-BD57-DB5DA776E1D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316734" y="7317357"/>
          <a:ext cx="1481626" cy="8635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3,808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0.07838</cdr:x>
      <cdr:y>0.75535</cdr:y>
    </cdr:from>
    <cdr:to>
      <cdr:x>0.15705</cdr:x>
      <cdr:y>0.84073</cdr:y>
    </cdr:to>
    <cdr:sp macro="" textlink="">
      <cdr:nvSpPr>
        <cdr:cNvPr id="6" name="Text Box 5">
          <a:extLst xmlns:a="http://schemas.openxmlformats.org/drawingml/2006/main">
            <a:ext uri="{FF2B5EF4-FFF2-40B4-BE49-F238E27FC236}">
              <a16:creationId xmlns:a16="http://schemas.microsoft.com/office/drawing/2014/main" id="{9096E10A-42F2-40A7-9EAC-BF21D6D881A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476248" y="7638987"/>
          <a:ext cx="1481626" cy="8634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,699</a:t>
          </a:r>
        </a:p>
      </cdr:txBody>
    </cdr:sp>
  </cdr:relSizeAnchor>
  <cdr:relSizeAnchor xmlns:cdr="http://schemas.openxmlformats.org/drawingml/2006/chartDrawing">
    <cdr:from>
      <cdr:x>0.86097</cdr:x>
      <cdr:y>0.57492</cdr:y>
    </cdr:from>
    <cdr:to>
      <cdr:x>0.93964</cdr:x>
      <cdr:y>0.66029</cdr:y>
    </cdr:to>
    <cdr:sp macro="" textlink="">
      <cdr:nvSpPr>
        <cdr:cNvPr id="7" name="Text Box 5">
          <a:extLst xmlns:a="http://schemas.openxmlformats.org/drawingml/2006/main">
            <a:ext uri="{FF2B5EF4-FFF2-40B4-BE49-F238E27FC236}">
              <a16:creationId xmlns:a16="http://schemas.microsoft.com/office/drawing/2014/main" id="{57BD96B5-9214-1497-621A-B8A99793A80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6215075" y="5814234"/>
          <a:ext cx="1481626" cy="863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,890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0.06541</cdr:x>
      <cdr:y>0.82077</cdr:y>
    </cdr:from>
    <cdr:to>
      <cdr:x>0.16029</cdr:x>
      <cdr:y>0.88156</cdr:y>
    </cdr:to>
    <cdr:sp macro="" textlink="">
      <cdr:nvSpPr>
        <cdr:cNvPr id="1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9832" y="8111993"/>
          <a:ext cx="1812944" cy="600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24,631</a:t>
          </a:r>
        </a:p>
      </cdr:txBody>
    </cdr:sp>
  </cdr:relSizeAnchor>
  <cdr:relSizeAnchor xmlns:cdr="http://schemas.openxmlformats.org/drawingml/2006/chartDrawing">
    <cdr:from>
      <cdr:x>0.26712</cdr:x>
      <cdr:y>0.78117</cdr:y>
    </cdr:from>
    <cdr:to>
      <cdr:x>0.34579</cdr:x>
      <cdr:y>0.84255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4033" y="7720587"/>
          <a:ext cx="1503207" cy="606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61,147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0.46265</cdr:x>
      <cdr:y>0.38532</cdr:y>
    </cdr:from>
    <cdr:to>
      <cdr:x>0.55335</cdr:x>
      <cdr:y>0.4467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40187" y="3808224"/>
          <a:ext cx="1733073" cy="606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372,737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0.65349</cdr:x>
      <cdr:y>0.10216</cdr:y>
    </cdr:from>
    <cdr:to>
      <cdr:x>0.74309</cdr:x>
      <cdr:y>0.18769</cdr:y>
    </cdr:to>
    <cdr:sp macro="" textlink="">
      <cdr:nvSpPr>
        <cdr:cNvPr id="2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86708" y="1009647"/>
          <a:ext cx="1712055" cy="84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596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415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0.84773</cdr:x>
      <cdr:y>0.54046</cdr:y>
    </cdr:from>
    <cdr:to>
      <cdr:x>0.94055</cdr:x>
      <cdr:y>0.62599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D1081022-AA7E-E388-6811-EE2AB1DC535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6198263" y="5341511"/>
          <a:ext cx="1773582" cy="84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238</a:t>
          </a:r>
          <a:r>
            <a:rPr lang="en-US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231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0.47539</cdr:x>
      <cdr:y>0.2238</cdr:y>
    </cdr:from>
    <cdr:to>
      <cdr:x>0.55336</cdr:x>
      <cdr:y>0.28566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42516" y="2105973"/>
          <a:ext cx="1515905" cy="582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68,617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0.86938</cdr:x>
      <cdr:y>0.43814</cdr:y>
    </cdr:from>
    <cdr:to>
      <cdr:x>0.94735</cdr:x>
      <cdr:y>0.5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902609" y="4122925"/>
          <a:ext cx="1515905" cy="582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44,716</a:t>
          </a:r>
        </a:p>
      </cdr:txBody>
    </cdr:sp>
  </cdr:relSizeAnchor>
  <cdr:relSizeAnchor xmlns:cdr="http://schemas.openxmlformats.org/drawingml/2006/chartDrawing">
    <cdr:from>
      <cdr:x>0.07704</cdr:x>
      <cdr:y>0.53529</cdr:y>
    </cdr:from>
    <cdr:to>
      <cdr:x>0.15501</cdr:x>
      <cdr:y>0.59715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7766" y="5037102"/>
          <a:ext cx="1515905" cy="582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46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,906</a:t>
          </a:r>
        </a:p>
      </cdr:txBody>
    </cdr:sp>
  </cdr:relSizeAnchor>
  <cdr:relSizeAnchor xmlns:cdr="http://schemas.openxmlformats.org/drawingml/2006/chartDrawing">
    <cdr:from>
      <cdr:x>0.27039</cdr:x>
      <cdr:y>0.25235</cdr:y>
    </cdr:from>
    <cdr:to>
      <cdr:x>0.34836</cdr:x>
      <cdr:y>0.31421</cdr:y>
    </cdr:to>
    <cdr:sp macro="" textlink="">
      <cdr:nvSpPr>
        <cdr:cNvPr id="8" name="Text Box 5">
          <a:extLst xmlns:a="http://schemas.openxmlformats.org/drawingml/2006/main">
            <a:ext uri="{FF2B5EF4-FFF2-40B4-BE49-F238E27FC236}">
              <a16:creationId xmlns:a16="http://schemas.microsoft.com/office/drawing/2014/main" id="{0E02E953-6A92-4E2E-B71E-B951F29EEEF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56957" y="2374613"/>
          <a:ext cx="1515906" cy="582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65,48</a:t>
          </a: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0.67472</cdr:x>
      <cdr:y>0.06429</cdr:y>
    </cdr:from>
    <cdr:to>
      <cdr:x>0.75269</cdr:x>
      <cdr:y>0.12615</cdr:y>
    </cdr:to>
    <cdr:sp macro="" textlink="">
      <cdr:nvSpPr>
        <cdr:cNvPr id="4" name="Text Box 5">
          <a:extLst xmlns:a="http://schemas.openxmlformats.org/drawingml/2006/main">
            <a:ext uri="{FF2B5EF4-FFF2-40B4-BE49-F238E27FC236}">
              <a16:creationId xmlns:a16="http://schemas.microsoft.com/office/drawing/2014/main" id="{0C53E1E8-4BAF-9EC8-07B2-DD09AA06810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8059" y="605012"/>
          <a:ext cx="1515905" cy="582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86,497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0.00652</cdr:x>
      <cdr:y>0.19304</cdr:y>
    </cdr:from>
    <cdr:to>
      <cdr:x>0.00652</cdr:x>
      <cdr:y>0.19304</cdr:y>
    </cdr:to>
    <cdr:sp macro="" textlink="">
      <cdr:nvSpPr>
        <cdr:cNvPr id="173056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46015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75" b="1" i="0" u="none" strike="noStrike" baseline="0">
              <a:solidFill>
                <a:srgbClr val="000000"/>
              </a:solidFill>
              <a:latin typeface="Tahoma"/>
              <a:cs typeface="Tahoma"/>
            </a:rPr>
            <a:t>79</a:t>
          </a:r>
        </a:p>
      </cdr:txBody>
    </cdr:sp>
  </cdr:relSizeAnchor>
  <cdr:relSizeAnchor xmlns:cdr="http://schemas.openxmlformats.org/drawingml/2006/chartDrawing">
    <cdr:from>
      <cdr:x>0.00652</cdr:x>
      <cdr:y>0.18963</cdr:y>
    </cdr:from>
    <cdr:to>
      <cdr:x>0.00652</cdr:x>
      <cdr:y>0.18792</cdr:y>
    </cdr:to>
    <cdr:sp macro="" textlink="">
      <cdr:nvSpPr>
        <cdr:cNvPr id="173056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288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tr-TR" sz="975" b="1" i="0" u="none" strike="noStrike" baseline="0">
            <a:solidFill>
              <a:srgbClr val="000000"/>
            </a:solidFill>
            <a:latin typeface="Tahoma"/>
            <a:cs typeface="Tahoma"/>
          </a:endParaRPr>
        </a:p>
      </cdr:txBody>
    </cdr:sp>
  </cdr:relSizeAnchor>
  <cdr:relSizeAnchor xmlns:cdr="http://schemas.openxmlformats.org/drawingml/2006/chartDrawing">
    <cdr:from>
      <cdr:x>0.00652</cdr:x>
      <cdr:y>0.19304</cdr:y>
    </cdr:from>
    <cdr:to>
      <cdr:x>0.00652</cdr:x>
      <cdr:y>0.19304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46015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75" b="1" i="0" u="none" strike="noStrike" baseline="0">
              <a:solidFill>
                <a:srgbClr val="000000"/>
              </a:solidFill>
              <a:latin typeface="Tahoma"/>
              <a:cs typeface="Tahoma"/>
            </a:rPr>
            <a:t>79</a:t>
          </a:r>
        </a:p>
      </cdr:txBody>
    </cdr:sp>
  </cdr:relSizeAnchor>
  <cdr:relSizeAnchor xmlns:cdr="http://schemas.openxmlformats.org/drawingml/2006/chartDrawing">
    <cdr:from>
      <cdr:x>0.04675</cdr:x>
      <cdr:y>0.62996</cdr:y>
    </cdr:from>
    <cdr:to>
      <cdr:x>0.17764</cdr:x>
      <cdr:y>0.67134</cdr:y>
    </cdr:to>
    <cdr:sp macro="" textlink="">
      <cdr:nvSpPr>
        <cdr:cNvPr id="1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0511" y="6205427"/>
          <a:ext cx="2549464" cy="407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15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,635</a:t>
          </a:r>
        </a:p>
      </cdr:txBody>
    </cdr:sp>
  </cdr:relSizeAnchor>
  <cdr:relSizeAnchor xmlns:cdr="http://schemas.openxmlformats.org/drawingml/2006/chartDrawing">
    <cdr:from>
      <cdr:x>0.24496</cdr:x>
      <cdr:y>0.51805</cdr:y>
    </cdr:from>
    <cdr:to>
      <cdr:x>0.37585</cdr:x>
      <cdr:y>0.55943</cdr:y>
    </cdr:to>
    <cdr:sp macro="" textlink="">
      <cdr:nvSpPr>
        <cdr:cNvPr id="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71290" y="5103088"/>
          <a:ext cx="2549464" cy="407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23,161</a:t>
          </a:r>
        </a:p>
      </cdr:txBody>
    </cdr:sp>
  </cdr:relSizeAnchor>
  <cdr:relSizeAnchor xmlns:cdr="http://schemas.openxmlformats.org/drawingml/2006/chartDrawing">
    <cdr:from>
      <cdr:x>0.4438</cdr:x>
      <cdr:y>0.37413</cdr:y>
    </cdr:from>
    <cdr:to>
      <cdr:x>0.57469</cdr:x>
      <cdr:y>0.41551</cdr:y>
    </cdr:to>
    <cdr:sp macro="" textlink="">
      <cdr:nvSpPr>
        <cdr:cNvPr id="1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4219" y="3685357"/>
          <a:ext cx="2549465" cy="407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32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,699</a:t>
          </a:r>
        </a:p>
      </cdr:txBody>
    </cdr:sp>
  </cdr:relSizeAnchor>
  <cdr:relSizeAnchor xmlns:cdr="http://schemas.openxmlformats.org/drawingml/2006/chartDrawing">
    <cdr:from>
      <cdr:x>0.64358</cdr:x>
      <cdr:y>0.12471</cdr:y>
    </cdr:from>
    <cdr:to>
      <cdr:x>0.77447</cdr:x>
      <cdr:y>0.16609</cdr:y>
    </cdr:to>
    <cdr:sp macro="" textlink="">
      <cdr:nvSpPr>
        <cdr:cNvPr id="1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5504" y="1228502"/>
          <a:ext cx="2549465" cy="407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48,495</a:t>
          </a:r>
        </a:p>
      </cdr:txBody>
    </cdr:sp>
  </cdr:relSizeAnchor>
  <cdr:relSizeAnchor xmlns:cdr="http://schemas.openxmlformats.org/drawingml/2006/chartDrawing">
    <cdr:from>
      <cdr:x>0.83553</cdr:x>
      <cdr:y>0.44535</cdr:y>
    </cdr:from>
    <cdr:to>
      <cdr:x>0.96642</cdr:x>
      <cdr:y>0.48673</cdr:y>
    </cdr:to>
    <cdr:sp macro="" textlink="">
      <cdr:nvSpPr>
        <cdr:cNvPr id="2" name="Text Box 8">
          <a:extLst xmlns:a="http://schemas.openxmlformats.org/drawingml/2006/main">
            <a:ext uri="{FF2B5EF4-FFF2-40B4-BE49-F238E27FC236}">
              <a16:creationId xmlns:a16="http://schemas.microsoft.com/office/drawing/2014/main" id="{62F6DE85-FD75-31D3-BDB6-4E1BDE88D43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274458" y="4386935"/>
          <a:ext cx="2549465" cy="407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44,716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0.4368</cdr:x>
      <cdr:y>0.31621</cdr:y>
    </cdr:from>
    <cdr:to>
      <cdr:x>0.5632</cdr:x>
      <cdr:y>0.38404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57307" y="2945484"/>
          <a:ext cx="2418415" cy="6318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42,513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0.6278</cdr:x>
      <cdr:y>0.06975</cdr:y>
    </cdr:from>
    <cdr:to>
      <cdr:x>0.7542</cdr:x>
      <cdr:y>0.13759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011739" y="649739"/>
          <a:ext cx="2418415" cy="6319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69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723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0.06195</cdr:x>
      <cdr:y>0.53908</cdr:y>
    </cdr:from>
    <cdr:to>
      <cdr:x>0.18835</cdr:x>
      <cdr:y>0.60691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5240" y="5021621"/>
          <a:ext cx="2418415" cy="631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24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,872</a:t>
          </a:r>
        </a:p>
      </cdr:txBody>
    </cdr:sp>
  </cdr:relSizeAnchor>
  <cdr:relSizeAnchor xmlns:cdr="http://schemas.openxmlformats.org/drawingml/2006/chartDrawing">
    <cdr:from>
      <cdr:x>0.24674</cdr:x>
      <cdr:y>0.47364</cdr:y>
    </cdr:from>
    <cdr:to>
      <cdr:x>0.37314</cdr:x>
      <cdr:y>0.54147</cdr:y>
    </cdr:to>
    <cdr:sp macro="" textlink="">
      <cdr:nvSpPr>
        <cdr:cNvPr id="7" name="Text Box 3">
          <a:extLst xmlns:a="http://schemas.openxmlformats.org/drawingml/2006/main">
            <a:ext uri="{FF2B5EF4-FFF2-40B4-BE49-F238E27FC236}">
              <a16:creationId xmlns:a16="http://schemas.microsoft.com/office/drawing/2014/main" id="{2483E291-8F8C-455C-9700-DDF8E52C53C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0921" y="4412021"/>
          <a:ext cx="2418414" cy="6318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28,908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0.81068</cdr:x>
      <cdr:y>0.54815</cdr:y>
    </cdr:from>
    <cdr:to>
      <cdr:x>0.93708</cdr:x>
      <cdr:y>0.61598</cdr:y>
    </cdr:to>
    <cdr:sp macro="" textlink="">
      <cdr:nvSpPr>
        <cdr:cNvPr id="4" name="Text Box 3">
          <a:extLst xmlns:a="http://schemas.openxmlformats.org/drawingml/2006/main">
            <a:ext uri="{FF2B5EF4-FFF2-40B4-BE49-F238E27FC236}">
              <a16:creationId xmlns:a16="http://schemas.microsoft.com/office/drawing/2014/main" id="{696D4C06-12D5-6E83-28EB-5FFD9A790FF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10791" y="5106031"/>
          <a:ext cx="2418415" cy="6318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</a:t>
          </a:r>
          <a:r>
            <a:rPr lang="en-US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954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0.01193</cdr:y>
    </cdr:from>
    <cdr:to>
      <cdr:x>0.2489</cdr:x>
      <cdr:y>0.07219</cdr:y>
    </cdr:to>
    <cdr:sp macro="" textlink="">
      <cdr:nvSpPr>
        <cdr:cNvPr id="4" name="Rectangl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4981"/>
          <a:ext cx="1702892" cy="2271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rtl="0"/>
          <a:r>
            <a:rPr lang="tr-TR" sz="3200" b="0" i="0" baseline="0" dirty="0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No. of </a:t>
          </a:r>
          <a:r>
            <a:rPr lang="tr-TR" sz="3200" b="0" i="0" baseline="0" dirty="0" err="1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Intermediaries</a:t>
          </a:r>
          <a:endParaRPr lang="tr-TR" sz="3200" dirty="0">
            <a:solidFill>
              <a:schemeClr val="bg2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3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4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5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6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6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7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8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9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4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5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6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1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0.26524</cdr:x>
      <cdr:y>0.20761</cdr:y>
    </cdr:from>
    <cdr:to>
      <cdr:x>0.35179</cdr:x>
      <cdr:y>0.26071</cdr:y>
    </cdr:to>
    <cdr:sp macro="" textlink="">
      <cdr:nvSpPr>
        <cdr:cNvPr id="20" name="Rectangle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321" y="2172001"/>
          <a:ext cx="1657767" cy="555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1,769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1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2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3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4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6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7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5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6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7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8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39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0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1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2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3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4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5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6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7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8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49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0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1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2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4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5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6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7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8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59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60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0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1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2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3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5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6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7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8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297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89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172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90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207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91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191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92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263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9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101</a:t>
          </a:r>
        </a:p>
      </cdr:txBody>
    </cdr:sp>
  </cdr:relSizeAnchor>
  <cdr:relSizeAnchor xmlns:cdr="http://schemas.openxmlformats.org/drawingml/2006/chartDrawing">
    <cdr:from>
      <cdr:x>0.00644</cdr:x>
      <cdr:y>0.20826</cdr:y>
    </cdr:from>
    <cdr:to>
      <cdr:x>0.00644</cdr:x>
      <cdr:y>0.20826</cdr:y>
    </cdr:to>
    <cdr:sp macro="" textlink="">
      <cdr:nvSpPr>
        <cdr:cNvPr id="259094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8482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117</a:t>
          </a:r>
        </a:p>
      </cdr:txBody>
    </cdr:sp>
  </cdr:relSizeAnchor>
  <cdr:relSizeAnchor xmlns:cdr="http://schemas.openxmlformats.org/drawingml/2006/chartDrawing">
    <cdr:from>
      <cdr:x>0.05804</cdr:x>
      <cdr:y>0.34537</cdr:y>
    </cdr:from>
    <cdr:to>
      <cdr:x>0.14914</cdr:x>
      <cdr:y>0.40755</cdr:y>
    </cdr:to>
    <cdr:sp macro="" textlink="">
      <cdr:nvSpPr>
        <cdr:cNvPr id="82" name="Rectangle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1772" y="3613100"/>
          <a:ext cx="1744918" cy="6505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66126" tIns="34441" rIns="66126" bIns="34441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1,304</a:t>
          </a:r>
        </a:p>
      </cdr:txBody>
    </cdr:sp>
  </cdr:relSizeAnchor>
  <cdr:relSizeAnchor xmlns:cdr="http://schemas.openxmlformats.org/drawingml/2006/chartDrawing">
    <cdr:from>
      <cdr:x>0.45673</cdr:x>
      <cdr:y>0.23266</cdr:y>
    </cdr:from>
    <cdr:to>
      <cdr:x>0.54327</cdr:x>
      <cdr:y>0.30347</cdr:y>
    </cdr:to>
    <cdr:sp macro="" textlink="">
      <cdr:nvSpPr>
        <cdr:cNvPr id="77" name="Rectangle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48145" y="2433988"/>
          <a:ext cx="1657576" cy="740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66126" tIns="34441" rIns="66126" bIns="34441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1,664</a:t>
          </a:r>
        </a:p>
      </cdr:txBody>
    </cdr:sp>
  </cdr:relSizeAnchor>
  <cdr:relSizeAnchor xmlns:cdr="http://schemas.openxmlformats.org/drawingml/2006/chartDrawing">
    <cdr:from>
      <cdr:x>0.65986</cdr:x>
      <cdr:y>0.34601</cdr:y>
    </cdr:from>
    <cdr:to>
      <cdr:x>0.7464</cdr:x>
      <cdr:y>0.41682</cdr:y>
    </cdr:to>
    <cdr:sp macro="" textlink="">
      <cdr:nvSpPr>
        <cdr:cNvPr id="78" name="Rectangle 12">
          <a:extLst xmlns:a="http://schemas.openxmlformats.org/drawingml/2006/main">
            <a:ext uri="{FF2B5EF4-FFF2-40B4-BE49-F238E27FC236}">
              <a16:creationId xmlns:a16="http://schemas.microsoft.com/office/drawing/2014/main" id="{17EE6C2B-CC38-4B82-A64A-9015C2F47E39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638955" y="3619842"/>
          <a:ext cx="1657576" cy="740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66126" tIns="34441" rIns="66126" bIns="34441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1,385</a:t>
          </a:r>
        </a:p>
      </cdr:txBody>
    </cdr:sp>
  </cdr:relSizeAnchor>
  <cdr:relSizeAnchor xmlns:cdr="http://schemas.openxmlformats.org/drawingml/2006/chartDrawing">
    <cdr:from>
      <cdr:x>0.8598</cdr:x>
      <cdr:y>0.2767</cdr:y>
    </cdr:from>
    <cdr:to>
      <cdr:x>0.94634</cdr:x>
      <cdr:y>0.34751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E774133B-8DEA-F277-8B05-F813A934F98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68468" y="2894711"/>
          <a:ext cx="1657576" cy="740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800000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66126" tIns="34441" rIns="66126" bIns="34441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1,549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0.67268</cdr:x>
      <cdr:y>0.1252</cdr:y>
    </cdr:from>
    <cdr:to>
      <cdr:x>0.75283</cdr:x>
      <cdr:y>0.16768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2CCFD25-B39A-CAF2-51E6-B248270670D1}"/>
            </a:ext>
          </a:extLst>
        </cdr:cNvPr>
        <cdr:cNvSpPr txBox="1"/>
      </cdr:nvSpPr>
      <cdr:spPr>
        <a:xfrm xmlns:a="http://schemas.openxmlformats.org/drawingml/2006/main">
          <a:off x="13191605" y="1227914"/>
          <a:ext cx="1571779" cy="4166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11</a:t>
          </a:r>
          <a:r>
            <a:rPr kumimoji="0" lang="tr-TR" sz="32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,607</a:t>
          </a:r>
        </a:p>
      </cdr:txBody>
    </cdr:sp>
  </cdr:relSizeAnchor>
  <cdr:relSizeAnchor xmlns:cdr="http://schemas.openxmlformats.org/drawingml/2006/chartDrawing">
    <cdr:from>
      <cdr:x>0.09215</cdr:x>
      <cdr:y>0.76454</cdr:y>
    </cdr:from>
    <cdr:to>
      <cdr:x>0.16948</cdr:x>
      <cdr:y>0.82459</cdr:y>
    </cdr:to>
    <cdr:sp macro="" textlink="">
      <cdr:nvSpPr>
        <cdr:cNvPr id="14" name="Metin kutusu 1">
          <a:extLst xmlns:a="http://schemas.openxmlformats.org/drawingml/2006/main">
            <a:ext uri="{FF2B5EF4-FFF2-40B4-BE49-F238E27FC236}">
              <a16:creationId xmlns:a16="http://schemas.microsoft.com/office/drawing/2014/main" id="{C28F7BDD-077E-DD48-D817-2B2DBC3A2C34}"/>
            </a:ext>
          </a:extLst>
        </cdr:cNvPr>
        <cdr:cNvSpPr txBox="1"/>
      </cdr:nvSpPr>
      <cdr:spPr>
        <a:xfrm xmlns:a="http://schemas.openxmlformats.org/drawingml/2006/main">
          <a:off x="1807062" y="7498202"/>
          <a:ext cx="1516477" cy="58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1,452</a:t>
          </a:r>
        </a:p>
      </cdr:txBody>
    </cdr:sp>
  </cdr:relSizeAnchor>
  <cdr:relSizeAnchor xmlns:cdr="http://schemas.openxmlformats.org/drawingml/2006/chartDrawing">
    <cdr:from>
      <cdr:x>0.47892</cdr:x>
      <cdr:y>0.43995</cdr:y>
    </cdr:from>
    <cdr:to>
      <cdr:x>0.55625</cdr:x>
      <cdr:y>0.5</cdr:y>
    </cdr:to>
    <cdr:sp macro="" textlink="">
      <cdr:nvSpPr>
        <cdr:cNvPr id="16" name="Metin kutusu 1">
          <a:extLst xmlns:a="http://schemas.openxmlformats.org/drawingml/2006/main">
            <a:ext uri="{FF2B5EF4-FFF2-40B4-BE49-F238E27FC236}">
              <a16:creationId xmlns:a16="http://schemas.microsoft.com/office/drawing/2014/main" id="{29ECD38A-92D3-747E-9108-0F8912C5D10F}"/>
            </a:ext>
          </a:extLst>
        </cdr:cNvPr>
        <cdr:cNvSpPr txBox="1"/>
      </cdr:nvSpPr>
      <cdr:spPr>
        <a:xfrm xmlns:a="http://schemas.openxmlformats.org/drawingml/2006/main">
          <a:off x="9391830" y="4314783"/>
          <a:ext cx="1516477" cy="58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6,457</a:t>
          </a:r>
        </a:p>
      </cdr:txBody>
    </cdr:sp>
  </cdr:relSizeAnchor>
  <cdr:relSizeAnchor xmlns:cdr="http://schemas.openxmlformats.org/drawingml/2006/chartDrawing">
    <cdr:from>
      <cdr:x>0.28004</cdr:x>
      <cdr:y>0.6588</cdr:y>
    </cdr:from>
    <cdr:to>
      <cdr:x>0.36887</cdr:x>
      <cdr:y>0.7299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582D3587-7D66-3C1B-911F-A98CC4B980BE}"/>
            </a:ext>
          </a:extLst>
        </cdr:cNvPr>
        <cdr:cNvSpPr txBox="1"/>
      </cdr:nvSpPr>
      <cdr:spPr>
        <a:xfrm xmlns:a="http://schemas.openxmlformats.org/drawingml/2006/main">
          <a:off x="5491787" y="6461116"/>
          <a:ext cx="1741998" cy="697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2,948</a:t>
          </a:r>
        </a:p>
      </cdr:txBody>
    </cdr:sp>
  </cdr:relSizeAnchor>
  <cdr:relSizeAnchor xmlns:cdr="http://schemas.openxmlformats.org/drawingml/2006/chartDrawing">
    <cdr:from>
      <cdr:x>0.86773</cdr:x>
      <cdr:y>0.08105</cdr:y>
    </cdr:from>
    <cdr:to>
      <cdr:x>0.94788</cdr:x>
      <cdr:y>0.12353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85AFB51-3DF8-8FE2-D4F2-A93FEED6901A}"/>
            </a:ext>
          </a:extLst>
        </cdr:cNvPr>
        <cdr:cNvSpPr txBox="1"/>
      </cdr:nvSpPr>
      <cdr:spPr>
        <a:xfrm xmlns:a="http://schemas.openxmlformats.org/drawingml/2006/main">
          <a:off x="17016642" y="794902"/>
          <a:ext cx="1571779" cy="4166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12</a:t>
          </a:r>
          <a:r>
            <a:rPr kumimoji="0" lang="tr-TR" sz="32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,069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0.67387</cdr:x>
      <cdr:y>0.14794</cdr:y>
    </cdr:from>
    <cdr:to>
      <cdr:x>0.75168</cdr:x>
      <cdr:y>0.19263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167AF90-38FB-0085-D2D6-68E359512A4E}"/>
            </a:ext>
          </a:extLst>
        </cdr:cNvPr>
        <cdr:cNvSpPr txBox="1"/>
      </cdr:nvSpPr>
      <cdr:spPr>
        <a:xfrm xmlns:a="http://schemas.openxmlformats.org/drawingml/2006/main">
          <a:off x="13609097" y="1380550"/>
          <a:ext cx="1571414" cy="417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12,185</a:t>
          </a:r>
          <a:endParaRPr kumimoji="0" lang="tr-TR" sz="3200" b="1" i="0" u="none" strike="noStrike" cap="none" spc="0" normalizeH="0" baseline="0" dirty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  <cdr:relSizeAnchor xmlns:cdr="http://schemas.openxmlformats.org/drawingml/2006/chartDrawing">
    <cdr:from>
      <cdr:x>0.29695</cdr:x>
      <cdr:y>0.61854</cdr:y>
    </cdr:from>
    <cdr:to>
      <cdr:x>0.35466</cdr:x>
      <cdr:y>0.66883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60C4CCD-3EB0-DA3E-3492-E5F5583023A4}"/>
            </a:ext>
          </a:extLst>
        </cdr:cNvPr>
        <cdr:cNvSpPr txBox="1"/>
      </cdr:nvSpPr>
      <cdr:spPr>
        <a:xfrm xmlns:a="http://schemas.openxmlformats.org/drawingml/2006/main">
          <a:off x="5997089" y="5771978"/>
          <a:ext cx="1165484" cy="469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3</a:t>
          </a:r>
          <a:r>
            <a:rPr kumimoji="0" lang="tr-TR" sz="32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,163</a:t>
          </a:r>
        </a:p>
      </cdr:txBody>
    </cdr:sp>
  </cdr:relSizeAnchor>
  <cdr:relSizeAnchor xmlns:cdr="http://schemas.openxmlformats.org/drawingml/2006/chartDrawing">
    <cdr:from>
      <cdr:x>0.09239</cdr:x>
      <cdr:y>0.70763</cdr:y>
    </cdr:from>
    <cdr:to>
      <cdr:x>0.15839</cdr:x>
      <cdr:y>0.73883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9B85213-3CF8-5F6B-279F-6035E7775413}"/>
            </a:ext>
          </a:extLst>
        </cdr:cNvPr>
        <cdr:cNvSpPr txBox="1"/>
      </cdr:nvSpPr>
      <cdr:spPr>
        <a:xfrm xmlns:a="http://schemas.openxmlformats.org/drawingml/2006/main">
          <a:off x="1865929" y="6603339"/>
          <a:ext cx="1332905" cy="291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tr-TR" sz="32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1,575</a:t>
          </a:r>
        </a:p>
      </cdr:txBody>
    </cdr:sp>
  </cdr:relSizeAnchor>
  <cdr:relSizeAnchor xmlns:cdr="http://schemas.openxmlformats.org/drawingml/2006/chartDrawing">
    <cdr:from>
      <cdr:x>0.48463</cdr:x>
      <cdr:y>0.41813</cdr:y>
    </cdr:from>
    <cdr:to>
      <cdr:x>0.55943</cdr:x>
      <cdr:y>0.45767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774962A-A297-443E-2355-4B8DF0292E33}"/>
            </a:ext>
          </a:extLst>
        </cdr:cNvPr>
        <cdr:cNvSpPr txBox="1"/>
      </cdr:nvSpPr>
      <cdr:spPr>
        <a:xfrm xmlns:a="http://schemas.openxmlformats.org/drawingml/2006/main">
          <a:off x="9787398" y="3901889"/>
          <a:ext cx="1510626" cy="368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6,891</a:t>
          </a:r>
          <a:endParaRPr kumimoji="0" lang="tr-TR" sz="3200" b="1" i="0" u="none" strike="noStrike" cap="none" spc="0" normalizeH="0" baseline="0" dirty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  <cdr:relSizeAnchor xmlns:cdr="http://schemas.openxmlformats.org/drawingml/2006/chartDrawing">
    <cdr:from>
      <cdr:x>0.86755</cdr:x>
      <cdr:y>0.10353</cdr:y>
    </cdr:from>
    <cdr:to>
      <cdr:x>0.94536</cdr:x>
      <cdr:y>0.14822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3D79F80-43DE-8296-1FBC-8ADE641B8E97}"/>
            </a:ext>
          </a:extLst>
        </cdr:cNvPr>
        <cdr:cNvSpPr txBox="1"/>
      </cdr:nvSpPr>
      <cdr:spPr>
        <a:xfrm xmlns:a="http://schemas.openxmlformats.org/drawingml/2006/main">
          <a:off x="17520567" y="966143"/>
          <a:ext cx="1571415" cy="417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64293" tIns="64293" rIns="64293" bIns="64293" numCol="1" spcCol="3810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r-TR" sz="3200" b="1" dirty="0">
              <a:solidFill>
                <a:srgbClr val="505150"/>
              </a:solidFill>
              <a:sym typeface="Helvetica"/>
            </a:rPr>
            <a:t>12,846</a:t>
          </a:r>
          <a:endParaRPr kumimoji="0" lang="tr-TR" sz="3200" b="1" i="0" u="none" strike="noStrike" cap="none" spc="0" normalizeH="0" baseline="0" dirty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0.00981</cdr:x>
      <cdr:y>0</cdr:y>
    </cdr:from>
    <cdr:to>
      <cdr:x>0.25929</cdr:x>
      <cdr:y>0.0722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00" y="0"/>
          <a:ext cx="968850" cy="256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rtl="0"/>
          <a:r>
            <a:rPr lang="tr-TR" sz="3200" b="1" i="0" baseline="0" dirty="0">
              <a:solidFill>
                <a:srgbClr val="0070C0"/>
              </a:solidFill>
              <a:effectLst/>
              <a:latin typeface="Helvetica" pitchFamily="2" charset="0"/>
              <a:ea typeface="+mn-ea"/>
              <a:cs typeface="Tahoma" pitchFamily="34" charset="0"/>
            </a:rPr>
            <a:t>No. of </a:t>
          </a:r>
          <a:r>
            <a:rPr lang="tr-TR" sz="3200" b="1" i="0" baseline="0" dirty="0" err="1">
              <a:solidFill>
                <a:srgbClr val="0070C0"/>
              </a:solidFill>
              <a:effectLst/>
              <a:latin typeface="Helvetica" pitchFamily="2" charset="0"/>
              <a:ea typeface="+mn-ea"/>
              <a:cs typeface="Tahoma" pitchFamily="34" charset="0"/>
            </a:rPr>
            <a:t>Equities</a:t>
          </a:r>
          <a:endParaRPr lang="tr-TR" sz="3200" b="1" dirty="0">
            <a:solidFill>
              <a:srgbClr val="0070C0"/>
            </a:solidFill>
            <a:effectLst/>
            <a:latin typeface="Helvetica" pitchFamily="2" charset="0"/>
            <a:cs typeface="Tahoma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0.40728</cdr:x>
      <cdr:y>0.10371</cdr:y>
    </cdr:to>
    <cdr:sp macro="" textlink="">
      <cdr:nvSpPr>
        <cdr:cNvPr id="4" name="Rectangl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7826990" cy="9744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66126" tIns="34441" rIns="66126" bIns="34441" anchor="t" upright="1"/>
        <a:lstStyle xmlns:a="http://schemas.openxmlformats.org/drawingml/2006/main"/>
        <a:p xmlns:a="http://schemas.openxmlformats.org/drawingml/2006/main">
          <a:pPr rtl="0"/>
          <a:r>
            <a:rPr lang="tr-TR" sz="3200" b="0" i="0" baseline="0" dirty="0" err="1"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Number</a:t>
          </a:r>
          <a:r>
            <a:rPr lang="tr-TR" sz="3200" b="0" i="0" dirty="0"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 of </a:t>
          </a:r>
          <a:r>
            <a:rPr lang="tr-TR" sz="3200" b="0" i="0" dirty="0" err="1"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Asset</a:t>
          </a:r>
          <a:r>
            <a:rPr lang="tr-TR" sz="3200" b="0" i="0" dirty="0"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 Management </a:t>
          </a:r>
          <a:r>
            <a:rPr lang="tr-TR" sz="3200" b="0" i="0" dirty="0" err="1"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Companies</a:t>
          </a:r>
          <a:endParaRPr lang="tr-TR" sz="3200" dirty="0">
            <a:effectLst/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0.24765</cdr:x>
      <cdr:y>0.11266</cdr:y>
    </cdr:from>
    <cdr:to>
      <cdr:x>0.37389</cdr:x>
      <cdr:y>0.17671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4413" y="1115270"/>
          <a:ext cx="2576542" cy="634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9,900</a:t>
          </a:r>
        </a:p>
      </cdr:txBody>
    </cdr:sp>
  </cdr:relSizeAnchor>
  <cdr:relSizeAnchor xmlns:cdr="http://schemas.openxmlformats.org/drawingml/2006/chartDrawing">
    <cdr:from>
      <cdr:x>0.05592</cdr:x>
      <cdr:y>0.12421</cdr:y>
    </cdr:from>
    <cdr:to>
      <cdr:x>0.18314</cdr:x>
      <cdr:y>0.16515</cdr:y>
    </cdr:to>
    <cdr:sp macro="" textlink="">
      <cdr:nvSpPr>
        <cdr:cNvPr id="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1297" y="1229661"/>
          <a:ext cx="2596544" cy="405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9,827</a:t>
          </a:r>
        </a:p>
      </cdr:txBody>
    </cdr:sp>
  </cdr:relSizeAnchor>
  <cdr:relSizeAnchor xmlns:cdr="http://schemas.openxmlformats.org/drawingml/2006/chartDrawing">
    <cdr:from>
      <cdr:x>0.43688</cdr:x>
      <cdr:y>0.17958</cdr:y>
    </cdr:from>
    <cdr:to>
      <cdr:x>0.56312</cdr:x>
      <cdr:y>0.24363</cdr:y>
    </cdr:to>
    <cdr:sp macro="" textlink="">
      <cdr:nvSpPr>
        <cdr:cNvPr id="9" name="Text Box 3">
          <a:extLst xmlns:a="http://schemas.openxmlformats.org/drawingml/2006/main">
            <a:ext uri="{FF2B5EF4-FFF2-40B4-BE49-F238E27FC236}">
              <a16:creationId xmlns:a16="http://schemas.microsoft.com/office/drawing/2014/main" id="{32CC10C2-17EB-4121-8897-9447FD955D6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6665" y="1777748"/>
          <a:ext cx="2576542" cy="634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9,638</a:t>
          </a:r>
        </a:p>
      </cdr:txBody>
    </cdr:sp>
  </cdr:relSizeAnchor>
  <cdr:relSizeAnchor xmlns:cdr="http://schemas.openxmlformats.org/drawingml/2006/chartDrawing">
    <cdr:from>
      <cdr:x>0.62558</cdr:x>
      <cdr:y>0.14618</cdr:y>
    </cdr:from>
    <cdr:to>
      <cdr:x>0.75182</cdr:x>
      <cdr:y>0.21023</cdr:y>
    </cdr:to>
    <cdr:sp macro="" textlink="">
      <cdr:nvSpPr>
        <cdr:cNvPr id="7" name="Text Box 3">
          <a:extLst xmlns:a="http://schemas.openxmlformats.org/drawingml/2006/main">
            <a:ext uri="{FF2B5EF4-FFF2-40B4-BE49-F238E27FC236}">
              <a16:creationId xmlns:a16="http://schemas.microsoft.com/office/drawing/2014/main" id="{F09F7D96-A547-0465-031A-CE5DB8E760A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7983" y="1447089"/>
          <a:ext cx="2576543" cy="634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9,749</a:t>
          </a:r>
        </a:p>
      </cdr:txBody>
    </cdr:sp>
  </cdr:relSizeAnchor>
  <cdr:relSizeAnchor xmlns:cdr="http://schemas.openxmlformats.org/drawingml/2006/chartDrawing">
    <cdr:from>
      <cdr:x>0.81738</cdr:x>
      <cdr:y>0.22653</cdr:y>
    </cdr:from>
    <cdr:to>
      <cdr:x>0.94362</cdr:x>
      <cdr:y>0.29058</cdr:y>
    </cdr:to>
    <cdr:sp macro="" textlink="">
      <cdr:nvSpPr>
        <cdr:cNvPr id="3" name="Text Box 3">
          <a:extLst xmlns:a="http://schemas.openxmlformats.org/drawingml/2006/main">
            <a:ext uri="{FF2B5EF4-FFF2-40B4-BE49-F238E27FC236}">
              <a16:creationId xmlns:a16="http://schemas.microsoft.com/office/drawing/2014/main" id="{AAC34541-E107-175F-5391-7A2EC23D5A0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82699" y="2242568"/>
          <a:ext cx="2576543" cy="634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9,403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0.49951</cdr:x>
      <cdr:y>0.5039</cdr:y>
    </cdr:from>
    <cdr:to>
      <cdr:x>0.51726</cdr:x>
      <cdr:y>0.56747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9278" y="1870227"/>
          <a:ext cx="121387" cy="23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3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  <cdr:relSizeAnchor xmlns:cdr="http://schemas.openxmlformats.org/drawingml/2006/chartDrawing">
    <cdr:from>
      <cdr:x>0.03786</cdr:x>
      <cdr:y>0.17296</cdr:y>
    </cdr:from>
    <cdr:to>
      <cdr:x>0.1587</cdr:x>
      <cdr:y>0.24041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B3C525A0-1757-4802-B477-60BBA94008C6}"/>
            </a:ext>
          </a:extLst>
        </cdr:cNvPr>
        <cdr:cNvSpPr txBox="1"/>
      </cdr:nvSpPr>
      <cdr:spPr>
        <a:xfrm xmlns:a="http://schemas.openxmlformats.org/drawingml/2006/main">
          <a:off x="758559" y="1649149"/>
          <a:ext cx="2421137" cy="643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6,179</a:t>
          </a:r>
        </a:p>
      </cdr:txBody>
    </cdr:sp>
  </cdr:relSizeAnchor>
  <cdr:relSizeAnchor xmlns:cdr="http://schemas.openxmlformats.org/drawingml/2006/chartDrawing">
    <cdr:from>
      <cdr:x>0.2455</cdr:x>
      <cdr:y>0.11756</cdr:y>
    </cdr:from>
    <cdr:to>
      <cdr:x>0.34432</cdr:x>
      <cdr:y>0.18287</cdr:y>
    </cdr:to>
    <cdr:sp macro="" textlink="">
      <cdr:nvSpPr>
        <cdr:cNvPr id="8" name="Metin kutusu 1">
          <a:extLst xmlns:a="http://schemas.openxmlformats.org/drawingml/2006/main">
            <a:ext uri="{FF2B5EF4-FFF2-40B4-BE49-F238E27FC236}">
              <a16:creationId xmlns:a16="http://schemas.microsoft.com/office/drawing/2014/main" id="{993E959B-0582-48A8-A672-90E702654949}"/>
            </a:ext>
          </a:extLst>
        </cdr:cNvPr>
        <cdr:cNvSpPr txBox="1"/>
      </cdr:nvSpPr>
      <cdr:spPr>
        <a:xfrm xmlns:a="http://schemas.openxmlformats.org/drawingml/2006/main">
          <a:off x="4918723" y="1120945"/>
          <a:ext cx="1979946" cy="62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6,771</a:t>
          </a:r>
        </a:p>
      </cdr:txBody>
    </cdr:sp>
  </cdr:relSizeAnchor>
  <cdr:relSizeAnchor xmlns:cdr="http://schemas.openxmlformats.org/drawingml/2006/chartDrawing">
    <cdr:from>
      <cdr:x>0.41957</cdr:x>
      <cdr:y>0.01235</cdr:y>
    </cdr:from>
    <cdr:to>
      <cdr:x>0.54323</cdr:x>
      <cdr:y>0.07746</cdr:y>
    </cdr:to>
    <cdr:sp macro="" textlink="">
      <cdr:nvSpPr>
        <cdr:cNvPr id="9" name="Metin kutusu 1">
          <a:extLst xmlns:a="http://schemas.openxmlformats.org/drawingml/2006/main">
            <a:ext uri="{FF2B5EF4-FFF2-40B4-BE49-F238E27FC236}">
              <a16:creationId xmlns:a16="http://schemas.microsoft.com/office/drawing/2014/main" id="{EC6F5CE8-F769-1F75-B495-DD24404B67BC}"/>
            </a:ext>
          </a:extLst>
        </cdr:cNvPr>
        <cdr:cNvSpPr txBox="1"/>
      </cdr:nvSpPr>
      <cdr:spPr>
        <a:xfrm xmlns:a="http://schemas.openxmlformats.org/drawingml/2006/main">
          <a:off x="8406516" y="117745"/>
          <a:ext cx="2477638" cy="620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7,573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0.49951</cdr:x>
      <cdr:y>0.5039</cdr:y>
    </cdr:from>
    <cdr:to>
      <cdr:x>0.51726</cdr:x>
      <cdr:y>0.56747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9278" y="1870227"/>
          <a:ext cx="121387" cy="23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3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cdr:txBody>
    </cdr:sp>
  </cdr:relSizeAnchor>
  <cdr:relSizeAnchor xmlns:cdr="http://schemas.openxmlformats.org/drawingml/2006/chartDrawing">
    <cdr:from>
      <cdr:x>0.25829</cdr:x>
      <cdr:y>0.44497</cdr:y>
    </cdr:from>
    <cdr:to>
      <cdr:x>0.38354</cdr:x>
      <cdr:y>0.5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B3C525A0-1757-4802-B477-60BBA94008C6}"/>
            </a:ext>
          </a:extLst>
        </cdr:cNvPr>
        <cdr:cNvSpPr txBox="1"/>
      </cdr:nvSpPr>
      <cdr:spPr>
        <a:xfrm xmlns:a="http://schemas.openxmlformats.org/drawingml/2006/main">
          <a:off x="5343048" y="4340709"/>
          <a:ext cx="2590921" cy="53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3200" b="1" dirty="0">
              <a:solidFill>
                <a:schemeClr val="tx1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1,187</a:t>
          </a:r>
        </a:p>
      </cdr:txBody>
    </cdr:sp>
  </cdr:relSizeAnchor>
  <cdr:relSizeAnchor xmlns:cdr="http://schemas.openxmlformats.org/drawingml/2006/chartDrawing">
    <cdr:from>
      <cdr:x>0.07128</cdr:x>
      <cdr:y>0.53479</cdr:y>
    </cdr:from>
    <cdr:to>
      <cdr:x>0.19661</cdr:x>
      <cdr:y>0.58587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0765332A-CEC5-4E34-A351-B60A548D0232}"/>
            </a:ext>
          </a:extLst>
        </cdr:cNvPr>
        <cdr:cNvSpPr txBox="1"/>
      </cdr:nvSpPr>
      <cdr:spPr>
        <a:xfrm xmlns:a="http://schemas.openxmlformats.org/drawingml/2006/main">
          <a:off x="1474593" y="5216950"/>
          <a:ext cx="2592576" cy="498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1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932</a:t>
          </a:r>
        </a:p>
      </cdr:txBody>
    </cdr:sp>
  </cdr:relSizeAnchor>
  <cdr:relSizeAnchor xmlns:cdr="http://schemas.openxmlformats.org/drawingml/2006/chartDrawing">
    <cdr:from>
      <cdr:x>0.44846</cdr:x>
      <cdr:y>0.3548</cdr:y>
    </cdr:from>
    <cdr:to>
      <cdr:x>0.5661</cdr:x>
      <cdr:y>0.41359</cdr:y>
    </cdr:to>
    <cdr:sp macro="" textlink="">
      <cdr:nvSpPr>
        <cdr:cNvPr id="8" name="Metin kutusu 1">
          <a:extLst xmlns:a="http://schemas.openxmlformats.org/drawingml/2006/main">
            <a:ext uri="{FF2B5EF4-FFF2-40B4-BE49-F238E27FC236}">
              <a16:creationId xmlns:a16="http://schemas.microsoft.com/office/drawing/2014/main" id="{A3A4BE7B-CC2F-EDE4-9890-9FE71FA1E6ED}"/>
            </a:ext>
          </a:extLst>
        </cdr:cNvPr>
        <cdr:cNvSpPr txBox="1"/>
      </cdr:nvSpPr>
      <cdr:spPr>
        <a:xfrm xmlns:a="http://schemas.openxmlformats.org/drawingml/2006/main">
          <a:off x="9276929" y="3461089"/>
          <a:ext cx="2433501" cy="57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1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1,518</a:t>
          </a:r>
        </a:p>
      </cdr:txBody>
    </cdr:sp>
  </cdr:relSizeAnchor>
  <cdr:relSizeAnchor xmlns:cdr="http://schemas.openxmlformats.org/drawingml/2006/chartDrawing">
    <cdr:from>
      <cdr:x>0.64062</cdr:x>
      <cdr:y>0.25889</cdr:y>
    </cdr:from>
    <cdr:to>
      <cdr:x>0.75826</cdr:x>
      <cdr:y>0.31768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23C3818A-AC12-A970-45AF-F14FD11998BD}"/>
            </a:ext>
          </a:extLst>
        </cdr:cNvPr>
        <cdr:cNvSpPr txBox="1"/>
      </cdr:nvSpPr>
      <cdr:spPr>
        <a:xfrm xmlns:a="http://schemas.openxmlformats.org/drawingml/2006/main">
          <a:off x="13251879" y="2525445"/>
          <a:ext cx="2433500" cy="57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1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1,734</a:t>
          </a:r>
        </a:p>
      </cdr:txBody>
    </cdr:sp>
  </cdr:relSizeAnchor>
  <cdr:relSizeAnchor xmlns:cdr="http://schemas.openxmlformats.org/drawingml/2006/chartDrawing">
    <cdr:from>
      <cdr:x>0.83414</cdr:x>
      <cdr:y>0.14656</cdr:y>
    </cdr:from>
    <cdr:to>
      <cdr:x>0.95178</cdr:x>
      <cdr:y>0.20535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57F4D2D0-C47D-D2D5-0510-75B24BC73FD7}"/>
            </a:ext>
          </a:extLst>
        </cdr:cNvPr>
        <cdr:cNvSpPr txBox="1"/>
      </cdr:nvSpPr>
      <cdr:spPr>
        <a:xfrm xmlns:a="http://schemas.openxmlformats.org/drawingml/2006/main">
          <a:off x="17255017" y="1429700"/>
          <a:ext cx="2433500" cy="57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1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1,985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0.05533</cdr:x>
      <cdr:y>0.78341</cdr:y>
    </cdr:from>
    <cdr:to>
      <cdr:x>0.14116</cdr:x>
      <cdr:y>0.83835</cdr:y>
    </cdr:to>
    <cdr:sp macro="" textlink="">
      <cdr:nvSpPr>
        <cdr:cNvPr id="6" name="Metin kutusu 5"/>
        <cdr:cNvSpPr txBox="1"/>
      </cdr:nvSpPr>
      <cdr:spPr>
        <a:xfrm xmlns:a="http://schemas.openxmlformats.org/drawingml/2006/main">
          <a:off x="1127021" y="8410368"/>
          <a:ext cx="1748421" cy="58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11.6</a:t>
          </a:r>
        </a:p>
      </cdr:txBody>
    </cdr:sp>
  </cdr:relSizeAnchor>
  <cdr:relSizeAnchor xmlns:cdr="http://schemas.openxmlformats.org/drawingml/2006/chartDrawing">
    <cdr:from>
      <cdr:x>0.24557</cdr:x>
      <cdr:y>0.7174</cdr:y>
    </cdr:from>
    <cdr:to>
      <cdr:x>0.34449</cdr:x>
      <cdr:y>0.78028</cdr:y>
    </cdr:to>
    <cdr:sp macro="" textlink="">
      <cdr:nvSpPr>
        <cdr:cNvPr id="10" name="Metin kutusu 1"/>
        <cdr:cNvSpPr txBox="1"/>
      </cdr:nvSpPr>
      <cdr:spPr>
        <a:xfrm xmlns:a="http://schemas.openxmlformats.org/drawingml/2006/main">
          <a:off x="5002465" y="7701781"/>
          <a:ext cx="2015073" cy="675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27.2</a:t>
          </a:r>
        </a:p>
      </cdr:txBody>
    </cdr:sp>
  </cdr:relSizeAnchor>
  <cdr:relSizeAnchor xmlns:cdr="http://schemas.openxmlformats.org/drawingml/2006/chartDrawing">
    <cdr:from>
      <cdr:x>0.63268</cdr:x>
      <cdr:y>0.42773</cdr:y>
    </cdr:from>
    <cdr:to>
      <cdr:x>0.738</cdr:x>
      <cdr:y>0.47764</cdr:y>
    </cdr:to>
    <cdr:sp macro="" textlink="">
      <cdr:nvSpPr>
        <cdr:cNvPr id="7" name="Metin kutusu 1">
          <a:extLst xmlns:a="http://schemas.openxmlformats.org/drawingml/2006/main">
            <a:ext uri="{FF2B5EF4-FFF2-40B4-BE49-F238E27FC236}">
              <a16:creationId xmlns:a16="http://schemas.microsoft.com/office/drawing/2014/main" id="{74BAE77D-09B4-47D8-9E3E-427633901AAE}"/>
            </a:ext>
          </a:extLst>
        </cdr:cNvPr>
        <cdr:cNvSpPr txBox="1"/>
      </cdr:nvSpPr>
      <cdr:spPr>
        <a:xfrm xmlns:a="http://schemas.openxmlformats.org/drawingml/2006/main">
          <a:off x="12888165" y="4591962"/>
          <a:ext cx="2145446" cy="53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88.3</a:t>
          </a:r>
        </a:p>
      </cdr:txBody>
    </cdr:sp>
  </cdr:relSizeAnchor>
  <cdr:relSizeAnchor xmlns:cdr="http://schemas.openxmlformats.org/drawingml/2006/chartDrawing">
    <cdr:from>
      <cdr:x>0.84134</cdr:x>
      <cdr:y>0.3302</cdr:y>
    </cdr:from>
    <cdr:to>
      <cdr:x>0.94666</cdr:x>
      <cdr:y>0.38011</cdr:y>
    </cdr:to>
    <cdr:sp macro="" textlink="">
      <cdr:nvSpPr>
        <cdr:cNvPr id="8" name="Metin kutusu 1">
          <a:extLst xmlns:a="http://schemas.openxmlformats.org/drawingml/2006/main">
            <a:ext uri="{FF2B5EF4-FFF2-40B4-BE49-F238E27FC236}">
              <a16:creationId xmlns:a16="http://schemas.microsoft.com/office/drawing/2014/main" id="{457EC559-B5BF-90BE-2C5F-DAB193609D0F}"/>
            </a:ext>
          </a:extLst>
        </cdr:cNvPr>
        <cdr:cNvSpPr txBox="1"/>
      </cdr:nvSpPr>
      <cdr:spPr>
        <a:xfrm xmlns:a="http://schemas.openxmlformats.org/drawingml/2006/main">
          <a:off x="5716570" y="1191855"/>
          <a:ext cx="715608" cy="180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0.43625</cdr:x>
      <cdr:y>0.54708</cdr:y>
    </cdr:from>
    <cdr:to>
      <cdr:x>0.54157</cdr:x>
      <cdr:y>0.59699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3D0D8732-144B-9B1C-9CC0-F6C1F58D26BD}"/>
            </a:ext>
          </a:extLst>
        </cdr:cNvPr>
        <cdr:cNvSpPr txBox="1"/>
      </cdr:nvSpPr>
      <cdr:spPr>
        <a:xfrm xmlns:a="http://schemas.openxmlformats.org/drawingml/2006/main">
          <a:off x="8886780" y="5873202"/>
          <a:ext cx="2145447" cy="535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65.5</a:t>
          </a:r>
        </a:p>
      </cdr:txBody>
    </cdr:sp>
  </cdr:relSizeAnchor>
  <cdr:relSizeAnchor xmlns:cdr="http://schemas.openxmlformats.org/drawingml/2006/chartDrawing">
    <cdr:from>
      <cdr:x>0.78244</cdr:x>
      <cdr:y>0.12769</cdr:y>
    </cdr:from>
    <cdr:to>
      <cdr:x>0.78244</cdr:x>
      <cdr:y>0.89975</cdr:y>
    </cdr:to>
    <cdr:sp macro="" textlink="">
      <cdr:nvSpPr>
        <cdr:cNvPr id="3" name="Line">
          <a:extLst xmlns:a="http://schemas.openxmlformats.org/drawingml/2006/main">
            <a:ext uri="{FF2B5EF4-FFF2-40B4-BE49-F238E27FC236}">
              <a16:creationId xmlns:a16="http://schemas.microsoft.com/office/drawing/2014/main" id="{086D9F3A-5E2A-59FD-016C-30A1CC4035CF}"/>
            </a:ext>
          </a:extLst>
        </cdr:cNvPr>
        <cdr:cNvSpPr/>
      </cdr:nvSpPr>
      <cdr:spPr>
        <a:xfrm xmlns:a="http://schemas.openxmlformats.org/drawingml/2006/main" flipV="1">
          <a:off x="15938867" y="1370791"/>
          <a:ext cx="0" cy="8288538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accent1"/>
          </a:solidFill>
        </a:ln>
      </cdr:spPr>
      <cdr:txBody>
        <a:bodyPr xmlns:a="http://schemas.openxmlformats.org/drawingml/2006/main" lIns="64293" tIns="64293" rIns="64293" bIns="64293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0.83043</cdr:x>
      <cdr:y>0.12926</cdr:y>
    </cdr:from>
    <cdr:to>
      <cdr:x>0.92935</cdr:x>
      <cdr:y>0.19214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DCC69D94-4D39-7B39-E902-40C07CA23252}"/>
            </a:ext>
          </a:extLst>
        </cdr:cNvPr>
        <cdr:cNvSpPr txBox="1"/>
      </cdr:nvSpPr>
      <cdr:spPr>
        <a:xfrm xmlns:a="http://schemas.openxmlformats.org/drawingml/2006/main">
          <a:off x="16916561" y="1387699"/>
          <a:ext cx="2015073" cy="675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153.3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0.06753</cdr:x>
      <cdr:y>0.79607</cdr:y>
    </cdr:from>
    <cdr:to>
      <cdr:x>0.13464</cdr:x>
      <cdr:y>0.87059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366661" y="8546252"/>
          <a:ext cx="1358242" cy="80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1,936</a:t>
          </a:r>
        </a:p>
      </cdr:txBody>
    </cdr:sp>
  </cdr:relSizeAnchor>
  <cdr:relSizeAnchor xmlns:cdr="http://schemas.openxmlformats.org/drawingml/2006/chartDrawing">
    <cdr:from>
      <cdr:x>0.44519</cdr:x>
      <cdr:y>0.66917</cdr:y>
    </cdr:from>
    <cdr:to>
      <cdr:x>0.5331</cdr:x>
      <cdr:y>0.72031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9010267" y="7183914"/>
          <a:ext cx="1779215" cy="549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10,437</a:t>
          </a:r>
        </a:p>
      </cdr:txBody>
    </cdr:sp>
  </cdr:relSizeAnchor>
  <cdr:relSizeAnchor xmlns:cdr="http://schemas.openxmlformats.org/drawingml/2006/chartDrawing">
    <cdr:from>
      <cdr:x>0.25903</cdr:x>
      <cdr:y>0.7608</cdr:y>
    </cdr:from>
    <cdr:to>
      <cdr:x>0.33972</cdr:x>
      <cdr:y>0.80023</cdr:y>
    </cdr:to>
    <cdr:sp macro="" textlink="">
      <cdr:nvSpPr>
        <cdr:cNvPr id="7" name="Metin kutusu 1">
          <a:extLst xmlns:a="http://schemas.openxmlformats.org/drawingml/2006/main">
            <a:ext uri="{FF2B5EF4-FFF2-40B4-BE49-F238E27FC236}">
              <a16:creationId xmlns:a16="http://schemas.microsoft.com/office/drawing/2014/main" id="{7F413705-C458-B251-295C-6C44C65923C7}"/>
            </a:ext>
          </a:extLst>
        </cdr:cNvPr>
        <cdr:cNvSpPr txBox="1"/>
      </cdr:nvSpPr>
      <cdr:spPr>
        <a:xfrm xmlns:a="http://schemas.openxmlformats.org/drawingml/2006/main">
          <a:off x="5242533" y="8167666"/>
          <a:ext cx="1633089" cy="423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4,739</a:t>
          </a:r>
        </a:p>
      </cdr:txBody>
    </cdr:sp>
  </cdr:relSizeAnchor>
  <cdr:relSizeAnchor xmlns:cdr="http://schemas.openxmlformats.org/drawingml/2006/chartDrawing">
    <cdr:from>
      <cdr:x>0.63268</cdr:x>
      <cdr:y>0.51296</cdr:y>
    </cdr:from>
    <cdr:to>
      <cdr:x>0.71337</cdr:x>
      <cdr:y>0.55239</cdr:y>
    </cdr:to>
    <cdr:sp macro="" textlink="">
      <cdr:nvSpPr>
        <cdr:cNvPr id="9" name="Metin kutusu 1">
          <a:extLst xmlns:a="http://schemas.openxmlformats.org/drawingml/2006/main">
            <a:ext uri="{FF2B5EF4-FFF2-40B4-BE49-F238E27FC236}">
              <a16:creationId xmlns:a16="http://schemas.microsoft.com/office/drawing/2014/main" id="{D1B0A6A5-C334-6A01-6DFE-230A60557F1B}"/>
            </a:ext>
          </a:extLst>
        </cdr:cNvPr>
        <cdr:cNvSpPr txBox="1"/>
      </cdr:nvSpPr>
      <cdr:spPr>
        <a:xfrm xmlns:a="http://schemas.openxmlformats.org/drawingml/2006/main">
          <a:off x="12804836" y="5506889"/>
          <a:ext cx="1633089" cy="423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20,736</a:t>
          </a:r>
        </a:p>
      </cdr:txBody>
    </cdr:sp>
  </cdr:relSizeAnchor>
  <cdr:relSizeAnchor xmlns:cdr="http://schemas.openxmlformats.org/drawingml/2006/chartDrawing">
    <cdr:from>
      <cdr:x>0.82852</cdr:x>
      <cdr:y>0.19479</cdr:y>
    </cdr:from>
    <cdr:to>
      <cdr:x>0.90921</cdr:x>
      <cdr:y>0.23422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3D977EE9-C735-1D48-B40E-2373099741B2}"/>
            </a:ext>
          </a:extLst>
        </cdr:cNvPr>
        <cdr:cNvSpPr txBox="1"/>
      </cdr:nvSpPr>
      <cdr:spPr>
        <a:xfrm xmlns:a="http://schemas.openxmlformats.org/drawingml/2006/main">
          <a:off x="16768555" y="2091238"/>
          <a:ext cx="1633089" cy="423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34,006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0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6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0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8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0.35651</cdr:x>
      <cdr:y>0.29798</cdr:y>
    </cdr:from>
    <cdr:to>
      <cdr:x>0.46376</cdr:x>
      <cdr:y>0.37169</cdr:y>
    </cdr:to>
    <cdr:sp macro="" textlink="">
      <cdr:nvSpPr>
        <cdr:cNvPr id="5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66943" y="3216040"/>
          <a:ext cx="2426774" cy="795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33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,722</a:t>
          </a:r>
        </a:p>
      </cdr:txBody>
    </cdr:sp>
  </cdr:relSizeAnchor>
  <cdr:relSizeAnchor xmlns:cdr="http://schemas.openxmlformats.org/drawingml/2006/chartDrawing">
    <cdr:from>
      <cdr:x>0.52309</cdr:x>
      <cdr:y>0.04142</cdr:y>
    </cdr:from>
    <cdr:to>
      <cdr:x>0.63034</cdr:x>
      <cdr:y>0.10563</cdr:y>
    </cdr:to>
    <cdr:sp macro="" textlink="">
      <cdr:nvSpPr>
        <cdr:cNvPr id="6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36152" y="447040"/>
          <a:ext cx="2426775" cy="693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49,268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0.03192</cdr:x>
      <cdr:y>0.61283</cdr:y>
    </cdr:from>
    <cdr:to>
      <cdr:x>0.13917</cdr:x>
      <cdr:y>0.66735</cdr:y>
    </cdr:to>
    <cdr:sp macro="" textlink="">
      <cdr:nvSpPr>
        <cdr:cNvPr id="64" name="Text Box 13">
          <a:extLst xmlns:a="http://schemas.openxmlformats.org/drawingml/2006/main">
            <a:ext uri="{FF2B5EF4-FFF2-40B4-BE49-F238E27FC236}">
              <a16:creationId xmlns:a16="http://schemas.microsoft.com/office/drawing/2014/main" id="{22F58BD0-CC9D-42DB-8193-DCE40924731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155" y="6614188"/>
          <a:ext cx="2426775" cy="588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15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,755</a:t>
          </a:r>
        </a:p>
      </cdr:txBody>
    </cdr:sp>
  </cdr:relSizeAnchor>
  <cdr:relSizeAnchor xmlns:cdr="http://schemas.openxmlformats.org/drawingml/2006/chartDrawing">
    <cdr:from>
      <cdr:x>0.19882</cdr:x>
      <cdr:y>0.44548</cdr:y>
    </cdr:from>
    <cdr:to>
      <cdr:x>0.30608</cdr:x>
      <cdr:y>0.5</cdr:y>
    </cdr:to>
    <cdr:sp macro="" textlink="">
      <cdr:nvSpPr>
        <cdr:cNvPr id="65" name="Text Box 13">
          <a:extLst xmlns:a="http://schemas.openxmlformats.org/drawingml/2006/main">
            <a:ext uri="{FF2B5EF4-FFF2-40B4-BE49-F238E27FC236}">
              <a16:creationId xmlns:a16="http://schemas.microsoft.com/office/drawing/2014/main" id="{42B5302B-753D-40CA-9F0D-043A4312375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8766" y="4807973"/>
          <a:ext cx="2427001" cy="588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25</a:t>
          </a: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,182</a:t>
          </a:r>
        </a:p>
      </cdr:txBody>
    </cdr:sp>
  </cdr:relSizeAnchor>
  <cdr:relSizeAnchor xmlns:cdr="http://schemas.openxmlformats.org/drawingml/2006/chartDrawing">
    <cdr:from>
      <cdr:x>0.68159</cdr:x>
      <cdr:y>0</cdr:y>
    </cdr:from>
    <cdr:to>
      <cdr:x>0.78884</cdr:x>
      <cdr:y>0.06421</cdr:y>
    </cdr:to>
    <cdr:sp macro="" textlink="">
      <cdr:nvSpPr>
        <cdr:cNvPr id="28" name="Text Box 13">
          <a:extLst xmlns:a="http://schemas.openxmlformats.org/drawingml/2006/main">
            <a:ext uri="{FF2B5EF4-FFF2-40B4-BE49-F238E27FC236}">
              <a16:creationId xmlns:a16="http://schemas.microsoft.com/office/drawing/2014/main" id="{10B1F26A-7816-C125-2354-8C1107A60D7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22632" y="0"/>
          <a:ext cx="2426775" cy="693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53,718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10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10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10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0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0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0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0.00693</cdr:x>
      <cdr:y>0.20938</cdr:y>
    </cdr:from>
    <cdr:to>
      <cdr:x>0.00693</cdr:x>
      <cdr:y>0.20938</cdr:y>
    </cdr:to>
    <cdr:sp macro="" textlink="">
      <cdr:nvSpPr>
        <cdr:cNvPr id="147149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8295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0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0.24207</cdr:x>
      <cdr:y>0.43662</cdr:y>
    </cdr:from>
    <cdr:to>
      <cdr:x>0.3466</cdr:x>
      <cdr:y>0.49095</cdr:y>
    </cdr:to>
    <cdr:sp macro="" textlink="">
      <cdr:nvSpPr>
        <cdr:cNvPr id="14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6336" y="4416233"/>
          <a:ext cx="2066790" cy="549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rPr>
            <a:t>10,043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58618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0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1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29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6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3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0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8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558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4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422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050" b="1" i="0" u="none" strike="noStrike" baseline="0">
              <a:solidFill>
                <a:srgbClr val="000000"/>
              </a:solidFill>
              <a:latin typeface="Tahoma"/>
              <a:cs typeface="Tahoma"/>
            </a:rPr>
            <a:t>495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300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333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486</a:t>
          </a:r>
        </a:p>
      </cdr:txBody>
    </cdr:sp>
  </cdr:relSizeAnchor>
  <cdr:relSizeAnchor xmlns:cdr="http://schemas.openxmlformats.org/drawingml/2006/chartDrawing">
    <cdr:from>
      <cdr:x>0.00689</cdr:x>
      <cdr:y>0.20607</cdr:y>
    </cdr:from>
    <cdr:to>
      <cdr:x>0.00689</cdr:x>
      <cdr:y>0.20607</cdr:y>
    </cdr:to>
    <cdr:sp macro="" textlink="">
      <cdr:nvSpPr>
        <cdr:cNvPr id="5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73728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950" b="1" i="0" u="none" strike="noStrike" baseline="0">
              <a:solidFill>
                <a:srgbClr val="000000"/>
              </a:solidFill>
              <a:latin typeface="Tahoma"/>
              <a:cs typeface="Tahoma"/>
            </a:rPr>
            <a:t>430</a:t>
          </a:r>
        </a:p>
      </cdr:txBody>
    </cdr:sp>
  </cdr:relSizeAnchor>
  <cdr:relSizeAnchor xmlns:cdr="http://schemas.openxmlformats.org/drawingml/2006/chartDrawing">
    <cdr:from>
      <cdr:x>0.44434</cdr:x>
      <cdr:y>0.29455</cdr:y>
    </cdr:from>
    <cdr:to>
      <cdr:x>0.53261</cdr:x>
      <cdr:y>0.35222</cdr:y>
    </cdr:to>
    <cdr:sp macro="" textlink="">
      <cdr:nvSpPr>
        <cdr:cNvPr id="5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85584" y="2979269"/>
          <a:ext cx="1745293" cy="583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rPr>
            <a:t>13,423</a:t>
          </a:r>
        </a:p>
      </cdr:txBody>
    </cdr:sp>
  </cdr:relSizeAnchor>
  <cdr:relSizeAnchor xmlns:cdr="http://schemas.openxmlformats.org/drawingml/2006/chartDrawing">
    <cdr:from>
      <cdr:x>0.62304</cdr:x>
      <cdr:y>0.11853</cdr:y>
    </cdr:from>
    <cdr:to>
      <cdr:x>0.7303</cdr:x>
      <cdr:y>0.19225</cdr:y>
    </cdr:to>
    <cdr:sp macro="" textlink="">
      <cdr:nvSpPr>
        <cdr:cNvPr id="5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18867" y="1198880"/>
          <a:ext cx="2120768" cy="745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rPr>
            <a:t>17</a:t>
          </a:r>
          <a:r>
            <a:rPr lang="tr-TR" sz="3200" b="1" i="0" u="none" strike="noStrike" baseline="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,535</a:t>
          </a:r>
        </a:p>
      </cdr:txBody>
    </cdr:sp>
  </cdr:relSizeAnchor>
  <cdr:relSizeAnchor xmlns:cdr="http://schemas.openxmlformats.org/drawingml/2006/chartDrawing">
    <cdr:from>
      <cdr:x>0.05752</cdr:x>
      <cdr:y>0.58292</cdr:y>
    </cdr:from>
    <cdr:to>
      <cdr:x>0.16477</cdr:x>
      <cdr:y>0.65664</cdr:y>
    </cdr:to>
    <cdr:sp macro="" textlink="">
      <cdr:nvSpPr>
        <cdr:cNvPr id="74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7329" y="5896000"/>
          <a:ext cx="2120571" cy="745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rPr>
            <a:t>6,208</a:t>
          </a:r>
        </a:p>
      </cdr:txBody>
    </cdr:sp>
  </cdr:relSizeAnchor>
  <cdr:relSizeAnchor xmlns:cdr="http://schemas.openxmlformats.org/drawingml/2006/chartDrawing">
    <cdr:from>
      <cdr:x>0.80957</cdr:x>
      <cdr:y>0</cdr:y>
    </cdr:from>
    <cdr:to>
      <cdr:x>0.91683</cdr:x>
      <cdr:y>0.07372</cdr:y>
    </cdr:to>
    <cdr:sp macro="" textlink="">
      <cdr:nvSpPr>
        <cdr:cNvPr id="13" name="Text Box 13">
          <a:extLst xmlns:a="http://schemas.openxmlformats.org/drawingml/2006/main">
            <a:ext uri="{FF2B5EF4-FFF2-40B4-BE49-F238E27FC236}">
              <a16:creationId xmlns:a16="http://schemas.microsoft.com/office/drawing/2014/main" id="{E3FC2C17-2821-5642-C53F-BB77BB8F9D7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06947" y="-2253512"/>
          <a:ext cx="2120768" cy="745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rPr>
            <a:t>22</a:t>
          </a:r>
          <a:r>
            <a:rPr lang="tr-TR" sz="3200" b="1" i="0" u="none" strike="noStrike" baseline="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,902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0.01037</cdr:y>
    </cdr:from>
    <cdr:to>
      <cdr:x>0.14025</cdr:x>
      <cdr:y>0.06607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0" y="38283"/>
          <a:ext cx="956098" cy="20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l"/>
          <a:r>
            <a:rPr lang="tr-TR" sz="3200" dirty="0" err="1">
              <a:solidFill>
                <a:srgbClr val="0070C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MCap</a:t>
          </a:r>
          <a:endParaRPr lang="en-GB" sz="3200" dirty="0">
            <a:solidFill>
              <a:srgbClr val="0070C0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0.85249</cdr:x>
      <cdr:y>3.98182E-5</cdr:y>
    </cdr:from>
    <cdr:to>
      <cdr:x>0.99721</cdr:x>
      <cdr:y>0.05058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5811478" y="147"/>
          <a:ext cx="986570" cy="186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tr-TR" sz="3200" dirty="0" err="1">
              <a:solidFill>
                <a:srgbClr val="0070C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Trading</a:t>
          </a:r>
          <a:r>
            <a:rPr lang="tr-TR" sz="3200" dirty="0">
              <a:solidFill>
                <a:srgbClr val="0070C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tr-TR" sz="3200" dirty="0" err="1">
              <a:solidFill>
                <a:srgbClr val="0070C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Vol</a:t>
          </a:r>
          <a:r>
            <a:rPr lang="tr-TR" sz="3200" dirty="0">
              <a:solidFill>
                <a:srgbClr val="0070C0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n-GB" sz="3200" dirty="0">
            <a:solidFill>
              <a:srgbClr val="0070C0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0.8822</cdr:x>
      <cdr:y>0.8438</cdr:y>
    </cdr:from>
    <cdr:to>
      <cdr:x>0.96697</cdr:x>
      <cdr:y>0.87599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A1DD68D2-E977-19ED-2546-07687DCCD31C}"/>
            </a:ext>
          </a:extLst>
        </cdr:cNvPr>
        <cdr:cNvSpPr txBox="1"/>
      </cdr:nvSpPr>
      <cdr:spPr>
        <a:xfrm xmlns:a="http://schemas.openxmlformats.org/drawingml/2006/main">
          <a:off x="15491749" y="8814055"/>
          <a:ext cx="1488588" cy="336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tr-TR" sz="2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9,270</a:t>
          </a:r>
        </a:p>
      </cdr:txBody>
    </cdr:sp>
  </cdr:relSizeAnchor>
  <cdr:relSizeAnchor xmlns:cdr="http://schemas.openxmlformats.org/drawingml/2006/chartDrawing">
    <cdr:from>
      <cdr:x>0.88053</cdr:x>
      <cdr:y>0.82142</cdr:y>
    </cdr:from>
    <cdr:to>
      <cdr:x>0.96697</cdr:x>
      <cdr:y>0.85975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AEDC75E3-5BBA-D823-B6BF-0CE8E871FFD7}"/>
            </a:ext>
          </a:extLst>
        </cdr:cNvPr>
        <cdr:cNvSpPr txBox="1"/>
      </cdr:nvSpPr>
      <cdr:spPr>
        <a:xfrm xmlns:a="http://schemas.openxmlformats.org/drawingml/2006/main">
          <a:off x="15462423" y="8580255"/>
          <a:ext cx="1517914" cy="400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tr-TR" sz="2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7,880</a:t>
          </a:r>
        </a:p>
      </cdr:txBody>
    </cdr:sp>
  </cdr:relSizeAnchor>
  <cdr:relSizeAnchor xmlns:cdr="http://schemas.openxmlformats.org/drawingml/2006/chartDrawing">
    <cdr:from>
      <cdr:x>0.87889</cdr:x>
      <cdr:y>0.79754</cdr:y>
    </cdr:from>
    <cdr:to>
      <cdr:x>0.96533</cdr:x>
      <cdr:y>0.83456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40671CCA-9392-EC20-BE2A-107A5D94E568}"/>
            </a:ext>
          </a:extLst>
        </cdr:cNvPr>
        <cdr:cNvSpPr txBox="1"/>
      </cdr:nvSpPr>
      <cdr:spPr>
        <a:xfrm xmlns:a="http://schemas.openxmlformats.org/drawingml/2006/main">
          <a:off x="15433679" y="8330786"/>
          <a:ext cx="1517914" cy="38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tr-TR" sz="2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7,611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0.25843</cdr:x>
      <cdr:y>0.05595</cdr:y>
    </cdr:from>
    <cdr:to>
      <cdr:x>0.33654</cdr:x>
      <cdr:y>0.11761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34592" y="552554"/>
          <a:ext cx="1551895" cy="608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539</a:t>
          </a:r>
        </a:p>
      </cdr:txBody>
    </cdr:sp>
  </cdr:relSizeAnchor>
  <cdr:relSizeAnchor xmlns:cdr="http://schemas.openxmlformats.org/drawingml/2006/chartDrawing">
    <cdr:from>
      <cdr:x>0.65733</cdr:x>
      <cdr:y>0</cdr:y>
    </cdr:from>
    <cdr:to>
      <cdr:x>0.73543</cdr:x>
      <cdr:y>0.04543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059831" y="0"/>
          <a:ext cx="1551696" cy="4634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591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0.06106</cdr:x>
      <cdr:y>0.12326</cdr:y>
    </cdr:from>
    <cdr:to>
      <cdr:x>0.13916</cdr:x>
      <cdr:y>0.18492</cdr:y>
    </cdr:to>
    <cdr:sp macro="" textlink="">
      <cdr:nvSpPr>
        <cdr:cNvPr id="7" name="Text Box 5">
          <a:extLst xmlns:a="http://schemas.openxmlformats.org/drawingml/2006/main">
            <a:ext uri="{FF2B5EF4-FFF2-40B4-BE49-F238E27FC236}">
              <a16:creationId xmlns:a16="http://schemas.microsoft.com/office/drawing/2014/main" id="{7B939AF1-4ADA-4906-ACA4-BCA048E476E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13210" y="1319939"/>
          <a:ext cx="1551696" cy="660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483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0.458</cdr:x>
      <cdr:y>0</cdr:y>
    </cdr:from>
    <cdr:to>
      <cdr:x>0.5361</cdr:x>
      <cdr:y>0.06166</cdr:y>
    </cdr:to>
    <cdr:sp macro="" textlink="">
      <cdr:nvSpPr>
        <cdr:cNvPr id="9" name="Text Box 5">
          <a:extLst xmlns:a="http://schemas.openxmlformats.org/drawingml/2006/main">
            <a:ext uri="{FF2B5EF4-FFF2-40B4-BE49-F238E27FC236}">
              <a16:creationId xmlns:a16="http://schemas.microsoft.com/office/drawing/2014/main" id="{2B4774CF-D389-472F-91A0-9CBDF9F0882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99672" y="0"/>
          <a:ext cx="1551696" cy="629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572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0.86569</cdr:x>
      <cdr:y>1.86767E-7</cdr:y>
    </cdr:from>
    <cdr:to>
      <cdr:x>0.92393</cdr:x>
      <cdr:y>0.02986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DD37E37D-9C33-DE4E-2BB6-9A4B8449471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99588" y="2"/>
          <a:ext cx="1157086" cy="319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0.85728</cdr:x>
      <cdr:y>0</cdr:y>
    </cdr:from>
    <cdr:to>
      <cdr:x>0.927</cdr:x>
      <cdr:y>0.02349</cdr:y>
    </cdr:to>
    <cdr:sp macro="" textlink="">
      <cdr:nvSpPr>
        <cdr:cNvPr id="4" name="Text Box 5">
          <a:extLst xmlns:a="http://schemas.openxmlformats.org/drawingml/2006/main">
            <a:ext uri="{FF2B5EF4-FFF2-40B4-BE49-F238E27FC236}">
              <a16:creationId xmlns:a16="http://schemas.microsoft.com/office/drawing/2014/main" id="{F52E6E10-0FAE-416C-4FAC-4F53ED24BF6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32497" y="0"/>
          <a:ext cx="1385202" cy="2515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604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0.7896</cdr:x>
      <cdr:y>0.03477</cdr:y>
    </cdr:from>
    <cdr:to>
      <cdr:x>0.79221</cdr:x>
      <cdr:y>0.82779</cdr:y>
    </cdr:to>
    <cdr:sp macro="" textlink="">
      <cdr:nvSpPr>
        <cdr:cNvPr id="6" name="Line">
          <a:extLst xmlns:a="http://schemas.openxmlformats.org/drawingml/2006/main">
            <a:ext uri="{FF2B5EF4-FFF2-40B4-BE49-F238E27FC236}">
              <a16:creationId xmlns:a16="http://schemas.microsoft.com/office/drawing/2014/main" id="{A57AA0A4-5F2D-C245-01B5-E3ACE4A9D9FB}"/>
            </a:ext>
          </a:extLst>
        </cdr:cNvPr>
        <cdr:cNvSpPr/>
      </cdr:nvSpPr>
      <cdr:spPr>
        <a:xfrm xmlns:a="http://schemas.openxmlformats.org/drawingml/2006/main" flipH="1" flipV="1">
          <a:off x="15687853" y="372321"/>
          <a:ext cx="51890" cy="8492113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accent1"/>
          </a:solidFill>
        </a:ln>
      </cdr:spPr>
      <cdr:txBody>
        <a:bodyPr xmlns:a="http://schemas.openxmlformats.org/drawingml/2006/main" lIns="64293" tIns="64293" rIns="64293" bIns="64293"/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1pPr>
          <a:lvl2pPr marL="4572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2pPr>
          <a:lvl3pPr marL="9144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3pPr>
          <a:lvl4pPr marL="13716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4pPr>
          <a:lvl5pPr marL="18288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5pPr>
          <a:lvl6pPr marL="22860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6pPr>
          <a:lvl7pPr marL="27432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7pPr>
          <a:lvl8pPr marL="32004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8pPr>
          <a:lvl9pPr marL="365760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1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defRPr>
          </a:lvl9pPr>
        </a:lstStyle>
        <a:p xmlns:a="http://schemas.openxmlformats.org/drawingml/2006/main">
          <a:endParaRPr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0.93508</cdr:x>
      <cdr:y>0.85351</cdr:y>
    </cdr:from>
    <cdr:to>
      <cdr:x>1</cdr:x>
      <cdr:y>0.90454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4F672A15-2239-1CFE-7360-E08DE7B94411}"/>
            </a:ext>
          </a:extLst>
        </cdr:cNvPr>
        <cdr:cNvSpPr txBox="1"/>
      </cdr:nvSpPr>
      <cdr:spPr>
        <a:xfrm xmlns:a="http://schemas.openxmlformats.org/drawingml/2006/main">
          <a:off x="16364232" y="8807501"/>
          <a:ext cx="1136123" cy="52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20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3,934</a:t>
          </a:r>
        </a:p>
        <a:p xmlns:a="http://schemas.openxmlformats.org/drawingml/2006/main">
          <a:endParaRPr lang="tr-TR" sz="2000" b="1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0.93463</cdr:x>
      <cdr:y>0.87782</cdr:y>
    </cdr:from>
    <cdr:to>
      <cdr:x>1</cdr:x>
      <cdr:y>0.93349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6B5B55F9-7FFE-21CD-5541-3C6F0280B57E}"/>
            </a:ext>
          </a:extLst>
        </cdr:cNvPr>
        <cdr:cNvSpPr txBox="1"/>
      </cdr:nvSpPr>
      <cdr:spPr>
        <a:xfrm xmlns:a="http://schemas.openxmlformats.org/drawingml/2006/main">
          <a:off x="16356357" y="9058339"/>
          <a:ext cx="1143998" cy="57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20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5,467</a:t>
          </a:r>
        </a:p>
      </cdr:txBody>
    </cdr:sp>
  </cdr:relSizeAnchor>
  <cdr:relSizeAnchor xmlns:cdr="http://schemas.openxmlformats.org/drawingml/2006/chartDrawing">
    <cdr:from>
      <cdr:x>0.93508</cdr:x>
      <cdr:y>0.89962</cdr:y>
    </cdr:from>
    <cdr:to>
      <cdr:x>1</cdr:x>
      <cdr:y>0.95065</cdr:y>
    </cdr:to>
    <cdr:sp macro="" textlink="">
      <cdr:nvSpPr>
        <cdr:cNvPr id="5" name="Metin kutusu 1">
          <a:extLst xmlns:a="http://schemas.openxmlformats.org/drawingml/2006/main">
            <a:ext uri="{FF2B5EF4-FFF2-40B4-BE49-F238E27FC236}">
              <a16:creationId xmlns:a16="http://schemas.microsoft.com/office/drawing/2014/main" id="{F0F4F016-1FEF-AB55-3D65-902F65E674CB}"/>
            </a:ext>
          </a:extLst>
        </cdr:cNvPr>
        <cdr:cNvSpPr txBox="1"/>
      </cdr:nvSpPr>
      <cdr:spPr>
        <a:xfrm xmlns:a="http://schemas.openxmlformats.org/drawingml/2006/main">
          <a:off x="16364232" y="9283257"/>
          <a:ext cx="1136123" cy="52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20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6,022</a:t>
          </a:r>
        </a:p>
        <a:p xmlns:a="http://schemas.openxmlformats.org/drawingml/2006/main">
          <a:endParaRPr lang="tr-TR" sz="2000" b="1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0.93508</cdr:x>
      <cdr:y>0.82183</cdr:y>
    </cdr:from>
    <cdr:to>
      <cdr:x>1</cdr:x>
      <cdr:y>0.87286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714B3B86-C9FA-D13C-B0A5-7C92CEC642BC}"/>
            </a:ext>
          </a:extLst>
        </cdr:cNvPr>
        <cdr:cNvSpPr txBox="1"/>
      </cdr:nvSpPr>
      <cdr:spPr>
        <a:xfrm xmlns:a="http://schemas.openxmlformats.org/drawingml/2006/main">
          <a:off x="16364232" y="8480598"/>
          <a:ext cx="1136123" cy="52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20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rPr>
            <a:t>3,338</a:t>
          </a:r>
        </a:p>
        <a:p xmlns:a="http://schemas.openxmlformats.org/drawingml/2006/main">
          <a:endParaRPr lang="tr-TR" sz="2000" b="1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0.36507</cdr:x>
      <cdr:y>0.40559</cdr:y>
    </cdr:from>
    <cdr:to>
      <cdr:x>0.40426</cdr:x>
      <cdr:y>0.44042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5DFC3CAC-6703-1325-A1D4-64E41AD850D7}"/>
            </a:ext>
          </a:extLst>
        </cdr:cNvPr>
        <cdr:cNvSpPr txBox="1"/>
      </cdr:nvSpPr>
      <cdr:spPr>
        <a:xfrm xmlns:a="http://schemas.openxmlformats.org/drawingml/2006/main">
          <a:off x="6428042" y="4419278"/>
          <a:ext cx="690110" cy="3795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64293" tIns="64293" rIns="64293" bIns="64293" numCol="1" spcCol="3810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642937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tr-TR" sz="2400" b="0" i="0" u="none" strike="noStrike" kern="1200" cap="none" spc="0" normalizeH="0" baseline="0" dirty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0.24679</cdr:x>
      <cdr:y>0.52097</cdr:y>
    </cdr:from>
    <cdr:to>
      <cdr:x>0.38185</cdr:x>
      <cdr:y>0.58159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44123419-B604-4D53-B963-FBFF6D7CE538}"/>
            </a:ext>
          </a:extLst>
        </cdr:cNvPr>
        <cdr:cNvSpPr txBox="1"/>
      </cdr:nvSpPr>
      <cdr:spPr>
        <a:xfrm xmlns:a="http://schemas.openxmlformats.org/drawingml/2006/main">
          <a:off x="4133562" y="4543809"/>
          <a:ext cx="2262171" cy="528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3200" b="1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301</a:t>
          </a:r>
        </a:p>
      </cdr:txBody>
    </cdr:sp>
  </cdr:relSizeAnchor>
  <cdr:relSizeAnchor xmlns:cdr="http://schemas.openxmlformats.org/drawingml/2006/chartDrawing">
    <cdr:from>
      <cdr:x>0.63198</cdr:x>
      <cdr:y>0.13065</cdr:y>
    </cdr:from>
    <cdr:to>
      <cdr:x>0.76704</cdr:x>
      <cdr:y>0.19128</cdr:y>
    </cdr:to>
    <cdr:sp macro="" textlink="">
      <cdr:nvSpPr>
        <cdr:cNvPr id="4" name="Metin kutusu 1">
          <a:extLst xmlns:a="http://schemas.openxmlformats.org/drawingml/2006/main">
            <a:ext uri="{FF2B5EF4-FFF2-40B4-BE49-F238E27FC236}">
              <a16:creationId xmlns:a16="http://schemas.microsoft.com/office/drawing/2014/main" id="{A6A9E21B-10A7-4220-BF45-4F64E097F03D}"/>
            </a:ext>
          </a:extLst>
        </cdr:cNvPr>
        <cdr:cNvSpPr txBox="1"/>
      </cdr:nvSpPr>
      <cdr:spPr>
        <a:xfrm xmlns:a="http://schemas.openxmlformats.org/drawingml/2006/main">
          <a:off x="10585229" y="1139476"/>
          <a:ext cx="2262171" cy="52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668</a:t>
          </a:r>
        </a:p>
      </cdr:txBody>
    </cdr:sp>
  </cdr:relSizeAnchor>
  <cdr:relSizeAnchor xmlns:cdr="http://schemas.openxmlformats.org/drawingml/2006/chartDrawing">
    <cdr:from>
      <cdr:x>0.43971</cdr:x>
      <cdr:y>0.35919</cdr:y>
    </cdr:from>
    <cdr:to>
      <cdr:x>0.57477</cdr:x>
      <cdr:y>0.41983</cdr:y>
    </cdr:to>
    <cdr:sp macro="" textlink="">
      <cdr:nvSpPr>
        <cdr:cNvPr id="5" name="Metin kutusu 1">
          <a:extLst xmlns:a="http://schemas.openxmlformats.org/drawingml/2006/main">
            <a:ext uri="{FF2B5EF4-FFF2-40B4-BE49-F238E27FC236}">
              <a16:creationId xmlns:a16="http://schemas.microsoft.com/office/drawing/2014/main" id="{C0A7B32A-4471-4386-BD5A-77871A8F1D43}"/>
            </a:ext>
          </a:extLst>
        </cdr:cNvPr>
        <cdr:cNvSpPr txBox="1"/>
      </cdr:nvSpPr>
      <cdr:spPr>
        <a:xfrm xmlns:a="http://schemas.openxmlformats.org/drawingml/2006/main">
          <a:off x="7364938" y="3132824"/>
          <a:ext cx="2262171" cy="528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439</a:t>
          </a:r>
        </a:p>
      </cdr:txBody>
    </cdr:sp>
  </cdr:relSizeAnchor>
  <cdr:relSizeAnchor xmlns:cdr="http://schemas.openxmlformats.org/drawingml/2006/chartDrawing">
    <cdr:from>
      <cdr:x>0.05632</cdr:x>
      <cdr:y>0.64581</cdr:y>
    </cdr:from>
    <cdr:to>
      <cdr:x>0.19138</cdr:x>
      <cdr:y>0.70643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CD3A9CB0-8A74-4F1D-ABE2-8DF3A5AB630A}"/>
            </a:ext>
          </a:extLst>
        </cdr:cNvPr>
        <cdr:cNvSpPr txBox="1"/>
      </cdr:nvSpPr>
      <cdr:spPr>
        <a:xfrm xmlns:a="http://schemas.openxmlformats.org/drawingml/2006/main">
          <a:off x="943339" y="5632632"/>
          <a:ext cx="2262172" cy="528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217</a:t>
          </a:r>
        </a:p>
      </cdr:txBody>
    </cdr:sp>
  </cdr:relSizeAnchor>
  <cdr:relSizeAnchor xmlns:cdr="http://schemas.openxmlformats.org/drawingml/2006/chartDrawing">
    <cdr:from>
      <cdr:x>0.82525</cdr:x>
      <cdr:y>0.06979</cdr:y>
    </cdr:from>
    <cdr:to>
      <cdr:x>0.96031</cdr:x>
      <cdr:y>0.13041</cdr:y>
    </cdr:to>
    <cdr:sp macro="" textlink="">
      <cdr:nvSpPr>
        <cdr:cNvPr id="7" name="Metin kutusu 1">
          <a:extLst xmlns:a="http://schemas.openxmlformats.org/drawingml/2006/main">
            <a:ext uri="{FF2B5EF4-FFF2-40B4-BE49-F238E27FC236}">
              <a16:creationId xmlns:a16="http://schemas.microsoft.com/office/drawing/2014/main" id="{0AAA7399-C674-B101-4E9F-3074D9F28CB4}"/>
            </a:ext>
          </a:extLst>
        </cdr:cNvPr>
        <cdr:cNvSpPr txBox="1"/>
      </cdr:nvSpPr>
      <cdr:spPr>
        <a:xfrm xmlns:a="http://schemas.openxmlformats.org/drawingml/2006/main">
          <a:off x="13822349" y="608655"/>
          <a:ext cx="2262171" cy="52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3200" b="1" dirty="0">
              <a:solidFill>
                <a:schemeClr val="tx2">
                  <a:lumMod val="50000"/>
                </a:schemeClr>
              </a:solidFill>
              <a:latin typeface="Helvetica" pitchFamily="2" charset="0"/>
              <a:ea typeface="Verdana" panose="020B0604030504040204" pitchFamily="34" charset="0"/>
            </a:rPr>
            <a:t>714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0.28059</cdr:x>
      <cdr:y>0.64212</cdr:y>
    </cdr:from>
    <cdr:to>
      <cdr:x>0.35926</cdr:x>
      <cdr:y>0.7035</cdr:y>
    </cdr:to>
    <cdr:sp macro="" textlink="">
      <cdr:nvSpPr>
        <cdr:cNvPr id="2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6621" y="6423798"/>
          <a:ext cx="1428982" cy="614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2,309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0.47157</cdr:x>
      <cdr:y>0.4491</cdr:y>
    </cdr:from>
    <cdr:to>
      <cdr:x>0.55024</cdr:x>
      <cdr:y>0.51048</cdr:y>
    </cdr:to>
    <cdr:sp macro="" textlink="">
      <cdr:nvSpPr>
        <cdr:cNvPr id="2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65710" y="4492864"/>
          <a:ext cx="1428981" cy="614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5,397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0.66005</cdr:x>
      <cdr:y>0.10179</cdr:y>
    </cdr:from>
    <cdr:to>
      <cdr:x>0.73872</cdr:x>
      <cdr:y>0.16318</cdr:y>
    </cdr:to>
    <cdr:sp macro="" textlink="">
      <cdr:nvSpPr>
        <cdr:cNvPr id="2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989285" y="1018275"/>
          <a:ext cx="1428981" cy="614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10,422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0.08376</cdr:x>
      <cdr:y>0.71115</cdr:y>
    </cdr:from>
    <cdr:to>
      <cdr:x>0.16243</cdr:x>
      <cdr:y>0.77253</cdr:y>
    </cdr:to>
    <cdr:sp macro="" textlink="">
      <cdr:nvSpPr>
        <cdr:cNvPr id="7" name="Text Box 5">
          <a:extLst xmlns:a="http://schemas.openxmlformats.org/drawingml/2006/main">
            <a:ext uri="{FF2B5EF4-FFF2-40B4-BE49-F238E27FC236}">
              <a16:creationId xmlns:a16="http://schemas.microsoft.com/office/drawing/2014/main" id="{22899049-FC89-488D-BE0A-0F5E69F5955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1450" y="7114398"/>
          <a:ext cx="1428981" cy="614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1,610</a:t>
          </a:r>
        </a:p>
      </cdr:txBody>
    </cdr:sp>
  </cdr:relSizeAnchor>
  <cdr:relSizeAnchor xmlns:cdr="http://schemas.openxmlformats.org/drawingml/2006/chartDrawing">
    <cdr:from>
      <cdr:x>0.85926</cdr:x>
      <cdr:y>0.32764</cdr:y>
    </cdr:from>
    <cdr:to>
      <cdr:x>0.93793</cdr:x>
      <cdr:y>0.38903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E63B7607-A052-1FC1-0601-422377A55A2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07728" y="3277690"/>
          <a:ext cx="1428981" cy="614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7,167</a:t>
          </a:r>
          <a:endParaRPr lang="tr-TR" sz="3200" b="1" i="0" u="none" strike="noStrike" baseline="0" dirty="0">
            <a:solidFill>
              <a:schemeClr val="bg2">
                <a:lumMod val="75000"/>
              </a:schemeClr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0.44039</cdr:x>
      <cdr:y>0.38055</cdr:y>
    </cdr:from>
    <cdr:to>
      <cdr:x>0.52899</cdr:x>
      <cdr:y>0.44168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071518F5-1D4B-1B29-7D4E-82D02F09319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01638" y="3715686"/>
          <a:ext cx="1650062" cy="596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235.6</a:t>
          </a:r>
        </a:p>
      </cdr:txBody>
    </cdr:sp>
  </cdr:relSizeAnchor>
  <cdr:relSizeAnchor xmlns:cdr="http://schemas.openxmlformats.org/drawingml/2006/chartDrawing">
    <cdr:from>
      <cdr:x>0.62341</cdr:x>
      <cdr:y>0.10077</cdr:y>
    </cdr:from>
    <cdr:to>
      <cdr:x>0.70145</cdr:x>
      <cdr:y>0.16222</cdr:y>
    </cdr:to>
    <cdr:sp macro="" textlink="">
      <cdr:nvSpPr>
        <cdr:cNvPr id="3" name="Text Box 5">
          <a:extLst xmlns:a="http://schemas.openxmlformats.org/drawingml/2006/main">
            <a:ext uri="{FF2B5EF4-FFF2-40B4-BE49-F238E27FC236}">
              <a16:creationId xmlns:a16="http://schemas.microsoft.com/office/drawing/2014/main" id="{071518F5-1D4B-1B29-7D4E-82D02F09319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10166" y="983940"/>
          <a:ext cx="1453396" cy="60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379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0.07754</cdr:x>
      <cdr:y>0.78813</cdr:y>
    </cdr:from>
    <cdr:to>
      <cdr:x>0.15558</cdr:x>
      <cdr:y>0.84957</cdr:y>
    </cdr:to>
    <cdr:sp macro="" textlink="">
      <cdr:nvSpPr>
        <cdr:cNvPr id="5" name="Text Box 5">
          <a:extLst xmlns:a="http://schemas.openxmlformats.org/drawingml/2006/main">
            <a:ext uri="{FF2B5EF4-FFF2-40B4-BE49-F238E27FC236}">
              <a16:creationId xmlns:a16="http://schemas.microsoft.com/office/drawing/2014/main" id="{071518F5-1D4B-1B29-7D4E-82D02F09319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4153" y="7695366"/>
          <a:ext cx="1453396" cy="599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i="0" u="none" strike="noStrike" baseline="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20.7</a:t>
          </a:r>
        </a:p>
      </cdr:txBody>
    </cdr:sp>
  </cdr:relSizeAnchor>
  <cdr:relSizeAnchor xmlns:cdr="http://schemas.openxmlformats.org/drawingml/2006/chartDrawing">
    <cdr:from>
      <cdr:x>0.25898</cdr:x>
      <cdr:y>0.72794</cdr:y>
    </cdr:from>
    <cdr:to>
      <cdr:x>0.33701</cdr:x>
      <cdr:y>0.78938</cdr:y>
    </cdr:to>
    <cdr:sp macro="" textlink="">
      <cdr:nvSpPr>
        <cdr:cNvPr id="6" name="Text Box 5">
          <a:extLst xmlns:a="http://schemas.openxmlformats.org/drawingml/2006/main">
            <a:ext uri="{FF2B5EF4-FFF2-40B4-BE49-F238E27FC236}">
              <a16:creationId xmlns:a16="http://schemas.microsoft.com/office/drawing/2014/main" id="{071518F5-1D4B-1B29-7D4E-82D02F09319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3086" y="7107613"/>
          <a:ext cx="1453209" cy="599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61.7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0.82535</cdr:x>
      <cdr:y>0.59008</cdr:y>
    </cdr:from>
    <cdr:to>
      <cdr:x>0.90339</cdr:x>
      <cdr:y>0.65153</cdr:y>
    </cdr:to>
    <cdr:sp macro="" textlink="">
      <cdr:nvSpPr>
        <cdr:cNvPr id="7" name="Text Box 5">
          <a:extLst xmlns:a="http://schemas.openxmlformats.org/drawingml/2006/main">
            <a:ext uri="{FF2B5EF4-FFF2-40B4-BE49-F238E27FC236}">
              <a16:creationId xmlns:a16="http://schemas.microsoft.com/office/drawing/2014/main" id="{B94802EC-6510-C930-6CF8-7AC82DCF539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71163" y="5761567"/>
          <a:ext cx="1453396" cy="60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dirty="0">
              <a:solidFill>
                <a:srgbClr val="FFFFFF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2.7</a:t>
          </a:r>
          <a:endParaRPr lang="tr-TR" sz="3200" i="0" u="none" strike="noStrike" baseline="0" dirty="0">
            <a:solidFill>
              <a:srgbClr val="FFFFFF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0.79798</cdr:x>
      <cdr:y>0.50881</cdr:y>
    </cdr:from>
    <cdr:to>
      <cdr:x>0.87602</cdr:x>
      <cdr:y>0.57026</cdr:y>
    </cdr:to>
    <cdr:sp macro="" textlink="">
      <cdr:nvSpPr>
        <cdr:cNvPr id="8" name="Text Box 5">
          <a:extLst xmlns:a="http://schemas.openxmlformats.org/drawingml/2006/main">
            <a:ext uri="{FF2B5EF4-FFF2-40B4-BE49-F238E27FC236}">
              <a16:creationId xmlns:a16="http://schemas.microsoft.com/office/drawing/2014/main" id="{AC67C9B4-CED3-D344-C030-632DD669B41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61367" y="4968046"/>
          <a:ext cx="1453395" cy="60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tr-TR" sz="3200" b="1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rPr>
            <a:t>163.8</a:t>
          </a:r>
          <a:endParaRPr lang="tr-TR" sz="3200" b="1" i="0" u="none" strike="noStrike" baseline="0" dirty="0">
            <a:solidFill>
              <a:schemeClr val="tx1"/>
            </a:solidFill>
            <a:latin typeface="Helvetica" pitchFamily="2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defTabSz="642937" latinLnBrk="0">
      <a:defRPr sz="1600">
        <a:latin typeface="+mn-lt"/>
        <a:ea typeface="+mn-ea"/>
        <a:cs typeface="+mn-cs"/>
        <a:sym typeface="Helvetica"/>
      </a:defRPr>
    </a:lvl1pPr>
    <a:lvl2pPr indent="228600" defTabSz="642937" latinLnBrk="0">
      <a:defRPr sz="1600">
        <a:latin typeface="+mn-lt"/>
        <a:ea typeface="+mn-ea"/>
        <a:cs typeface="+mn-cs"/>
        <a:sym typeface="Helvetica"/>
      </a:defRPr>
    </a:lvl2pPr>
    <a:lvl3pPr indent="457200" defTabSz="642937" latinLnBrk="0">
      <a:defRPr sz="1600">
        <a:latin typeface="+mn-lt"/>
        <a:ea typeface="+mn-ea"/>
        <a:cs typeface="+mn-cs"/>
        <a:sym typeface="Helvetica"/>
      </a:defRPr>
    </a:lvl3pPr>
    <a:lvl4pPr indent="685800" defTabSz="642937" latinLnBrk="0">
      <a:defRPr sz="1600">
        <a:latin typeface="+mn-lt"/>
        <a:ea typeface="+mn-ea"/>
        <a:cs typeface="+mn-cs"/>
        <a:sym typeface="Helvetica"/>
      </a:defRPr>
    </a:lvl4pPr>
    <a:lvl5pPr indent="914400" defTabSz="642937" latinLnBrk="0">
      <a:defRPr sz="1600">
        <a:latin typeface="+mn-lt"/>
        <a:ea typeface="+mn-ea"/>
        <a:cs typeface="+mn-cs"/>
        <a:sym typeface="Helvetica"/>
      </a:defRPr>
    </a:lvl5pPr>
    <a:lvl6pPr indent="1143000" defTabSz="642937" latinLnBrk="0">
      <a:defRPr sz="1600">
        <a:latin typeface="+mn-lt"/>
        <a:ea typeface="+mn-ea"/>
        <a:cs typeface="+mn-cs"/>
        <a:sym typeface="Helvetica"/>
      </a:defRPr>
    </a:lvl6pPr>
    <a:lvl7pPr indent="1371600" defTabSz="642937" latinLnBrk="0">
      <a:defRPr sz="1600">
        <a:latin typeface="+mn-lt"/>
        <a:ea typeface="+mn-ea"/>
        <a:cs typeface="+mn-cs"/>
        <a:sym typeface="Helvetica"/>
      </a:defRPr>
    </a:lvl7pPr>
    <a:lvl8pPr indent="1600200" defTabSz="642937" latinLnBrk="0">
      <a:defRPr sz="1600">
        <a:latin typeface="+mn-lt"/>
        <a:ea typeface="+mn-ea"/>
        <a:cs typeface="+mn-cs"/>
        <a:sym typeface="Helvetica"/>
      </a:defRPr>
    </a:lvl8pPr>
    <a:lvl9pPr indent="1828800" defTabSz="642937" latinLnBrk="0">
      <a:defRPr sz="16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20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31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4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90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92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26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07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12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9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42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86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432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012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733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5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487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243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077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075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58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306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80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089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320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31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444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069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392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352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421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162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869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74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332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710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838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793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846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777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144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286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106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2559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74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080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563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9966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9175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1571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037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5663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8145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0429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216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13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0632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545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461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4100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430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7051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98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988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917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3423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41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783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1702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2538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451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315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9476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3336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8467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38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2389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32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982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2117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795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578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4911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9588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52227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303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71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62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SPB Genel Kurul Toplantısı 2022.001.jpeg" descr="TSPB Genel Kurul Toplantısı 2022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/>
          <a:srcRect r="65941"/>
          <a:stretch>
            <a:fillRect/>
          </a:stretch>
        </p:blipFill>
        <p:spPr>
          <a:xfrm>
            <a:off x="676660" y="9573196"/>
            <a:ext cx="5823395" cy="358712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SPB Genel Kurul Toplantısı 2022.001.jpeg" descr="TSPB Genel Kurul Toplantısı 2022.001.jpeg"/>
          <p:cNvPicPr>
            <a:picLocks noChangeAspect="1"/>
          </p:cNvPicPr>
          <p:nvPr/>
        </p:nvPicPr>
        <p:blipFill>
          <a:blip r:embed="rId2">
            <a:alphaModFix amt="34897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" descr="Image"/>
          <p:cNvPicPr>
            <a:picLocks noChangeAspect="1"/>
          </p:cNvPicPr>
          <p:nvPr/>
        </p:nvPicPr>
        <p:blipFill>
          <a:blip r:embed="rId3"/>
          <a:srcRect r="65941"/>
          <a:stretch>
            <a:fillRect/>
          </a:stretch>
        </p:blipFill>
        <p:spPr>
          <a:xfrm>
            <a:off x="22683818" y="104255"/>
            <a:ext cx="1590197" cy="9795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SPB Genel Kurul Toplantısı 2022.001.jpeg" descr="TSPB Genel Kurul Toplantısı 2022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10892" y="12503025"/>
            <a:ext cx="367309" cy="3698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SPB Genel Kurul Toplantısı 2022.001.jpeg" descr="TSPB Genel Kurul Toplantısı 2022.001.jpeg"/>
          <p:cNvPicPr>
            <a:picLocks noChangeAspect="1"/>
          </p:cNvPicPr>
          <p:nvPr/>
        </p:nvPicPr>
        <p:blipFill>
          <a:blip r:embed="rId6">
            <a:alphaModFix amt="67637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7"/>
          <a:srcRect r="65941"/>
          <a:stretch>
            <a:fillRect/>
          </a:stretch>
        </p:blipFill>
        <p:spPr>
          <a:xfrm>
            <a:off x="22683818" y="104255"/>
            <a:ext cx="1590197" cy="9795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833812" y="750093"/>
            <a:ext cx="17144999" cy="84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20799" y="12344399"/>
            <a:ext cx="4267201" cy="736601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lvl1pPr algn="ctr">
              <a:defRPr sz="16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1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762000" marR="0" indent="-76200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AutoNum type="arabicPeriod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1pPr>
      <a:lvl2pPr marL="1219200" marR="0" indent="-76200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AutoNum type="arabicPeriod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2pPr>
      <a:lvl3pPr marL="1600200" marR="0" indent="-68580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AutoNum type="arabicPeriod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3pPr>
      <a:lvl4pPr marL="2057400" marR="0" indent="-68580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AutoNum type="arabicPeriod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4pPr>
      <a:lvl5pPr marL="2514600" marR="0" indent="-68580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AutoNum type="arabicPeriod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5pPr>
      <a:lvl6pPr marL="2560320" marR="0" indent="-27432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6pPr>
      <a:lvl7pPr marL="3017520" marR="0" indent="-27432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7pPr>
      <a:lvl8pPr marL="3474720" marR="0" indent="-27432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8pPr>
      <a:lvl9pPr marL="3931920" marR="0" indent="-274320" algn="l" defTabSz="642937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7B7D7B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6" descr="Picture 46"/>
          <p:cNvPicPr>
            <a:picLocks/>
          </p:cNvPicPr>
          <p:nvPr/>
        </p:nvPicPr>
        <p:blipFill>
          <a:blip r:embed="rId3"/>
          <a:srcRect l="18957" t="8019" r="70916" b="3969"/>
          <a:stretch>
            <a:fillRect/>
          </a:stretch>
        </p:blipFill>
        <p:spPr>
          <a:xfrm rot="16200000" flipH="1">
            <a:off x="6776811" y="-5204266"/>
            <a:ext cx="1772773" cy="16419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1D1E99-790D-4879-2B47-CD9C9AA36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12"/>
            <a:ext cx="24384000" cy="13716000"/>
          </a:xfrm>
          <a:prstGeom prst="rect">
            <a:avLst/>
          </a:prstGeom>
        </p:spPr>
      </p:pic>
      <p:sp>
        <p:nvSpPr>
          <p:cNvPr id="4" name="TÜRKİYE SERMAYE PİYASALARI">
            <a:extLst>
              <a:ext uri="{FF2B5EF4-FFF2-40B4-BE49-F238E27FC236}">
                <a16:creationId xmlns:a16="http://schemas.microsoft.com/office/drawing/2014/main" id="{55F8D600-C2F2-A4BF-53E4-233B3B65365D}"/>
              </a:ext>
            </a:extLst>
          </p:cNvPr>
          <p:cNvSpPr txBox="1"/>
          <p:nvPr/>
        </p:nvSpPr>
        <p:spPr>
          <a:xfrm>
            <a:off x="586037" y="1230658"/>
            <a:ext cx="14154324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en-US" sz="5400" dirty="0"/>
              <a:t>TURKISH CAPITAL MARKETS</a:t>
            </a:r>
          </a:p>
        </p:txBody>
      </p:sp>
      <p:sp>
        <p:nvSpPr>
          <p:cNvPr id="5" name="TEMMUZ 2022 RAPORU">
            <a:extLst>
              <a:ext uri="{FF2B5EF4-FFF2-40B4-BE49-F238E27FC236}">
                <a16:creationId xmlns:a16="http://schemas.microsoft.com/office/drawing/2014/main" id="{40D02342-7343-31B6-1C87-06645CDE3321}"/>
              </a:ext>
            </a:extLst>
          </p:cNvPr>
          <p:cNvSpPr txBox="1"/>
          <p:nvPr/>
        </p:nvSpPr>
        <p:spPr>
          <a:xfrm>
            <a:off x="586037" y="2849086"/>
            <a:ext cx="8567484" cy="1042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4300"/>
              </a:lnSpc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tr-TR" sz="5400" dirty="0"/>
              <a:t>MAY 2026</a:t>
            </a:r>
            <a:endParaRPr sz="5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sz="4000" dirty="0"/>
              <a:t>CSD of Türkiye (MKK)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5" y="2314784"/>
            <a:ext cx="22204300" cy="1030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lvl="0" indent="-380999" algn="just">
              <a:lnSpc>
                <a:spcPct val="15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>
                <a:solidFill>
                  <a:srgbClr val="535353"/>
                </a:solidFill>
              </a:rPr>
              <a:t>CSD of Türkiye (MKK) was established in 2001 as a private company.</a:t>
            </a:r>
          </a:p>
          <a:p>
            <a:pPr marL="380999" indent="-380999" algn="just">
              <a:lnSpc>
                <a:spcPct val="15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>
                <a:solidFill>
                  <a:srgbClr val="535353"/>
                </a:solidFill>
              </a:rPr>
              <a:t> MKK is: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The central securities depository for dematerialised securities including all publicly traded equities, mutual funds, government debt instruments (non-bank holdings only), corporate bonds and bills, asset backed securities, warrants real estate certificates, mint certificates and electronic warehouse receipts.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A securities settlement system operator (Centralised Dematerialised System).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The trade repository for the reporting of derivatives and fixed income transactions.</a:t>
            </a:r>
          </a:p>
          <a:p>
            <a:pPr marL="380999" indent="-380999" algn="just">
              <a:lnSpc>
                <a:spcPct val="2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>
                <a:solidFill>
                  <a:srgbClr val="535353"/>
                </a:solidFill>
              </a:rPr>
              <a:t>MKK also runs various electronic services for investors and companies: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Operates the Public Disclosure Platform (KAP); the single information platform on listed companies and investment funds.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Operates the Electronic General Meeting System (e-GENELKURUL); the single electronic platform for general meeting processes in Türkiye.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Provides investor information services through its e-YATIRIMCI platform.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Provides data on capital markets via its Data Analysis Platform (VAP).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Provides integrated crowdfunding services through its KFS system for crowdfunding platforms.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000" dirty="0">
                <a:solidFill>
                  <a:srgbClr val="535353"/>
                </a:solidFill>
              </a:rPr>
              <a:t>Acts as the registration centre for bearer shares of unlisted joint-stock companies through its HPKS system.</a:t>
            </a:r>
          </a:p>
          <a:p>
            <a:pPr lvl="1" indent="0" algn="just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710961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Investor Compensation Cent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6957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Investors’ Protection Fund, which covered equity settlement obligations, was established in 2001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Investor Compensation Centre replaced the Investors’ Protection Fund in 2013 with the renewed Capital Market Law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It covers settlement obligations of all capital market  instruments, up </a:t>
            </a:r>
            <a:r>
              <a:rPr lang="en-GB" sz="3200" dirty="0">
                <a:solidFill>
                  <a:srgbClr val="535353"/>
                </a:solidFill>
              </a:rPr>
              <a:t>to TL ​​</a:t>
            </a:r>
            <a:r>
              <a:rPr lang="tr-TR" sz="3200" dirty="0">
                <a:solidFill>
                  <a:srgbClr val="535353"/>
                </a:solidFill>
              </a:rPr>
              <a:t>2,065,145</a:t>
            </a:r>
            <a:r>
              <a:rPr lang="en-GB" sz="3200" dirty="0">
                <a:solidFill>
                  <a:srgbClr val="535353"/>
                </a:solidFill>
              </a:rPr>
              <a:t> in </a:t>
            </a:r>
            <a:r>
              <a:rPr lang="tr-TR" sz="3200" dirty="0">
                <a:solidFill>
                  <a:srgbClr val="535353"/>
                </a:solidFill>
              </a:rPr>
              <a:t>2026</a:t>
            </a:r>
            <a:r>
              <a:rPr lang="en-GB" sz="3200" dirty="0">
                <a:solidFill>
                  <a:srgbClr val="535353"/>
                </a:solidFill>
              </a:rPr>
              <a:t>, in </a:t>
            </a:r>
            <a:r>
              <a:rPr lang="en-GB" sz="3200" dirty="0"/>
              <a:t>case of liquidation or bankruptcy of investment institutions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All investment institutions must be a member of the Investor Compensation Centre</a:t>
            </a:r>
            <a:r>
              <a:rPr lang="tr-TR" sz="3200" dirty="0"/>
              <a:t>.</a:t>
            </a:r>
            <a:endParaRPr lang="en-GB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1320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Activities of Intermediaries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EF0E-B7E1-FCD9-76AF-B961DE7651AF}"/>
              </a:ext>
            </a:extLst>
          </p:cNvPr>
          <p:cNvSpPr/>
          <p:nvPr/>
        </p:nvSpPr>
        <p:spPr>
          <a:xfrm>
            <a:off x="213360" y="12984982"/>
            <a:ext cx="6019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*Authorized activities for </a:t>
            </a:r>
            <a:r>
              <a:rPr lang="tr-TR" sz="2400" dirty="0"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nvestment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anks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EBEBB-EB57-241E-8756-F590D011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69" y="1725893"/>
            <a:ext cx="20411052" cy="10810250"/>
          </a:xfrm>
          <a:prstGeom prst="rect">
            <a:avLst/>
          </a:prstGeom>
        </p:spPr>
      </p:pic>
      <p:sp>
        <p:nvSpPr>
          <p:cNvPr id="6" name="Metin kutusu 8">
            <a:extLst>
              <a:ext uri="{FF2B5EF4-FFF2-40B4-BE49-F238E27FC236}">
                <a16:creationId xmlns:a16="http://schemas.microsoft.com/office/drawing/2014/main" id="{72B61B2D-3B91-2ABE-2F0D-E9D72EEB844D}"/>
              </a:ext>
            </a:extLst>
          </p:cNvPr>
          <p:cNvSpPr txBox="1"/>
          <p:nvPr/>
        </p:nvSpPr>
        <p:spPr>
          <a:xfrm>
            <a:off x="2761779" y="4273296"/>
            <a:ext cx="3292161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5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BROKERAGE     FIRMS</a:t>
            </a:r>
          </a:p>
        </p:txBody>
      </p:sp>
      <p:sp>
        <p:nvSpPr>
          <p:cNvPr id="11" name="Metin kutusu 7">
            <a:extLst>
              <a:ext uri="{FF2B5EF4-FFF2-40B4-BE49-F238E27FC236}">
                <a16:creationId xmlns:a16="http://schemas.microsoft.com/office/drawing/2014/main" id="{A65B3C45-A0DD-54A6-5A69-2D4A70E1F321}"/>
              </a:ext>
            </a:extLst>
          </p:cNvPr>
          <p:cNvSpPr txBox="1"/>
          <p:nvPr/>
        </p:nvSpPr>
        <p:spPr>
          <a:xfrm>
            <a:off x="4407860" y="9409070"/>
            <a:ext cx="21562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8018698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46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Types of brokerage 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fIrms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EB70F-597C-224A-3F94-D70ED1DF2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968" y="1922875"/>
            <a:ext cx="19359118" cy="10630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B3B3F-2EE6-259E-17D1-0CAD630E97EB}"/>
              </a:ext>
            </a:extLst>
          </p:cNvPr>
          <p:cNvSpPr txBox="1"/>
          <p:nvPr/>
        </p:nvSpPr>
        <p:spPr>
          <a:xfrm>
            <a:off x="12731837" y="2309598"/>
            <a:ext cx="8019938" cy="267418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342900" marR="0" indent="-3429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Execution of orders from their own ac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ount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by positioning their customers as counterparty</a:t>
            </a:r>
          </a:p>
          <a:p>
            <a:pPr marL="342900" marR="0" indent="-3429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/>
              <a:t>Minimum capital: TL </a:t>
            </a:r>
            <a:r>
              <a:rPr lang="tr-TR" sz="3200" dirty="0"/>
              <a:t>380</a:t>
            </a:r>
            <a:r>
              <a:rPr lang="en-US" sz="3200" dirty="0"/>
              <a:t> </a:t>
            </a:r>
            <a:r>
              <a:rPr lang="en-US" sz="3200" dirty="0" err="1"/>
              <a:t>mn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B8B01-7EC8-D272-5C41-3391E471F94E}"/>
              </a:ext>
            </a:extLst>
          </p:cNvPr>
          <p:cNvSpPr txBox="1"/>
          <p:nvPr/>
        </p:nvSpPr>
        <p:spPr>
          <a:xfrm>
            <a:off x="12675359" y="5313136"/>
            <a:ext cx="8019939" cy="308972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Execution of orders of in the name of customers and/or their own account</a:t>
            </a:r>
          </a:p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/>
              <a:t>Offering custody services </a:t>
            </a:r>
          </a:p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/>
              <a:t>Minimum capital: TL 1</a:t>
            </a:r>
            <a:r>
              <a:rPr lang="tr-TR" sz="3200" dirty="0"/>
              <a:t>90</a:t>
            </a:r>
            <a:r>
              <a:rPr lang="en-US" sz="3200" dirty="0"/>
              <a:t> </a:t>
            </a:r>
            <a:r>
              <a:rPr lang="en-US" sz="3200" dirty="0" err="1"/>
              <a:t>mn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37517-E276-3862-FCDE-981297AEDE3B}"/>
              </a:ext>
            </a:extLst>
          </p:cNvPr>
          <p:cNvSpPr txBox="1"/>
          <p:nvPr/>
        </p:nvSpPr>
        <p:spPr>
          <a:xfrm>
            <a:off x="12731837" y="9190359"/>
            <a:ext cx="7740021" cy="235131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342900" marR="0" indent="-3429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Reception of orders and transfer them to other brokers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Minimum capital: TL </a:t>
            </a:r>
            <a:r>
              <a:rPr lang="tr-TR" sz="3200" dirty="0"/>
              <a:t>45</a:t>
            </a:r>
            <a:r>
              <a:rPr lang="en-US" sz="3200" dirty="0"/>
              <a:t> </a:t>
            </a:r>
            <a:r>
              <a:rPr lang="en-US" sz="3200" dirty="0" err="1"/>
              <a:t>mn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6773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FF"/>
            </a:extrusionClr>
            <a:contourClr>
              <a:srgbClr val="FFFFFF"/>
            </a:contourClr>
          </a:sp3d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ASSET MANAGEMENT COMPANIES</a:t>
            </a:r>
            <a:endParaRPr dirty="0"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12649-3059-3C89-69B4-53A583DFF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41" y="1632553"/>
            <a:ext cx="19914535" cy="11077521"/>
          </a:xfrm>
          <a:prstGeom prst="rect">
            <a:avLst/>
          </a:prstGeom>
        </p:spPr>
      </p:pic>
      <p:sp>
        <p:nvSpPr>
          <p:cNvPr id="1357" name="Rectangle 1356">
            <a:extLst>
              <a:ext uri="{FF2B5EF4-FFF2-40B4-BE49-F238E27FC236}">
                <a16:creationId xmlns:a16="http://schemas.microsoft.com/office/drawing/2014/main" id="{E3C616AE-CDAC-E046-112C-4FBB569D0963}"/>
              </a:ext>
            </a:extLst>
          </p:cNvPr>
          <p:cNvSpPr/>
          <p:nvPr/>
        </p:nvSpPr>
        <p:spPr>
          <a:xfrm>
            <a:off x="13580255" y="2683929"/>
            <a:ext cx="7426880" cy="288757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58" name="TextBox 1357">
            <a:extLst>
              <a:ext uri="{FF2B5EF4-FFF2-40B4-BE49-F238E27FC236}">
                <a16:creationId xmlns:a16="http://schemas.microsoft.com/office/drawing/2014/main" id="{9975E16A-E5E8-4E81-D44E-19F6FC7219AB}"/>
              </a:ext>
            </a:extLst>
          </p:cNvPr>
          <p:cNvSpPr txBox="1"/>
          <p:nvPr/>
        </p:nvSpPr>
        <p:spPr>
          <a:xfrm>
            <a:off x="13781269" y="2684478"/>
            <a:ext cx="7291137" cy="2687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ea typeface="Verdana" panose="020B0604030504040204" pitchFamily="34" charset="0"/>
              </a:rPr>
              <a:t>Minimum Capital required varies btw. TL </a:t>
            </a:r>
            <a:r>
              <a:rPr lang="tr-TR" sz="3200" dirty="0">
                <a:ea typeface="Verdana" panose="020B0604030504040204" pitchFamily="34" charset="0"/>
              </a:rPr>
              <a:t>150</a:t>
            </a:r>
            <a:r>
              <a:rPr lang="en-US" sz="3200" dirty="0">
                <a:ea typeface="Verdana" panose="020B0604030504040204" pitchFamily="34" charset="0"/>
              </a:rPr>
              <a:t> million and TL </a:t>
            </a:r>
            <a:r>
              <a:rPr lang="tr-TR" sz="3200" dirty="0">
                <a:ea typeface="Verdana" panose="020B0604030504040204" pitchFamily="34" charset="0"/>
              </a:rPr>
              <a:t>480</a:t>
            </a:r>
            <a:r>
              <a:rPr lang="en-US" sz="3200" dirty="0">
                <a:ea typeface="Verdana" panose="020B0604030504040204" pitchFamily="34" charset="0"/>
              </a:rPr>
              <a:t> million depending on AUM. </a:t>
            </a:r>
          </a:p>
        </p:txBody>
      </p:sp>
      <p:sp>
        <p:nvSpPr>
          <p:cNvPr id="1359" name="Rectangle 1358">
            <a:extLst>
              <a:ext uri="{FF2B5EF4-FFF2-40B4-BE49-F238E27FC236}">
                <a16:creationId xmlns:a16="http://schemas.microsoft.com/office/drawing/2014/main" id="{FCD5CA47-3F3B-1684-D7E3-4611F58EEC4F}"/>
              </a:ext>
            </a:extLst>
          </p:cNvPr>
          <p:cNvSpPr/>
          <p:nvPr/>
        </p:nvSpPr>
        <p:spPr>
          <a:xfrm>
            <a:off x="13612827" y="9122741"/>
            <a:ext cx="7459579" cy="240631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60" name="TextBox 1359">
            <a:extLst>
              <a:ext uri="{FF2B5EF4-FFF2-40B4-BE49-F238E27FC236}">
                <a16:creationId xmlns:a16="http://schemas.microsoft.com/office/drawing/2014/main" id="{9C7CEC24-1FD1-3E10-40A1-36D9C8F8C7AB}"/>
              </a:ext>
            </a:extLst>
          </p:cNvPr>
          <p:cNvSpPr txBox="1"/>
          <p:nvPr/>
        </p:nvSpPr>
        <p:spPr>
          <a:xfrm>
            <a:off x="13715998" y="9327959"/>
            <a:ext cx="7002379" cy="1997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Autofit/>
          </a:bodyPr>
          <a:lstStyle/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ea typeface="Verdana" panose="020B0604030504040204" pitchFamily="34" charset="0"/>
              </a:rPr>
              <a:t>Minimum Capital required varies btw. TL </a:t>
            </a:r>
            <a:r>
              <a:rPr lang="tr-TR" sz="3200" dirty="0">
                <a:ea typeface="Verdana" panose="020B0604030504040204" pitchFamily="34" charset="0"/>
              </a:rPr>
              <a:t>75</a:t>
            </a:r>
            <a:r>
              <a:rPr lang="en-US" sz="3200" dirty="0">
                <a:ea typeface="Verdana" panose="020B0604030504040204" pitchFamily="34" charset="0"/>
              </a:rPr>
              <a:t> million and TL </a:t>
            </a:r>
            <a:r>
              <a:rPr lang="tr-TR" sz="3200" dirty="0">
                <a:ea typeface="Verdana" panose="020B0604030504040204" pitchFamily="34" charset="0"/>
              </a:rPr>
              <a:t>240</a:t>
            </a:r>
            <a:r>
              <a:rPr lang="en-US" sz="3200" dirty="0">
                <a:ea typeface="Verdana" panose="020B0604030504040204" pitchFamily="34" charset="0"/>
              </a:rPr>
              <a:t> million depending on AUM.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344CC-993F-F9BF-6A31-0D033AE58333}"/>
              </a:ext>
            </a:extLst>
          </p:cNvPr>
          <p:cNvSpPr txBox="1"/>
          <p:nvPr/>
        </p:nvSpPr>
        <p:spPr>
          <a:xfrm>
            <a:off x="13781269" y="7022614"/>
            <a:ext cx="7291137" cy="229922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May establish only real estate or venture capital investment funds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F2C83-AB48-5839-2741-0291A158C0B2}"/>
              </a:ext>
            </a:extLst>
          </p:cNvPr>
          <p:cNvSpPr txBox="1"/>
          <p:nvPr/>
        </p:nvSpPr>
        <p:spPr>
          <a:xfrm>
            <a:off x="13731540" y="7300226"/>
            <a:ext cx="7275595" cy="199724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Autofit/>
          </a:bodyPr>
          <a:lstStyle/>
          <a:p>
            <a:pPr marL="457200" marR="0" indent="-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ea typeface="Verdana" panose="020B0604030504040204" pitchFamily="34" charset="0"/>
                <a:sym typeface="Helvetica"/>
              </a:rPr>
              <a:t>M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ea typeface="Verdana" panose="020B0604030504040204" pitchFamily="34" charset="0"/>
                <a:sym typeface="Helvetica"/>
              </a:rPr>
              <a:t>ay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ea typeface="Verdana" panose="020B0604030504040204" pitchFamily="34" charset="0"/>
                <a:sym typeface="Helvetica"/>
              </a:rPr>
              <a:t>establish only real estate or venture capital investment funds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174F8-6D8C-0CC3-DBA8-DC1218DE4E97}"/>
              </a:ext>
            </a:extLst>
          </p:cNvPr>
          <p:cNvSpPr txBox="1"/>
          <p:nvPr/>
        </p:nvSpPr>
        <p:spPr>
          <a:xfrm>
            <a:off x="7956000" y="2660511"/>
            <a:ext cx="5181600" cy="354647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Portfolio Management Companies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028AD-5F99-F7F0-A8BB-8468D2FCD24E}"/>
              </a:ext>
            </a:extLst>
          </p:cNvPr>
          <p:cNvSpPr txBox="1"/>
          <p:nvPr/>
        </p:nvSpPr>
        <p:spPr>
          <a:xfrm>
            <a:off x="8225293" y="7220099"/>
            <a:ext cx="5091761" cy="417352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Real Estate/ Venture Capital </a:t>
            </a:r>
            <a:endParaRPr kumimoji="0" lang="tr-TR" sz="42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4200" b="1" dirty="0">
              <a:latin typeface="+mj-lt"/>
            </a:endParaRPr>
          </a:p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spc="0" normalizeH="0" baseline="0" dirty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Portfolio Management Companies</a:t>
            </a:r>
          </a:p>
        </p:txBody>
      </p:sp>
    </p:spTree>
    <p:extLst>
      <p:ext uri="{BB962C8B-B14F-4D97-AF65-F5344CB8AC3E}">
        <p14:creationId xmlns:p14="http://schemas.microsoft.com/office/powerpoint/2010/main" val="18690881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C9F62E8-BD53-0015-E720-83C7AF93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ÜRKİYE SERMAYE PİYASALARI BİRLİĞİ">
            <a:extLst>
              <a:ext uri="{FF2B5EF4-FFF2-40B4-BE49-F238E27FC236}">
                <a16:creationId xmlns:a16="http://schemas.microsoft.com/office/drawing/2014/main" id="{3219C2FF-E37C-66F1-69C9-D3A42883BDEE}"/>
              </a:ext>
            </a:extLst>
          </p:cNvPr>
          <p:cNvSpPr txBox="1"/>
          <p:nvPr/>
        </p:nvSpPr>
        <p:spPr>
          <a:xfrm>
            <a:off x="586037" y="1230658"/>
            <a:ext cx="17660839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dirty="0"/>
              <a:t>TURKISH CAPITAL MARKETS ASSOCIATION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58921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TCMA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8845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TCMA is the self-regulatory professional organization in the Turkish capital markets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Brokerage firms, banks, asset management companies, and investment trusts are members of the Association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Founded in April 2001 according to the Capital Markets Law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Membership base expanded in 2014 with new law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Membership is mandatory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Under CMB supervision</a:t>
            </a:r>
            <a:r>
              <a:rPr lang="tr-TR" sz="3200" dirty="0"/>
              <a:t>.</a:t>
            </a:r>
            <a:endParaRPr lang="en-GB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  <p:pic>
        <p:nvPicPr>
          <p:cNvPr id="3" name="Picture 35" descr="Picture 35">
            <a:extLst>
              <a:ext uri="{FF2B5EF4-FFF2-40B4-BE49-F238E27FC236}">
                <a16:creationId xmlns:a16="http://schemas.microsoft.com/office/drawing/2014/main" id="{3DFBB025-8A1B-DDAF-6FF9-5E62ABC006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6486" y="3904521"/>
            <a:ext cx="9656719" cy="8556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67747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D70898B-0CCA-6574-6A37-7072A4CCE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" y="0"/>
            <a:ext cx="24384000" cy="13716000"/>
          </a:xfrm>
          <a:prstGeom prst="rect">
            <a:avLst/>
          </a:prstGeom>
        </p:spPr>
      </p:pic>
      <p:graphicFrame>
        <p:nvGraphicFramePr>
          <p:cNvPr id="6" name="Grafik 69">
            <a:extLst>
              <a:ext uri="{FF2B5EF4-FFF2-40B4-BE49-F238E27FC236}">
                <a16:creationId xmlns:a16="http://schemas.microsoft.com/office/drawing/2014/main" id="{AC0F4301-6933-B92B-4705-3DAA75863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544011"/>
              </p:ext>
            </p:extLst>
          </p:nvPr>
        </p:nvGraphicFramePr>
        <p:xfrm>
          <a:off x="2654761" y="2779746"/>
          <a:ext cx="19111990" cy="956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ÜYELER">
            <a:extLst>
              <a:ext uri="{FF2B5EF4-FFF2-40B4-BE49-F238E27FC236}">
                <a16:creationId xmlns:a16="http://schemas.microsoft.com/office/drawing/2014/main" id="{30F2A2A6-A505-4B03-2A14-8A803DA4AE95}"/>
              </a:ext>
            </a:extLst>
          </p:cNvPr>
          <p:cNvSpPr txBox="1"/>
          <p:nvPr/>
        </p:nvSpPr>
        <p:spPr>
          <a:xfrm>
            <a:off x="452947" y="694120"/>
            <a:ext cx="2201814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MEMBERS</a:t>
            </a:r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7546F54-DBCA-FE3A-02D1-1830368E885D}"/>
              </a:ext>
            </a:extLst>
          </p:cNvPr>
          <p:cNvSpPr/>
          <p:nvPr/>
        </p:nvSpPr>
        <p:spPr>
          <a:xfrm>
            <a:off x="0" y="593998"/>
            <a:ext cx="159027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7891191C-99E4-D814-47DB-748A78848C21}"/>
              </a:ext>
            </a:extLst>
          </p:cNvPr>
          <p:cNvSpPr/>
          <p:nvPr/>
        </p:nvSpPr>
        <p:spPr>
          <a:xfrm>
            <a:off x="0" y="1532429"/>
            <a:ext cx="3458425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E0D135-0771-583B-2D3D-6C669528AA17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344AC39-E98B-C46C-77C0-CCD3EF629DD7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17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AIMS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6464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Contribute to the development of the capital market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Meet the collective needs of members and facilitate solidarity among its members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Prevent unfair competition between its members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Enhance know-how in the sector</a:t>
            </a:r>
            <a:r>
              <a:rPr lang="tr-TR" sz="3200" dirty="0"/>
              <a:t>.</a:t>
            </a:r>
            <a:endParaRPr lang="en-GB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23761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19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FUNCTIONS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1003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Establish code of ethics for the profession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Establish professional rules and regulations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Conduct research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Offer educational programs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Assist in the resolution of disputes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Cooperate with related foreign institutions</a:t>
            </a:r>
            <a:r>
              <a:rPr lang="tr-TR" sz="3200" dirty="0"/>
              <a:t>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Engage in financial literacy activities</a:t>
            </a:r>
            <a:r>
              <a:rPr lang="tr-TR" sz="3200" dirty="0"/>
              <a:t>.</a:t>
            </a:r>
            <a:endParaRPr lang="en-GB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3059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61764 [Converted]-01.jpg" descr="61764 [Converted]-01.jpg"/>
          <p:cNvPicPr>
            <a:picLocks noChangeAspect="1"/>
          </p:cNvPicPr>
          <p:nvPr/>
        </p:nvPicPr>
        <p:blipFill>
          <a:blip r:embed="rId3"/>
          <a:srcRect l="394"/>
          <a:stretch>
            <a:fillRect/>
          </a:stretch>
        </p:blipFill>
        <p:spPr>
          <a:xfrm>
            <a:off x="-198" y="-27231"/>
            <a:ext cx="24384198" cy="1377046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ürkiye Sermaye Piyasaları Birliği"/>
          <p:cNvSpPr txBox="1"/>
          <p:nvPr/>
        </p:nvSpPr>
        <p:spPr>
          <a:xfrm>
            <a:off x="5056238" y="5019255"/>
            <a:ext cx="8506049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>
              <a:spcBef>
                <a:spcPts val="600"/>
              </a:spcBef>
              <a:defRPr sz="4100" b="1" i="1">
                <a:solidFill>
                  <a:srgbClr val="FFFFFF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GB" dirty="0"/>
              <a:t>Structure of the Turkish </a:t>
            </a:r>
            <a:r>
              <a:rPr lang="tr-TR" dirty="0"/>
              <a:t>Financial </a:t>
            </a:r>
            <a:r>
              <a:rPr lang="tr-TR" dirty="0" err="1"/>
              <a:t>Markets</a:t>
            </a:r>
            <a:endParaRPr lang="en-GB" dirty="0"/>
          </a:p>
        </p:txBody>
      </p:sp>
      <p:sp>
        <p:nvSpPr>
          <p:cNvPr id="54" name="Türkiye Sermaye Piyasaları"/>
          <p:cNvSpPr txBox="1"/>
          <p:nvPr/>
        </p:nvSpPr>
        <p:spPr>
          <a:xfrm>
            <a:off x="5056238" y="5994615"/>
            <a:ext cx="6885980" cy="75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 lnSpcReduction="10000"/>
          </a:bodyPr>
          <a:lstStyle>
            <a:lvl1pPr>
              <a:spcBef>
                <a:spcPts val="600"/>
              </a:spcBef>
              <a:defRPr sz="4100" b="1" i="1">
                <a:solidFill>
                  <a:srgbClr val="FFFFFF"/>
                </a:solidFill>
              </a:defRPr>
            </a:lvl1pPr>
          </a:lstStyle>
          <a:p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Capital</a:t>
            </a:r>
            <a:r>
              <a:rPr lang="tr-TR" dirty="0"/>
              <a:t> </a:t>
            </a:r>
            <a:r>
              <a:rPr lang="tr-TR" dirty="0" err="1"/>
              <a:t>Markets</a:t>
            </a:r>
            <a:r>
              <a:rPr lang="tr-TR" dirty="0"/>
              <a:t> </a:t>
            </a:r>
            <a:r>
              <a:rPr lang="tr-TR" dirty="0" err="1"/>
              <a:t>Association</a:t>
            </a:r>
            <a:endParaRPr dirty="0"/>
          </a:p>
        </p:txBody>
      </p:sp>
      <p:sp>
        <p:nvSpPr>
          <p:cNvPr id="55" name="Yatırım Kuruluşları"/>
          <p:cNvSpPr txBox="1"/>
          <p:nvPr/>
        </p:nvSpPr>
        <p:spPr>
          <a:xfrm>
            <a:off x="5056238" y="6970236"/>
            <a:ext cx="4771399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 lnSpcReduction="10000"/>
          </a:bodyPr>
          <a:lstStyle>
            <a:lvl1pPr>
              <a:spcBef>
                <a:spcPts val="600"/>
              </a:spcBef>
              <a:defRPr sz="4100" b="1" i="1">
                <a:solidFill>
                  <a:srgbClr val="FFFFFF"/>
                </a:solidFill>
              </a:defRPr>
            </a:lvl1pPr>
          </a:lstStyle>
          <a:p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Capital</a:t>
            </a:r>
            <a:r>
              <a:rPr lang="tr-TR" dirty="0"/>
              <a:t> </a:t>
            </a:r>
            <a:r>
              <a:rPr lang="tr-TR" dirty="0" err="1"/>
              <a:t>Markets</a:t>
            </a:r>
            <a:endParaRPr dirty="0"/>
          </a:p>
        </p:txBody>
      </p:sp>
      <p:sp>
        <p:nvSpPr>
          <p:cNvPr id="56" name="Yatırımcı Profili"/>
          <p:cNvSpPr txBox="1"/>
          <p:nvPr/>
        </p:nvSpPr>
        <p:spPr>
          <a:xfrm>
            <a:off x="5056238" y="7945856"/>
            <a:ext cx="3932381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 lnSpcReduction="10000"/>
          </a:bodyPr>
          <a:lstStyle>
            <a:lvl1pPr>
              <a:spcBef>
                <a:spcPts val="600"/>
              </a:spcBef>
              <a:defRPr sz="4100" b="1" i="1">
                <a:solidFill>
                  <a:srgbClr val="FFFFFF"/>
                </a:solidFill>
              </a:defRPr>
            </a:lvl1pPr>
          </a:lstStyle>
          <a:p>
            <a:r>
              <a:rPr lang="tr-TR" dirty="0" err="1"/>
              <a:t>Investment</a:t>
            </a:r>
            <a:r>
              <a:rPr lang="tr-TR" dirty="0"/>
              <a:t> </a:t>
            </a:r>
            <a:r>
              <a:rPr lang="tr-TR" dirty="0" err="1"/>
              <a:t>Institutions</a:t>
            </a:r>
            <a:endParaRPr dirty="0"/>
          </a:p>
        </p:txBody>
      </p:sp>
      <p:sp>
        <p:nvSpPr>
          <p:cNvPr id="57" name="Line"/>
          <p:cNvSpPr/>
          <p:nvPr/>
        </p:nvSpPr>
        <p:spPr>
          <a:xfrm flipV="1">
            <a:off x="4439453" y="581809"/>
            <a:ext cx="1" cy="178554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8" name="İÇİNDEKİLER"/>
          <p:cNvSpPr txBox="1"/>
          <p:nvPr/>
        </p:nvSpPr>
        <p:spPr>
          <a:xfrm>
            <a:off x="4918730" y="1229985"/>
            <a:ext cx="5740109" cy="118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spcBef>
                <a:spcPts val="600"/>
              </a:spcBef>
              <a:defRPr sz="6900" b="1">
                <a:solidFill>
                  <a:srgbClr val="FFFFFF"/>
                </a:solidFill>
              </a:defRPr>
            </a:lvl1pPr>
          </a:lstStyle>
          <a:p>
            <a:r>
              <a:rPr lang="tr-TR" dirty="0"/>
              <a:t>CONTENTS</a:t>
            </a:r>
            <a:endParaRPr dirty="0"/>
          </a:p>
        </p:txBody>
      </p:sp>
      <p:sp>
        <p:nvSpPr>
          <p:cNvPr id="59" name="3"/>
          <p:cNvSpPr txBox="1"/>
          <p:nvPr/>
        </p:nvSpPr>
        <p:spPr>
          <a:xfrm>
            <a:off x="3188913" y="5019255"/>
            <a:ext cx="799177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 lnSpcReduction="10000"/>
          </a:bodyPr>
          <a:lstStyle>
            <a:lvl1pPr algn="r">
              <a:spcBef>
                <a:spcPts val="600"/>
              </a:spcBef>
              <a:defRPr sz="4100" b="1" i="1">
                <a:solidFill>
                  <a:schemeClr val="accent3">
                    <a:satOff val="-2498"/>
                    <a:lumOff val="25392"/>
                  </a:schemeClr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60" name="11"/>
          <p:cNvSpPr txBox="1"/>
          <p:nvPr/>
        </p:nvSpPr>
        <p:spPr>
          <a:xfrm>
            <a:off x="3188913" y="5994615"/>
            <a:ext cx="799177" cy="75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 lnSpcReduction="10000"/>
          </a:bodyPr>
          <a:lstStyle>
            <a:lvl1pPr algn="r">
              <a:spcBef>
                <a:spcPts val="600"/>
              </a:spcBef>
              <a:defRPr sz="4100" b="1" i="1">
                <a:solidFill>
                  <a:schemeClr val="accent3">
                    <a:satOff val="-2498"/>
                    <a:lumOff val="25392"/>
                  </a:schemeClr>
                </a:solidFill>
              </a:defRPr>
            </a:lvl1pPr>
          </a:lstStyle>
          <a:p>
            <a:r>
              <a:rPr dirty="0"/>
              <a:t>1</a:t>
            </a:r>
            <a:r>
              <a:rPr lang="tr-TR" dirty="0"/>
              <a:t>5</a:t>
            </a:r>
            <a:endParaRPr dirty="0"/>
          </a:p>
        </p:txBody>
      </p:sp>
      <p:sp>
        <p:nvSpPr>
          <p:cNvPr id="61" name="36"/>
          <p:cNvSpPr txBox="1"/>
          <p:nvPr/>
        </p:nvSpPr>
        <p:spPr>
          <a:xfrm>
            <a:off x="3188913" y="6970236"/>
            <a:ext cx="799177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 lnSpcReduction="10000"/>
          </a:bodyPr>
          <a:lstStyle>
            <a:lvl1pPr algn="r">
              <a:spcBef>
                <a:spcPts val="600"/>
              </a:spcBef>
              <a:defRPr sz="4100" b="1" i="1">
                <a:solidFill>
                  <a:schemeClr val="accent3">
                    <a:satOff val="-2498"/>
                    <a:lumOff val="25392"/>
                  </a:schemeClr>
                </a:solidFill>
              </a:defRPr>
            </a:lvl1pPr>
          </a:lstStyle>
          <a:p>
            <a:r>
              <a:rPr lang="tr-TR" dirty="0"/>
              <a:t>23</a:t>
            </a:r>
            <a:endParaRPr dirty="0"/>
          </a:p>
        </p:txBody>
      </p:sp>
      <p:sp>
        <p:nvSpPr>
          <p:cNvPr id="62" name="59"/>
          <p:cNvSpPr txBox="1"/>
          <p:nvPr/>
        </p:nvSpPr>
        <p:spPr>
          <a:xfrm>
            <a:off x="3188913" y="7945856"/>
            <a:ext cx="799177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 lnSpcReduction="10000"/>
          </a:bodyPr>
          <a:lstStyle>
            <a:lvl1pPr algn="r">
              <a:spcBef>
                <a:spcPts val="600"/>
              </a:spcBef>
              <a:defRPr sz="4100" b="1" i="1">
                <a:solidFill>
                  <a:schemeClr val="accent3">
                    <a:satOff val="-2498"/>
                    <a:lumOff val="25392"/>
                  </a:schemeClr>
                </a:solidFill>
              </a:defRPr>
            </a:lvl1pPr>
          </a:lstStyle>
          <a:p>
            <a:r>
              <a:rPr lang="tr-TR" dirty="0"/>
              <a:t>48</a:t>
            </a:r>
            <a:endParaRPr dirty="0"/>
          </a:p>
        </p:txBody>
      </p:sp>
      <p:sp>
        <p:nvSpPr>
          <p:cNvPr id="2" name="Yatırımcı Profili">
            <a:extLst>
              <a:ext uri="{FF2B5EF4-FFF2-40B4-BE49-F238E27FC236}">
                <a16:creationId xmlns:a16="http://schemas.microsoft.com/office/drawing/2014/main" id="{C0C48A34-FE27-14D6-D5A9-CED09A2B9F09}"/>
              </a:ext>
            </a:extLst>
          </p:cNvPr>
          <p:cNvSpPr txBox="1"/>
          <p:nvPr/>
        </p:nvSpPr>
        <p:spPr>
          <a:xfrm>
            <a:off x="5056238" y="8870813"/>
            <a:ext cx="3932381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 lnSpcReduction="10000"/>
          </a:bodyPr>
          <a:lstStyle>
            <a:lvl1pPr>
              <a:spcBef>
                <a:spcPts val="600"/>
              </a:spcBef>
              <a:defRPr sz="4100" b="1" i="1">
                <a:solidFill>
                  <a:srgbClr val="FFFFFF"/>
                </a:solidFill>
              </a:defRPr>
            </a:lvl1pPr>
          </a:lstStyle>
          <a:p>
            <a:r>
              <a:rPr lang="tr-TR" dirty="0"/>
              <a:t>Investor Profile</a:t>
            </a:r>
            <a:endParaRPr dirty="0"/>
          </a:p>
        </p:txBody>
      </p:sp>
      <p:sp>
        <p:nvSpPr>
          <p:cNvPr id="3" name="59">
            <a:extLst>
              <a:ext uri="{FF2B5EF4-FFF2-40B4-BE49-F238E27FC236}">
                <a16:creationId xmlns:a16="http://schemas.microsoft.com/office/drawing/2014/main" id="{4560EDA9-36E3-3482-AD86-23318E216379}"/>
              </a:ext>
            </a:extLst>
          </p:cNvPr>
          <p:cNvSpPr txBox="1"/>
          <p:nvPr/>
        </p:nvSpPr>
        <p:spPr>
          <a:xfrm>
            <a:off x="3188912" y="8893301"/>
            <a:ext cx="799177" cy="75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 anchor="ctr">
            <a:normAutofit lnSpcReduction="10000"/>
          </a:bodyPr>
          <a:lstStyle>
            <a:lvl1pPr algn="r">
              <a:spcBef>
                <a:spcPts val="600"/>
              </a:spcBef>
              <a:defRPr sz="4100" b="1" i="1">
                <a:solidFill>
                  <a:schemeClr val="accent3">
                    <a:satOff val="-2498"/>
                    <a:lumOff val="25392"/>
                  </a:schemeClr>
                </a:solidFill>
              </a:defRPr>
            </a:lvl1pPr>
          </a:lstStyle>
          <a:p>
            <a:r>
              <a:rPr lang="tr-TR" dirty="0"/>
              <a:t>71</a:t>
            </a: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7E0B21-5B5E-531A-CF5C-DF7A65970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6" y="290654"/>
            <a:ext cx="3391499" cy="2171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NATIONAL MEMBERSHIPS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58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Foreign Economic Relations Board of Turkey (DEİK)</a:t>
            </a:r>
            <a:r>
              <a:rPr lang="tr-TR" sz="3200" dirty="0"/>
              <a:t>,</a:t>
            </a:r>
            <a:r>
              <a:rPr lang="en-GB" sz="3200" dirty="0"/>
              <a:t> founder member since 2008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Tax Council, member since 2013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Istanbul Arbitration </a:t>
            </a:r>
            <a:r>
              <a:rPr lang="en-GB" sz="3200" dirty="0" err="1"/>
              <a:t>Center</a:t>
            </a:r>
            <a:r>
              <a:rPr lang="en-GB" sz="3200" dirty="0"/>
              <a:t> (ISTAC), member since 2017</a:t>
            </a:r>
            <a:r>
              <a:rPr lang="tr-TR" sz="3200" dirty="0"/>
              <a:t>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Impact Investing Advisory Board (EYDK), member since 2021</a:t>
            </a:r>
            <a:r>
              <a:rPr lang="tr-TR" sz="3200" dirty="0"/>
              <a:t>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3409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INTERNATIONAL MEMBERSHIPS</a:t>
            </a:r>
            <a:endParaRPr dirty="0"/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527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Asia Securities Forum (ASF) member since 2009</a:t>
            </a:r>
            <a:r>
              <a:rPr lang="tr-TR" sz="3200" dirty="0"/>
              <a:t>.</a:t>
            </a:r>
            <a:r>
              <a:rPr lang="en-GB" sz="3200" dirty="0"/>
              <a:t> 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OECD International Network on Financial Education (INFE) affiliate member </a:t>
            </a:r>
            <a:r>
              <a:rPr lang="tr-TR" sz="3200" dirty="0"/>
              <a:t>since </a:t>
            </a:r>
            <a:r>
              <a:rPr lang="en-US" sz="3200" dirty="0"/>
              <a:t>2015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International Council of Securities Associations (ICSA) member since 2006</a:t>
            </a:r>
            <a:r>
              <a:rPr lang="tr-TR" sz="3200" dirty="0"/>
              <a:t>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International Organization of Securities Commissions (IOSCO) affiliate member since 2003</a:t>
            </a:r>
            <a:r>
              <a:rPr lang="tr-TR" sz="3200" dirty="0"/>
              <a:t>.</a:t>
            </a:r>
          </a:p>
          <a:p>
            <a:pPr lvl="1" indent="0"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	</a:t>
            </a: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7530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PARTICIPATIONS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4" y="1998170"/>
            <a:ext cx="23194895" cy="112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5% stake 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one seat at the board of directors</a:t>
            </a:r>
            <a:r>
              <a:rPr lang="tr-TR" sz="3200" dirty="0"/>
              <a:t>, </a:t>
            </a:r>
            <a:r>
              <a:rPr lang="tr-TR" sz="3200" dirty="0" err="1"/>
              <a:t>out</a:t>
            </a:r>
            <a:r>
              <a:rPr lang="tr-TR" sz="3200" dirty="0"/>
              <a:t> of 8 </a:t>
            </a:r>
            <a:r>
              <a:rPr lang="tr-TR" sz="3200" dirty="0" err="1"/>
              <a:t>members</a:t>
            </a:r>
            <a:r>
              <a:rPr lang="en-GB" sz="3200" dirty="0"/>
              <a:t> 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1.3</a:t>
            </a:r>
            <a:r>
              <a:rPr lang="en-US" sz="3200" dirty="0"/>
              <a:t>% stake 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49</a:t>
            </a:r>
            <a:r>
              <a:rPr lang="en-US" sz="3200" dirty="0"/>
              <a:t>% stake 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2</a:t>
            </a:r>
            <a:r>
              <a:rPr lang="en-US" sz="3200" dirty="0"/>
              <a:t> seats at the board of directors</a:t>
            </a:r>
            <a:r>
              <a:rPr lang="tr-TR" sz="3200" dirty="0"/>
              <a:t>, </a:t>
            </a:r>
            <a:r>
              <a:rPr lang="tr-TR" sz="3200" dirty="0" err="1"/>
              <a:t>out</a:t>
            </a:r>
            <a:r>
              <a:rPr lang="tr-TR" sz="3200" dirty="0"/>
              <a:t> of 7 </a:t>
            </a:r>
            <a:r>
              <a:rPr lang="tr-TR" sz="3200" dirty="0" err="1"/>
              <a:t>members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en-US" sz="3200" dirty="0"/>
              <a:t> 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6</a:t>
            </a:r>
            <a:r>
              <a:rPr lang="en-US" sz="3200" dirty="0"/>
              <a:t>% stake</a:t>
            </a:r>
            <a:endParaRPr lang="tr-TR" sz="3200" dirty="0"/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b="1" dirty="0">
              <a:solidFill>
                <a:srgbClr val="0176AB"/>
              </a:solidFill>
            </a:endParaRP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3200" b="1" dirty="0">
                <a:solidFill>
                  <a:srgbClr val="0176AB"/>
                </a:solidFill>
              </a:rPr>
              <a:t>TURKEY SECURITIZATION COMPANY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3200" b="1" dirty="0">
              <a:solidFill>
                <a:srgbClr val="0176AB"/>
              </a:solidFill>
            </a:endParaRP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tr-TR" sz="3200" dirty="0"/>
              <a:t>5</a:t>
            </a:r>
            <a:r>
              <a:rPr lang="en-US" sz="3200" dirty="0"/>
              <a:t>% stake</a:t>
            </a:r>
            <a:endParaRPr lang="tr-TR" sz="32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  <p:sp>
        <p:nvSpPr>
          <p:cNvPr id="3" name="Amaçlarımız">
            <a:extLst>
              <a:ext uri="{FF2B5EF4-FFF2-40B4-BE49-F238E27FC236}">
                <a16:creationId xmlns:a16="http://schemas.microsoft.com/office/drawing/2014/main" id="{E8254CCC-2B48-C3B6-7461-A000F0AF68D6}"/>
              </a:ext>
            </a:extLst>
          </p:cNvPr>
          <p:cNvSpPr txBox="1"/>
          <p:nvPr/>
        </p:nvSpPr>
        <p:spPr>
          <a:xfrm>
            <a:off x="863981" y="2197694"/>
            <a:ext cx="3508339" cy="81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spcBef>
                <a:spcPts val="800"/>
              </a:spcBef>
              <a:defRPr sz="4500" b="1">
                <a:solidFill>
                  <a:srgbClr val="0176AB"/>
                </a:solidFill>
              </a:defRPr>
            </a:lvl1pPr>
          </a:lstStyle>
          <a:p>
            <a:r>
              <a:rPr lang="tr-TR" sz="3200" dirty="0"/>
              <a:t>CENTRAL SECURITIES DEPOSITORY</a:t>
            </a:r>
            <a:endParaRPr sz="3200" dirty="0"/>
          </a:p>
        </p:txBody>
      </p:sp>
      <p:sp>
        <p:nvSpPr>
          <p:cNvPr id="5" name="Amaçlarımız">
            <a:extLst>
              <a:ext uri="{FF2B5EF4-FFF2-40B4-BE49-F238E27FC236}">
                <a16:creationId xmlns:a16="http://schemas.microsoft.com/office/drawing/2014/main" id="{7A3AF001-E0A5-7682-C903-3A41138E164B}"/>
              </a:ext>
            </a:extLst>
          </p:cNvPr>
          <p:cNvSpPr txBox="1"/>
          <p:nvPr/>
        </p:nvSpPr>
        <p:spPr>
          <a:xfrm>
            <a:off x="863983" y="4563097"/>
            <a:ext cx="3508339" cy="81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spcBef>
                <a:spcPts val="800"/>
              </a:spcBef>
              <a:defRPr sz="4500" b="1">
                <a:solidFill>
                  <a:srgbClr val="0176AB"/>
                </a:solidFill>
              </a:defRPr>
            </a:lvl1pPr>
          </a:lstStyle>
          <a:p>
            <a:r>
              <a:rPr lang="tr-TR" sz="3200" dirty="0"/>
              <a:t>BORSA ISTANBUL</a:t>
            </a:r>
            <a:endParaRPr sz="3200" dirty="0"/>
          </a:p>
        </p:txBody>
      </p:sp>
      <p:sp>
        <p:nvSpPr>
          <p:cNvPr id="11" name="Amaçlarımız">
            <a:extLst>
              <a:ext uri="{FF2B5EF4-FFF2-40B4-BE49-F238E27FC236}">
                <a16:creationId xmlns:a16="http://schemas.microsoft.com/office/drawing/2014/main" id="{CF0A4197-E79A-62E1-E403-37DC51903A1D}"/>
              </a:ext>
            </a:extLst>
          </p:cNvPr>
          <p:cNvSpPr txBox="1"/>
          <p:nvPr/>
        </p:nvSpPr>
        <p:spPr>
          <a:xfrm>
            <a:off x="863982" y="6314358"/>
            <a:ext cx="3508339" cy="81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spcBef>
                <a:spcPts val="800"/>
              </a:spcBef>
              <a:defRPr sz="4500" b="1">
                <a:solidFill>
                  <a:srgbClr val="0176AB"/>
                </a:solidFill>
              </a:defRPr>
            </a:lvl1pPr>
          </a:lstStyle>
          <a:p>
            <a:r>
              <a:rPr lang="tr-TR" sz="3200" dirty="0"/>
              <a:t>CAPITAL MARKETS LICENSING &amp; TRAINING AGENCY</a:t>
            </a:r>
          </a:p>
        </p:txBody>
      </p:sp>
      <p:sp>
        <p:nvSpPr>
          <p:cNvPr id="12" name="Amaçlarımız">
            <a:extLst>
              <a:ext uri="{FF2B5EF4-FFF2-40B4-BE49-F238E27FC236}">
                <a16:creationId xmlns:a16="http://schemas.microsoft.com/office/drawing/2014/main" id="{29611B42-8AF1-C56C-8F01-6C205679B050}"/>
              </a:ext>
            </a:extLst>
          </p:cNvPr>
          <p:cNvSpPr txBox="1"/>
          <p:nvPr/>
        </p:nvSpPr>
        <p:spPr>
          <a:xfrm>
            <a:off x="863984" y="8608399"/>
            <a:ext cx="3508339" cy="814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spcBef>
                <a:spcPts val="800"/>
              </a:spcBef>
              <a:defRPr sz="4500" b="1">
                <a:solidFill>
                  <a:srgbClr val="0176AB"/>
                </a:solidFill>
              </a:defRPr>
            </a:lvl1pPr>
          </a:lstStyle>
          <a:p>
            <a:r>
              <a:rPr lang="tr-TR" sz="3200" dirty="0"/>
              <a:t>JCR EURASIA CREDIT RATING AGENCY</a:t>
            </a:r>
          </a:p>
        </p:txBody>
      </p:sp>
    </p:spTree>
    <p:extLst>
      <p:ext uri="{BB962C8B-B14F-4D97-AF65-F5344CB8AC3E}">
        <p14:creationId xmlns:p14="http://schemas.microsoft.com/office/powerpoint/2010/main" val="40467980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6EF6DD3-0579-1668-F4E6-BBAE4375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ÜRKİYE SERMAYE PİYASALARI BİRLİĞİ">
            <a:extLst>
              <a:ext uri="{FF2B5EF4-FFF2-40B4-BE49-F238E27FC236}">
                <a16:creationId xmlns:a16="http://schemas.microsoft.com/office/drawing/2014/main" id="{5AF45782-7AFD-887E-CED7-B539F988B676}"/>
              </a:ext>
            </a:extLst>
          </p:cNvPr>
          <p:cNvSpPr txBox="1"/>
          <p:nvPr/>
        </p:nvSpPr>
        <p:spPr>
          <a:xfrm>
            <a:off x="586037" y="1230658"/>
            <a:ext cx="17660839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dirty="0"/>
              <a:t>TURKISH CAPITAL MARKETS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58173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">
            <a:extLst>
              <a:ext uri="{FF2B5EF4-FFF2-40B4-BE49-F238E27FC236}">
                <a16:creationId xmlns:a16="http://schemas.microsoft.com/office/drawing/2014/main" id="{FEBDF903-185E-0A5C-EA66-D8A775B44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4" y="0"/>
            <a:ext cx="24416574" cy="13716000"/>
          </a:xfrm>
          <a:prstGeom prst="rect">
            <a:avLst/>
          </a:prstGeom>
        </p:spPr>
      </p:pic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C61258D2-FAE0-7AC7-8B51-7EE1A3A6AB42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BIST-100 Index &amp; Trading Volume</a:t>
            </a:r>
            <a:endParaRPr lang="tr-TR"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2B7C31CC-1E01-D7C6-7949-95A6C01D2B00}"/>
              </a:ext>
            </a:extLst>
          </p:cNvPr>
          <p:cNvSpPr/>
          <p:nvPr/>
        </p:nvSpPr>
        <p:spPr>
          <a:xfrm>
            <a:off x="-32574" y="593998"/>
            <a:ext cx="615905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161BC82-E6B6-F5D1-6B0B-303FCD568DA3}"/>
              </a:ext>
            </a:extLst>
          </p:cNvPr>
          <p:cNvSpPr/>
          <p:nvPr/>
        </p:nvSpPr>
        <p:spPr>
          <a:xfrm flipV="1">
            <a:off x="-32574" y="1432308"/>
            <a:ext cx="1143209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15BAD2-8435-0973-C772-10ED82D1CFF4}"/>
              </a:ext>
            </a:extLst>
          </p:cNvPr>
          <p:cNvSpPr/>
          <p:nvPr/>
        </p:nvSpPr>
        <p:spPr>
          <a:xfrm>
            <a:off x="213360" y="12984982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D168B-764E-2FD2-1433-2C65331FF0E0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AD1496D-3ED8-ACA2-5E88-FCBE9D5D3093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BE628526-43F3-1913-AA40-8DCAAE80C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253638"/>
              </p:ext>
            </p:extLst>
          </p:nvPr>
        </p:nvGraphicFramePr>
        <p:xfrm>
          <a:off x="3158436" y="2170496"/>
          <a:ext cx="18067128" cy="968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B849F16-D351-7835-6E97-30D7374E0E45}"/>
              </a:ext>
            </a:extLst>
          </p:cNvPr>
          <p:cNvSpPr txBox="1"/>
          <p:nvPr/>
        </p:nvSpPr>
        <p:spPr>
          <a:xfrm>
            <a:off x="11885040" y="1264449"/>
            <a:ext cx="3779519" cy="594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norm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4398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ACEE04E-3652-0596-EBCB-76A67749D9A0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AA3D4E3-3EEF-051A-931B-4C1459877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4" y="16625"/>
            <a:ext cx="24384000" cy="13716000"/>
          </a:xfrm>
          <a:prstGeom prst="rect">
            <a:avLst/>
          </a:prstGeom>
        </p:spPr>
      </p:pic>
      <p:graphicFrame>
        <p:nvGraphicFramePr>
          <p:cNvPr id="11" name="Grafik 3">
            <a:extLst>
              <a:ext uri="{FF2B5EF4-FFF2-40B4-BE49-F238E27FC236}">
                <a16:creationId xmlns:a16="http://schemas.microsoft.com/office/drawing/2014/main" id="{8267A2C1-67E6-2731-5F92-9A4BC38D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23047"/>
              </p:ext>
            </p:extLst>
          </p:nvPr>
        </p:nvGraphicFramePr>
        <p:xfrm>
          <a:off x="3220718" y="2987040"/>
          <a:ext cx="17559612" cy="835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207EE030-D134-7C79-C6CB-2D8912689EE8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Market Capitalization of Borsa Istanbul </a:t>
            </a:r>
            <a:r>
              <a:rPr lang="en-US" b="0" dirty="0"/>
              <a:t>(B</a:t>
            </a:r>
            <a:r>
              <a:rPr lang="tr-TR" b="0" dirty="0"/>
              <a:t>ILLION TL</a:t>
            </a:r>
            <a:r>
              <a:rPr lang="en-US" b="0" dirty="0"/>
              <a:t>) </a:t>
            </a:r>
            <a:endParaRPr lang="tr-TR" b="0"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A7A785F-06BC-B3E7-D663-2178CAD533D0}"/>
              </a:ext>
            </a:extLst>
          </p:cNvPr>
          <p:cNvSpPr/>
          <p:nvPr/>
        </p:nvSpPr>
        <p:spPr>
          <a:xfrm>
            <a:off x="-32574" y="593997"/>
            <a:ext cx="914609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3A046D71-DA8A-BBF9-76A0-CA7022CF69BC}"/>
              </a:ext>
            </a:extLst>
          </p:cNvPr>
          <p:cNvSpPr/>
          <p:nvPr/>
        </p:nvSpPr>
        <p:spPr>
          <a:xfrm flipV="1">
            <a:off x="-32574" y="1432308"/>
            <a:ext cx="1362665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71E4E-B2D4-CFA9-0A71-39ACAFA25405}"/>
              </a:ext>
            </a:extLst>
          </p:cNvPr>
          <p:cNvSpPr/>
          <p:nvPr/>
        </p:nvSpPr>
        <p:spPr>
          <a:xfrm>
            <a:off x="213360" y="129849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B1C7FD-A6BC-94CA-58AB-43FEAEF703AE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6118452-76B7-534F-6A8D-177F7557CF18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25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1C9F35A-7910-E1BA-C17C-0DF8508EBB31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967FAE8-B5EB-DA30-53C5-79F2ECE7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24384000" cy="13716000"/>
          </a:xfrm>
          <a:prstGeom prst="rect">
            <a:avLst/>
          </a:prstGeom>
        </p:spPr>
      </p:pic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D1B6A46D-A710-C34E-8A3E-D55A2DB91FD9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</a:t>
            </a:r>
            <a:r>
              <a:rPr lang="tr-TR" dirty="0"/>
              <a:t>borsa </a:t>
            </a:r>
            <a:r>
              <a:rPr lang="tr-TR" dirty="0" err="1"/>
              <a:t>Istanbul</a:t>
            </a:r>
            <a:r>
              <a:rPr lang="tr-TR" dirty="0"/>
              <a:t> market </a:t>
            </a:r>
            <a:r>
              <a:rPr lang="en-US" dirty="0"/>
              <a:t>Capitalization</a:t>
            </a:r>
            <a:endParaRPr lang="tr-TR" b="0" dirty="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9AC8B5DB-51AB-519F-56E6-8B95F55D4640}"/>
              </a:ext>
            </a:extLst>
          </p:cNvPr>
          <p:cNvSpPr/>
          <p:nvPr/>
        </p:nvSpPr>
        <p:spPr>
          <a:xfrm>
            <a:off x="-32574" y="593997"/>
            <a:ext cx="9648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833EA42F-2A2B-9364-6A54-B75C0BC74B6D}"/>
              </a:ext>
            </a:extLst>
          </p:cNvPr>
          <p:cNvSpPr/>
          <p:nvPr/>
        </p:nvSpPr>
        <p:spPr>
          <a:xfrm flipV="1">
            <a:off x="-32574" y="1432308"/>
            <a:ext cx="1576025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79">
            <a:extLst>
              <a:ext uri="{FF2B5EF4-FFF2-40B4-BE49-F238E27FC236}">
                <a16:creationId xmlns:a16="http://schemas.microsoft.com/office/drawing/2014/main" id="{AC3F6855-9CC1-9CF7-5218-88D0E296C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53861"/>
              </p:ext>
            </p:extLst>
          </p:nvPr>
        </p:nvGraphicFramePr>
        <p:xfrm>
          <a:off x="3733876" y="3211138"/>
          <a:ext cx="18544849" cy="861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2122F5AA-52AB-6D27-29DA-E068203A8564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47B38641-4D92-02CD-A96E-9176796BAA4E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F7340-0246-FB00-C251-3290177106D1}"/>
              </a:ext>
            </a:extLst>
          </p:cNvPr>
          <p:cNvSpPr/>
          <p:nvPr/>
        </p:nvSpPr>
        <p:spPr>
          <a:xfrm>
            <a:off x="213360" y="129849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BA51842-5234-C86D-9444-E18786EB84DE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78C876B-2808-D2FE-44B8-9C829E83F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KISACA Türkİye Sermaye PİyaSALARI BİRLİĞİ">
            <a:extLst>
              <a:ext uri="{FF2B5EF4-FFF2-40B4-BE49-F238E27FC236}">
                <a16:creationId xmlns:a16="http://schemas.microsoft.com/office/drawing/2014/main" id="{7BFCC521-573B-AEB5-FEF5-E29466B00558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CONCENTRATION IN THE EQUITY MARKET (MCAP)</a:t>
            </a:r>
            <a:endParaRPr lang="tr-TR" b="0" dirty="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C44582BF-CFDB-EEC4-85EE-D2212A34482C}"/>
              </a:ext>
            </a:extLst>
          </p:cNvPr>
          <p:cNvSpPr/>
          <p:nvPr/>
        </p:nvSpPr>
        <p:spPr>
          <a:xfrm>
            <a:off x="119826" y="746397"/>
            <a:ext cx="9108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E7DA7F5A-7D88-D5DD-F907-197F38F4069C}"/>
              </a:ext>
            </a:extLst>
          </p:cNvPr>
          <p:cNvSpPr/>
          <p:nvPr/>
        </p:nvSpPr>
        <p:spPr>
          <a:xfrm flipV="1">
            <a:off x="119826" y="1584708"/>
            <a:ext cx="14832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398F9-8A38-20DB-41D0-963FCC6E2852}"/>
              </a:ext>
            </a:extLst>
          </p:cNvPr>
          <p:cNvSpPr/>
          <p:nvPr/>
        </p:nvSpPr>
        <p:spPr>
          <a:xfrm>
            <a:off x="365760" y="131373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graphicFrame>
        <p:nvGraphicFramePr>
          <p:cNvPr id="15" name="Grafik 86">
            <a:extLst>
              <a:ext uri="{FF2B5EF4-FFF2-40B4-BE49-F238E27FC236}">
                <a16:creationId xmlns:a16="http://schemas.microsoft.com/office/drawing/2014/main" id="{652314E3-884E-FFB6-331D-DC15C2A4D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936954"/>
              </p:ext>
            </p:extLst>
          </p:nvPr>
        </p:nvGraphicFramePr>
        <p:xfrm>
          <a:off x="2763293" y="3342898"/>
          <a:ext cx="17048708" cy="867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80B02C03-8FBB-F2D9-0CBD-A6B53DEEBAA8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D9B3581-55AE-6A6D-36BE-0FCB201971EA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27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8503B9B-DC73-D78B-4D1E-452650A8EFBA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C370148-9801-8ED5-05D8-B126BF0AF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8F5AC5-5029-3A20-9FB6-D26BC615C4EF}"/>
              </a:ext>
            </a:extLst>
          </p:cNvPr>
          <p:cNvSpPr txBox="1"/>
          <p:nvPr/>
        </p:nvSpPr>
        <p:spPr>
          <a:xfrm>
            <a:off x="383317" y="13172051"/>
            <a:ext cx="5765007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WFE</a:t>
            </a:r>
            <a:endParaRPr lang="en-US" sz="2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396DDA-45EA-6D9F-E42D-E1F4FA28B3E6}"/>
              </a:ext>
            </a:extLst>
          </p:cNvPr>
          <p:cNvSpPr txBox="1"/>
          <p:nvPr/>
        </p:nvSpPr>
        <p:spPr>
          <a:xfrm>
            <a:off x="13818857" y="12668797"/>
            <a:ext cx="10479882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/>
          </a:bodyPr>
          <a:lstStyle/>
          <a:p>
            <a:pPr algn="r" defTabSz="507920">
              <a:spcBef>
                <a:spcPts val="300"/>
              </a:spcBef>
              <a:defRPr sz="1422"/>
            </a:pPr>
            <a:r>
              <a:rPr lang="tr-TR" sz="2000" dirty="0">
                <a:solidFill>
                  <a:schemeClr val="tx1"/>
                </a:solidFill>
              </a:rPr>
              <a:t>*WFE </a:t>
            </a:r>
            <a:r>
              <a:rPr lang="tr-TR" sz="2000" dirty="0" err="1">
                <a:solidFill>
                  <a:schemeClr val="tx1"/>
                </a:solidFill>
              </a:rPr>
              <a:t>definition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does</a:t>
            </a:r>
            <a:r>
              <a:rPr lang="tr-TR" sz="2000" dirty="0">
                <a:solidFill>
                  <a:schemeClr val="tx1"/>
                </a:solidFill>
              </a:rPr>
              <a:t> not </a:t>
            </a:r>
            <a:r>
              <a:rPr lang="tr-TR" sz="2000" dirty="0" err="1">
                <a:solidFill>
                  <a:schemeClr val="tx1"/>
                </a:solidFill>
              </a:rPr>
              <a:t>include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mutual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funds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exchange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traded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funds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investment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trusts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unlisted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firms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holding </a:t>
            </a:r>
            <a:r>
              <a:rPr lang="tr-TR" sz="2000" dirty="0" err="1">
                <a:solidFill>
                  <a:schemeClr val="tx1"/>
                </a:solidFill>
              </a:rPr>
              <a:t>companies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  <a:endParaRPr dirty="0"/>
          </a:p>
        </p:txBody>
      </p:sp>
      <p:graphicFrame>
        <p:nvGraphicFramePr>
          <p:cNvPr id="13" name="Grafik 47">
            <a:extLst>
              <a:ext uri="{FF2B5EF4-FFF2-40B4-BE49-F238E27FC236}">
                <a16:creationId xmlns:a16="http://schemas.microsoft.com/office/drawing/2014/main" id="{B72927CC-0766-5950-47F8-573E38A7B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64439"/>
              </p:ext>
            </p:extLst>
          </p:nvPr>
        </p:nvGraphicFramePr>
        <p:xfrm>
          <a:off x="3222672" y="2149263"/>
          <a:ext cx="17560324" cy="1044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KISACA Türkİye Sermaye PİyaSALARI BİRLİĞİ">
            <a:extLst>
              <a:ext uri="{FF2B5EF4-FFF2-40B4-BE49-F238E27FC236}">
                <a16:creationId xmlns:a16="http://schemas.microsoft.com/office/drawing/2014/main" id="{A2CD2174-E208-2FE9-8235-5D149C22A4F1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Domestic Market Capitalization</a:t>
            </a:r>
            <a:r>
              <a:rPr lang="tr-TR" dirty="0"/>
              <a:t>*</a:t>
            </a:r>
            <a:r>
              <a:rPr lang="en-US" dirty="0"/>
              <a:t> </a:t>
            </a:r>
            <a:r>
              <a:rPr lang="en-US" b="0" dirty="0"/>
              <a:t>(20</a:t>
            </a:r>
            <a:r>
              <a:rPr lang="tr-TR" b="0" dirty="0"/>
              <a:t>26/03 </a:t>
            </a:r>
            <a:r>
              <a:rPr lang="en-US" b="0" dirty="0"/>
              <a:t>BILLION $)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EE60EB4C-2072-CFD7-2403-D552B4E95212}"/>
              </a:ext>
            </a:extLst>
          </p:cNvPr>
          <p:cNvSpPr/>
          <p:nvPr/>
        </p:nvSpPr>
        <p:spPr>
          <a:xfrm>
            <a:off x="119826" y="746397"/>
            <a:ext cx="652796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FD702405-D6EE-46D0-E76C-61F1A69BFE67}"/>
              </a:ext>
            </a:extLst>
          </p:cNvPr>
          <p:cNvSpPr/>
          <p:nvPr/>
        </p:nvSpPr>
        <p:spPr>
          <a:xfrm flipV="1">
            <a:off x="119826" y="1584708"/>
            <a:ext cx="1081618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F8A8C9-F0FE-DD8C-FF8A-242E100076D8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01E0A29-C4C2-590B-28B6-3ABF54BF0F9B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73B36F-692F-EF09-97F2-E0EE93317310}"/>
              </a:ext>
            </a:extLst>
          </p:cNvPr>
          <p:cNvSpPr/>
          <p:nvPr/>
        </p:nvSpPr>
        <p:spPr>
          <a:xfrm>
            <a:off x="7525448" y="4182262"/>
            <a:ext cx="1280160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solidFill>
                  <a:srgbClr val="FFFFFF"/>
                </a:solidFill>
              </a:rPr>
              <a:t>27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Metin kutusu 1">
            <a:extLst>
              <a:ext uri="{FF2B5EF4-FFF2-40B4-BE49-F238E27FC236}">
                <a16:creationId xmlns:a16="http://schemas.microsoft.com/office/drawing/2014/main" id="{F45404F2-7BD7-7909-1073-025AB5083F4E}"/>
              </a:ext>
            </a:extLst>
          </p:cNvPr>
          <p:cNvSpPr txBox="1"/>
          <p:nvPr/>
        </p:nvSpPr>
        <p:spPr>
          <a:xfrm>
            <a:off x="18828453" y="11443974"/>
            <a:ext cx="1517915" cy="3411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2200" b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</a:rPr>
              <a:t>37,536</a:t>
            </a:r>
          </a:p>
          <a:p>
            <a:pPr algn="r"/>
            <a:endParaRPr lang="tr-TR" sz="2200" b="1" dirty="0">
              <a:solidFill>
                <a:schemeClr val="bg2">
                  <a:lumMod val="75000"/>
                </a:schemeClr>
              </a:solidFill>
              <a:latin typeface="Helvetica" pitchFamily="2" charset="0"/>
              <a:ea typeface="Verdana" panose="020B0604030504040204" pitchFamily="34" charset="0"/>
            </a:endParaRP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16BD8861-BABE-59A4-11AD-704FD8D5A23A}"/>
              </a:ext>
            </a:extLst>
          </p:cNvPr>
          <p:cNvSpPr txBox="1"/>
          <p:nvPr/>
        </p:nvSpPr>
        <p:spPr>
          <a:xfrm>
            <a:off x="18962491" y="11193731"/>
            <a:ext cx="1372866" cy="3450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2200" b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</a:rPr>
              <a:t>31,402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BF8A2BC-E278-BC4B-B0C3-8BFE8A35D35F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2B36F26-07FB-F5C0-ED01-C23F5BB22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6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4EE81B-45C2-BB9B-75FB-59D98713D144}"/>
              </a:ext>
            </a:extLst>
          </p:cNvPr>
          <p:cNvSpPr txBox="1"/>
          <p:nvPr/>
        </p:nvSpPr>
        <p:spPr>
          <a:xfrm>
            <a:off x="286499" y="12976352"/>
            <a:ext cx="7009737" cy="62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WFE, IMF</a:t>
            </a:r>
            <a:endParaRPr lang="en-US" sz="2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DF530D-A23D-17D2-041C-E4C7F87DAE54}"/>
              </a:ext>
            </a:extLst>
          </p:cNvPr>
          <p:cNvSpPr txBox="1"/>
          <p:nvPr/>
        </p:nvSpPr>
        <p:spPr>
          <a:xfrm>
            <a:off x="15740745" y="12631825"/>
            <a:ext cx="8356756" cy="73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marL="0" indent="0" algn="r">
              <a:buFont typeface="Wingdings" charset="2"/>
              <a:buNone/>
            </a:pPr>
            <a:r>
              <a:rPr lang="tr-TR" dirty="0">
                <a:solidFill>
                  <a:schemeClr val="tx1"/>
                </a:solidFill>
              </a:rPr>
              <a:t>*</a:t>
            </a:r>
            <a:r>
              <a:rPr lang="tr-TR" dirty="0" err="1">
                <a:solidFill>
                  <a:schemeClr val="tx1"/>
                </a:solidFill>
              </a:rPr>
              <a:t>Only</a:t>
            </a:r>
            <a:r>
              <a:rPr lang="tr-TR" dirty="0">
                <a:solidFill>
                  <a:schemeClr val="tx1"/>
                </a:solidFill>
              </a:rPr>
              <a:t> main </a:t>
            </a:r>
            <a:r>
              <a:rPr lang="tr-TR" dirty="0" err="1">
                <a:solidFill>
                  <a:schemeClr val="tx1"/>
                </a:solidFill>
              </a:rPr>
              <a:t>markets</a:t>
            </a:r>
            <a:endParaRPr lang="tr-TR" dirty="0">
              <a:solidFill>
                <a:schemeClr val="tx1"/>
              </a:solidFill>
            </a:endParaRPr>
          </a:p>
          <a:p>
            <a:pPr marL="0" indent="0" algn="r">
              <a:buFont typeface="Wingdings" charset="2"/>
              <a:buNone/>
            </a:pPr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USD </a:t>
            </a:r>
            <a:r>
              <a:rPr lang="tr-TR" dirty="0" err="1">
                <a:solidFill>
                  <a:schemeClr val="tx1"/>
                </a:solidFill>
              </a:rPr>
              <a:t>terms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EF0510BF-9057-C87C-11E9-ED88AB6394DF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Market Capitalization/GDP</a:t>
            </a:r>
            <a:r>
              <a:rPr lang="tr-TR" dirty="0"/>
              <a:t>*</a:t>
            </a:r>
            <a:r>
              <a:rPr lang="en-US" dirty="0"/>
              <a:t> </a:t>
            </a:r>
            <a:r>
              <a:rPr lang="en-US" b="0" dirty="0"/>
              <a:t>(20</a:t>
            </a:r>
            <a:r>
              <a:rPr lang="tr-TR" b="0" dirty="0"/>
              <a:t>25</a:t>
            </a:r>
            <a:r>
              <a:rPr lang="en-US" b="0" dirty="0"/>
              <a:t>) 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9E8BB718-582D-FB35-BFC1-A6E4012434E7}"/>
              </a:ext>
            </a:extLst>
          </p:cNvPr>
          <p:cNvSpPr/>
          <p:nvPr/>
        </p:nvSpPr>
        <p:spPr>
          <a:xfrm>
            <a:off x="-32574" y="593997"/>
            <a:ext cx="652796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8F73B591-3B82-9604-5EEF-0AEABF2A6B28}"/>
              </a:ext>
            </a:extLst>
          </p:cNvPr>
          <p:cNvSpPr/>
          <p:nvPr/>
        </p:nvSpPr>
        <p:spPr>
          <a:xfrm flipV="1">
            <a:off x="-32574" y="1432308"/>
            <a:ext cx="1081618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2537EA-A4F3-B576-4806-C1F751B3788B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2062B82-411E-4C68-8CBB-ACF379D322F9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29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67816F6-01BB-B2DE-2C44-C310CAE4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10" y="1860961"/>
            <a:ext cx="19727990" cy="105607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982DC-AC5C-FE6B-712B-53CABB361177}"/>
              </a:ext>
            </a:extLst>
          </p:cNvPr>
          <p:cNvSpPr/>
          <p:nvPr/>
        </p:nvSpPr>
        <p:spPr>
          <a:xfrm>
            <a:off x="7296236" y="2104672"/>
            <a:ext cx="1280160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solidFill>
                  <a:srgbClr val="FFFFFF"/>
                </a:solidFill>
              </a:rPr>
              <a:t>58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1973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575B92E-1806-F78B-2D64-FC4F493A4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ÜRKİYE SERMAYE PİYASALARI BİRLİĞİ">
            <a:extLst>
              <a:ext uri="{FF2B5EF4-FFF2-40B4-BE49-F238E27FC236}">
                <a16:creationId xmlns:a16="http://schemas.microsoft.com/office/drawing/2014/main" id="{5F4016CF-09F2-B61E-14FE-5D1E80E16010}"/>
              </a:ext>
            </a:extLst>
          </p:cNvPr>
          <p:cNvSpPr txBox="1"/>
          <p:nvPr/>
        </p:nvSpPr>
        <p:spPr>
          <a:xfrm>
            <a:off x="586037" y="1230658"/>
            <a:ext cx="17660839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dirty="0"/>
              <a:t>STRUCTURE OF THE TURKISH CAPITAL MARKETS</a:t>
            </a:r>
            <a:endParaRPr sz="5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80FF8E0-72D4-E61B-2F72-D6F0030B9FD7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89E038F-1A95-8E5B-8410-19DDB3AA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26" y="0"/>
            <a:ext cx="24384000" cy="13716000"/>
          </a:xfrm>
          <a:prstGeom prst="rect">
            <a:avLst/>
          </a:prstGeom>
        </p:spPr>
      </p:pic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F67D1BC9-005C-31C5-6564-6430B5237682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GB" dirty="0"/>
              <a:t>Number of </a:t>
            </a:r>
            <a:r>
              <a:rPr lang="tr-TR" dirty="0" err="1"/>
              <a:t>securItIes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THE </a:t>
            </a:r>
            <a:r>
              <a:rPr lang="tr-TR" dirty="0" err="1"/>
              <a:t>equIty</a:t>
            </a:r>
            <a:r>
              <a:rPr lang="tr-TR" dirty="0"/>
              <a:t> market</a:t>
            </a:r>
            <a:endParaRPr lang="tr-TR" b="0"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5695D7CF-C1E8-32C9-8496-DE50CA52294B}"/>
              </a:ext>
            </a:extLst>
          </p:cNvPr>
          <p:cNvSpPr/>
          <p:nvPr/>
        </p:nvSpPr>
        <p:spPr>
          <a:xfrm>
            <a:off x="119826" y="746397"/>
            <a:ext cx="9108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EC56A91D-1454-693C-E81D-875680308ADD}"/>
              </a:ext>
            </a:extLst>
          </p:cNvPr>
          <p:cNvSpPr/>
          <p:nvPr/>
        </p:nvSpPr>
        <p:spPr>
          <a:xfrm flipV="1">
            <a:off x="119826" y="1584708"/>
            <a:ext cx="15552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A9CAF1-CFAE-13BE-444E-C4D575511E1C}"/>
              </a:ext>
            </a:extLst>
          </p:cNvPr>
          <p:cNvSpPr/>
          <p:nvPr/>
        </p:nvSpPr>
        <p:spPr>
          <a:xfrm>
            <a:off x="365760" y="131373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graphicFrame>
        <p:nvGraphicFramePr>
          <p:cNvPr id="16" name="Grafik 25">
            <a:extLst>
              <a:ext uri="{FF2B5EF4-FFF2-40B4-BE49-F238E27FC236}">
                <a16:creationId xmlns:a16="http://schemas.microsoft.com/office/drawing/2014/main" id="{7EC88E45-4EEC-0421-DB78-149794B20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531230"/>
              </p:ext>
            </p:extLst>
          </p:nvPr>
        </p:nvGraphicFramePr>
        <p:xfrm>
          <a:off x="2410366" y="1584708"/>
          <a:ext cx="19868068" cy="1085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E946488F-0EC9-ABB3-6011-EA85CD6C14BF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D8C46CB-8BA1-5F99-2940-305ECA163367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D28B53-7398-8C6C-46E1-F39843A5D0DD}"/>
              </a:ext>
            </a:extLst>
          </p:cNvPr>
          <p:cNvSpPr/>
          <p:nvPr/>
        </p:nvSpPr>
        <p:spPr>
          <a:xfrm>
            <a:off x="14369141" y="12154172"/>
            <a:ext cx="975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*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Includes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SubMarket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,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Structured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Products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and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Fund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Market,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Equity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Market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for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Qualified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Investors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and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Commodity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Market.</a:t>
            </a:r>
          </a:p>
        </p:txBody>
      </p:sp>
    </p:spTree>
    <p:extLst>
      <p:ext uri="{BB962C8B-B14F-4D97-AF65-F5344CB8AC3E}">
        <p14:creationId xmlns:p14="http://schemas.microsoft.com/office/powerpoint/2010/main" val="337551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0DF6126-52B3-33D2-20B5-63532F17C698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C3520EC-821F-5080-B706-3F06BB10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aphicFrame>
        <p:nvGraphicFramePr>
          <p:cNvPr id="11" name="Grafik 48">
            <a:extLst>
              <a:ext uri="{FF2B5EF4-FFF2-40B4-BE49-F238E27FC236}">
                <a16:creationId xmlns:a16="http://schemas.microsoft.com/office/drawing/2014/main" id="{A5E3DC5B-67B6-D9AC-2396-E231A5389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95618"/>
              </p:ext>
            </p:extLst>
          </p:nvPr>
        </p:nvGraphicFramePr>
        <p:xfrm>
          <a:off x="1188957" y="1621392"/>
          <a:ext cx="17500355" cy="103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E69BC14-6760-08F3-EE84-B49188E68944}"/>
              </a:ext>
            </a:extLst>
          </p:cNvPr>
          <p:cNvSpPr txBox="1"/>
          <p:nvPr/>
        </p:nvSpPr>
        <p:spPr>
          <a:xfrm>
            <a:off x="442311" y="13188131"/>
            <a:ext cx="5765007" cy="67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WFE</a:t>
            </a:r>
            <a:endParaRPr lang="en-US" sz="2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C727F1-5418-2E39-A105-73E32B0761AD}"/>
              </a:ext>
            </a:extLst>
          </p:cNvPr>
          <p:cNvSpPr txBox="1"/>
          <p:nvPr/>
        </p:nvSpPr>
        <p:spPr>
          <a:xfrm>
            <a:off x="15563461" y="12582139"/>
            <a:ext cx="8519992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/>
          <a:p>
            <a:pPr algn="r"/>
            <a:r>
              <a:rPr lang="tr-TR" dirty="0">
                <a:solidFill>
                  <a:srgbClr val="7B7D7B"/>
                </a:solidFill>
              </a:rPr>
              <a:t>*Borsa </a:t>
            </a:r>
            <a:r>
              <a:rPr lang="tr-TR" dirty="0" err="1">
                <a:solidFill>
                  <a:srgbClr val="7B7D7B"/>
                </a:solidFill>
              </a:rPr>
              <a:t>Istanbul</a:t>
            </a:r>
            <a:r>
              <a:rPr lang="tr-TR" dirty="0">
                <a:solidFill>
                  <a:srgbClr val="7B7D7B"/>
                </a:solidFill>
              </a:rPr>
              <a:t> data </a:t>
            </a:r>
            <a:r>
              <a:rPr lang="tr-TR" dirty="0" err="1">
                <a:solidFill>
                  <a:srgbClr val="7B7D7B"/>
                </a:solidFill>
              </a:rPr>
              <a:t>excludes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mutual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funds</a:t>
            </a:r>
            <a:r>
              <a:rPr lang="tr-TR" dirty="0">
                <a:solidFill>
                  <a:srgbClr val="7B7D7B"/>
                </a:solidFill>
              </a:rPr>
              <a:t>, </a:t>
            </a:r>
            <a:r>
              <a:rPr lang="tr-TR" dirty="0" err="1">
                <a:solidFill>
                  <a:srgbClr val="7B7D7B"/>
                </a:solidFill>
              </a:rPr>
              <a:t>investment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trusts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and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Pre</a:t>
            </a:r>
            <a:r>
              <a:rPr lang="tr-TR" dirty="0">
                <a:solidFill>
                  <a:srgbClr val="7B7D7B"/>
                </a:solidFill>
              </a:rPr>
              <a:t>-Market </a:t>
            </a:r>
            <a:r>
              <a:rPr lang="tr-TR" dirty="0" err="1">
                <a:solidFill>
                  <a:srgbClr val="7B7D7B"/>
                </a:solidFill>
              </a:rPr>
              <a:t>Trading</a:t>
            </a:r>
            <a:r>
              <a:rPr lang="tr-TR" dirty="0">
                <a:solidFill>
                  <a:srgbClr val="7B7D7B"/>
                </a:solidFill>
              </a:rPr>
              <a:t> Platform</a:t>
            </a:r>
            <a:r>
              <a:rPr lang="en-US" dirty="0">
                <a:solidFill>
                  <a:srgbClr val="7B7D7B"/>
                </a:solidFill>
              </a:rPr>
              <a:t> </a:t>
            </a:r>
          </a:p>
        </p:txBody>
      </p:sp>
      <p:sp>
        <p:nvSpPr>
          <p:cNvPr id="14" name="KISACA Türkİye Sermaye PİyaSALARI BİRLİĞİ">
            <a:extLst>
              <a:ext uri="{FF2B5EF4-FFF2-40B4-BE49-F238E27FC236}">
                <a16:creationId xmlns:a16="http://schemas.microsoft.com/office/drawing/2014/main" id="{584606A1-650C-94AF-871F-3F70FEEC1846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Listed Companies</a:t>
            </a:r>
            <a:r>
              <a:rPr lang="tr-TR" dirty="0"/>
              <a:t>*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tr-TR" b="0" dirty="0"/>
              <a:t>2026/03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CC2ED96-E555-3366-4B8A-ED0B217159B5}"/>
              </a:ext>
            </a:extLst>
          </p:cNvPr>
          <p:cNvSpPr/>
          <p:nvPr/>
        </p:nvSpPr>
        <p:spPr>
          <a:xfrm>
            <a:off x="119826" y="746397"/>
            <a:ext cx="923556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FFA2A453-07D7-85D6-628B-F500741FCC44}"/>
              </a:ext>
            </a:extLst>
          </p:cNvPr>
          <p:cNvSpPr/>
          <p:nvPr/>
        </p:nvSpPr>
        <p:spPr>
          <a:xfrm flipV="1">
            <a:off x="119826" y="1584708"/>
            <a:ext cx="1495794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DF070D-9069-AAF0-74E9-E41D1A96432A}"/>
              </a:ext>
            </a:extLst>
          </p:cNvPr>
          <p:cNvSpPr/>
          <p:nvPr/>
        </p:nvSpPr>
        <p:spPr>
          <a:xfrm>
            <a:off x="6963133" y="5747580"/>
            <a:ext cx="1271327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TR" sz="2000" b="1" dirty="0">
                <a:solidFill>
                  <a:srgbClr val="FFFFFF"/>
                </a:solidFill>
              </a:rPr>
              <a:t>2</a:t>
            </a:r>
            <a:r>
              <a:rPr lang="tr-TR" sz="2000" b="1" dirty="0">
                <a:solidFill>
                  <a:srgbClr val="FFFFFF"/>
                </a:solidFill>
              </a:rPr>
              <a:t>3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38A1F3-E47E-20B6-C0C2-6A5767521AF7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4C6A1AA9-36EF-0560-4CF9-35B793548B8C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31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8BCB3-2CA0-2F34-EE1E-0E0DA98F3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3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E885B3C9-0782-CD8D-A684-DD5B0DF3ECFA}"/>
              </a:ext>
            </a:extLst>
          </p:cNvPr>
          <p:cNvSpPr txBox="1"/>
          <p:nvPr/>
        </p:nvSpPr>
        <p:spPr>
          <a:xfrm>
            <a:off x="452947" y="6941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EquIty</a:t>
            </a:r>
            <a:r>
              <a:rPr lang="tr-TR" dirty="0"/>
              <a:t> </a:t>
            </a:r>
            <a:r>
              <a:rPr lang="en-US" dirty="0"/>
              <a:t>Trading Volume of Borsa Istanbul </a:t>
            </a:r>
            <a:r>
              <a:rPr lang="en-US" b="0" dirty="0"/>
              <a:t>(Billion </a:t>
            </a:r>
            <a:r>
              <a:rPr lang="tr-TR" b="0" dirty="0"/>
              <a:t>TL)</a:t>
            </a:r>
            <a:endParaRPr b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4D1EBED1-E6A1-3C8A-75A0-B7B8470A750C}"/>
              </a:ext>
            </a:extLst>
          </p:cNvPr>
          <p:cNvSpPr/>
          <p:nvPr/>
        </p:nvSpPr>
        <p:spPr>
          <a:xfrm flipV="1">
            <a:off x="0" y="593997"/>
            <a:ext cx="10575890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B79F938-FBA2-480F-4CDC-BF19FD1EC39E}"/>
              </a:ext>
            </a:extLst>
          </p:cNvPr>
          <p:cNvSpPr/>
          <p:nvPr/>
        </p:nvSpPr>
        <p:spPr>
          <a:xfrm flipV="1">
            <a:off x="-2" y="1532428"/>
            <a:ext cx="16931149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1" name="Grafik 3">
            <a:extLst>
              <a:ext uri="{FF2B5EF4-FFF2-40B4-BE49-F238E27FC236}">
                <a16:creationId xmlns:a16="http://schemas.microsoft.com/office/drawing/2014/main" id="{96EBBEA2-CF39-137C-B111-017B94945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678875"/>
              </p:ext>
            </p:extLst>
          </p:nvPr>
        </p:nvGraphicFramePr>
        <p:xfrm>
          <a:off x="2990349" y="2470860"/>
          <a:ext cx="17657393" cy="94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89FC380-1184-1198-12A7-21830EBF112A}"/>
              </a:ext>
            </a:extLst>
          </p:cNvPr>
          <p:cNvSpPr/>
          <p:nvPr/>
        </p:nvSpPr>
        <p:spPr>
          <a:xfrm>
            <a:off x="213360" y="129849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5B3635-A78C-1913-6E13-EEF5F390C92C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03C699A-CA8A-BA66-319F-AF78ECEDA6CA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A57AA0A4-5F2D-C245-01B5-E3ACE4A9D9FB}"/>
              </a:ext>
            </a:extLst>
          </p:cNvPr>
          <p:cNvSpPr/>
          <p:nvPr/>
        </p:nvSpPr>
        <p:spPr>
          <a:xfrm flipV="1">
            <a:off x="16931147" y="3605842"/>
            <a:ext cx="0" cy="747791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B0A8F37-A005-E297-D15C-EF295775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93B923-D762-9B26-3E42-92FA03626C54}"/>
              </a:ext>
            </a:extLst>
          </p:cNvPr>
          <p:cNvSpPr txBox="1"/>
          <p:nvPr/>
        </p:nvSpPr>
        <p:spPr>
          <a:xfrm>
            <a:off x="201420" y="13020035"/>
            <a:ext cx="5765007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WFE</a:t>
            </a:r>
            <a:endParaRPr lang="en-US" sz="2400" dirty="0"/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FA231CA7-1457-7856-DD54-405E60181AD3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Equity Trading Volume </a:t>
            </a:r>
            <a:r>
              <a:rPr lang="en-US" b="0" dirty="0"/>
              <a:t>(</a:t>
            </a:r>
            <a:r>
              <a:rPr lang="tr-TR" b="0" dirty="0"/>
              <a:t>2025,</a:t>
            </a:r>
            <a:r>
              <a:rPr lang="en-US" b="0" dirty="0"/>
              <a:t> BILLION $)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64793734-6EA9-502D-7D43-214251F06CFB}"/>
              </a:ext>
            </a:extLst>
          </p:cNvPr>
          <p:cNvSpPr/>
          <p:nvPr/>
        </p:nvSpPr>
        <p:spPr>
          <a:xfrm>
            <a:off x="-32574" y="593997"/>
            <a:ext cx="743626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4927435-F56A-2DF6-5AAC-1BF042007724}"/>
              </a:ext>
            </a:extLst>
          </p:cNvPr>
          <p:cNvSpPr/>
          <p:nvPr/>
        </p:nvSpPr>
        <p:spPr>
          <a:xfrm flipV="1">
            <a:off x="-32574" y="1432308"/>
            <a:ext cx="1270793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67D56-972D-A96E-4E2A-45E9EF072061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0C04DEE-93E7-32BC-0FDC-94B33691507A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D59C1C-94D7-51D3-86C3-4065BDF7646E}"/>
              </a:ext>
            </a:extLst>
          </p:cNvPr>
          <p:cNvSpPr txBox="1"/>
          <p:nvPr/>
        </p:nvSpPr>
        <p:spPr>
          <a:xfrm>
            <a:off x="16520946" y="12853333"/>
            <a:ext cx="7661634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/>
          <a:p>
            <a:pPr algn="r"/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Excluding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London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Stock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Exchange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. 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49C60AA-E84C-8871-0970-705D4753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47" y="1817516"/>
            <a:ext cx="18292368" cy="103890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3A64894-209E-557E-FC99-650113B487D8}"/>
              </a:ext>
            </a:extLst>
          </p:cNvPr>
          <p:cNvSpPr/>
          <p:nvPr/>
        </p:nvSpPr>
        <p:spPr>
          <a:xfrm>
            <a:off x="6442921" y="6333917"/>
            <a:ext cx="1271327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solidFill>
                  <a:srgbClr val="FFFFFF"/>
                </a:solidFill>
              </a:rPr>
              <a:t>18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946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193AD83-433A-257A-E951-4A4BA954B089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54181E3-A889-9EF4-9594-B553F935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2AFB0A-5691-45ED-C0AE-370279AA9513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WFE</a:t>
            </a:r>
            <a:endParaRPr lang="en-US" sz="2400" dirty="0"/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F461DFC0-5F78-DC36-CBD8-0F4291C91216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Turnover Ratio </a:t>
            </a:r>
            <a:r>
              <a:rPr lang="en-US" b="0" dirty="0"/>
              <a:t>(</a:t>
            </a:r>
            <a:r>
              <a:rPr lang="tr-TR" b="0" dirty="0"/>
              <a:t>2025, </a:t>
            </a:r>
            <a:r>
              <a:rPr lang="en-US" b="0" dirty="0"/>
              <a:t>Equity Trading Volume/Market Capitalization</a:t>
            </a:r>
            <a:r>
              <a:rPr lang="tr-TR" b="0" dirty="0"/>
              <a:t>)</a:t>
            </a:r>
            <a:r>
              <a:rPr lang="en-US" b="0" dirty="0"/>
              <a:t> 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BB4AD295-C9D6-A8A8-17D0-52AA462735EF}"/>
              </a:ext>
            </a:extLst>
          </p:cNvPr>
          <p:cNvSpPr/>
          <p:nvPr/>
        </p:nvSpPr>
        <p:spPr>
          <a:xfrm>
            <a:off x="-32575" y="593997"/>
            <a:ext cx="1127084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9242B91-B795-05B4-C369-3B3EA888B86A}"/>
              </a:ext>
            </a:extLst>
          </p:cNvPr>
          <p:cNvSpPr/>
          <p:nvPr/>
        </p:nvSpPr>
        <p:spPr>
          <a:xfrm flipV="1">
            <a:off x="-32574" y="1432308"/>
            <a:ext cx="1814359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DA8C34-0598-6402-AC5C-2B94CB77F804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52E49917-E815-1CAF-F428-D28FA58C4E8A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287850-3396-0D8E-E172-4CCDF4D15832}"/>
              </a:ext>
            </a:extLst>
          </p:cNvPr>
          <p:cNvSpPr txBox="1"/>
          <p:nvPr/>
        </p:nvSpPr>
        <p:spPr>
          <a:xfrm>
            <a:off x="16520946" y="12853333"/>
            <a:ext cx="7661634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/>
          </a:bodyPr>
          <a:lstStyle/>
          <a:p>
            <a:pPr algn="r"/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Excluding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London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2000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Stock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Exchange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. 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79F93D4-8119-4C41-C950-AEB0F7E9F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24" y="1869718"/>
            <a:ext cx="18143593" cy="104822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1A7455-E87A-B31F-6700-C82362686D9C}"/>
              </a:ext>
            </a:extLst>
          </p:cNvPr>
          <p:cNvSpPr/>
          <p:nvPr/>
        </p:nvSpPr>
        <p:spPr>
          <a:xfrm>
            <a:off x="16959790" y="9216443"/>
            <a:ext cx="1271327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5661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FB47E69-2F6A-B80A-4286-A94018C04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87D65DBE-AA22-DE4A-5B22-386E9CAD507A}"/>
              </a:ext>
            </a:extLst>
          </p:cNvPr>
          <p:cNvSpPr txBox="1"/>
          <p:nvPr/>
        </p:nvSpPr>
        <p:spPr>
          <a:xfrm>
            <a:off x="452947" y="6941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Securities Lending/Borrowing </a:t>
            </a:r>
            <a:r>
              <a:rPr lang="tr-TR" dirty="0" err="1"/>
              <a:t>In</a:t>
            </a:r>
            <a:r>
              <a:rPr lang="tr-TR" dirty="0"/>
              <a:t> borsa </a:t>
            </a:r>
            <a:r>
              <a:rPr lang="tr-TR" dirty="0" err="1"/>
              <a:t>Istanbul</a:t>
            </a:r>
            <a:r>
              <a:rPr lang="tr-TR" dirty="0"/>
              <a:t> </a:t>
            </a:r>
            <a:r>
              <a:rPr lang="en-US" b="0" dirty="0"/>
              <a:t>(</a:t>
            </a:r>
            <a:r>
              <a:rPr lang="tr-TR" b="0" dirty="0"/>
              <a:t>BILLION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b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40D83372-FE84-2F1B-6DCB-43173EED2E9E}"/>
              </a:ext>
            </a:extLst>
          </p:cNvPr>
          <p:cNvSpPr/>
          <p:nvPr/>
        </p:nvSpPr>
        <p:spPr>
          <a:xfrm>
            <a:off x="0" y="593998"/>
            <a:ext cx="7416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D46E4CE5-E099-7042-6388-6C6EE7C0E378}"/>
              </a:ext>
            </a:extLst>
          </p:cNvPr>
          <p:cNvSpPr/>
          <p:nvPr/>
        </p:nvSpPr>
        <p:spPr>
          <a:xfrm>
            <a:off x="-1" y="1532429"/>
            <a:ext cx="13608000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1" name="Grafik 81">
            <a:extLst>
              <a:ext uri="{FF2B5EF4-FFF2-40B4-BE49-F238E27FC236}">
                <a16:creationId xmlns:a16="http://schemas.microsoft.com/office/drawing/2014/main" id="{125E6A39-A4E2-68D5-B20F-176A29AA7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671968"/>
              </p:ext>
            </p:extLst>
          </p:nvPr>
        </p:nvGraphicFramePr>
        <p:xfrm>
          <a:off x="2891555" y="3027983"/>
          <a:ext cx="18098078" cy="854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A179DF9-2C26-A01B-E933-6636F824F78B}"/>
              </a:ext>
            </a:extLst>
          </p:cNvPr>
          <p:cNvSpPr/>
          <p:nvPr/>
        </p:nvSpPr>
        <p:spPr>
          <a:xfrm>
            <a:off x="213360" y="12984982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Takasbank</a:t>
            </a:r>
            <a:endParaRPr lang="tr-TR" dirty="0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34BA4-0BD8-2571-1F2B-C6858546C6A9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3574417-0E73-B458-7F3C-F36DCC60BAF7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6BDC5DCB-23CB-BEEC-7FA6-4BCFF4ECE9E0}"/>
              </a:ext>
            </a:extLst>
          </p:cNvPr>
          <p:cNvSpPr/>
          <p:nvPr/>
        </p:nvSpPr>
        <p:spPr>
          <a:xfrm flipV="1">
            <a:off x="17107347" y="2944952"/>
            <a:ext cx="0" cy="782609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576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0582CB-BFC8-14BF-6BFA-22839B56C121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C999799-8B0B-AADA-8032-962B0D05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" y="17253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FA13744F-796F-A8DA-0994-845862A8BCE4}"/>
              </a:ext>
            </a:extLst>
          </p:cNvPr>
          <p:cNvSpPr txBox="1"/>
          <p:nvPr/>
        </p:nvSpPr>
        <p:spPr>
          <a:xfrm>
            <a:off x="605347" y="8465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Short Selling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borsa </a:t>
            </a:r>
            <a:r>
              <a:rPr lang="tr-TR" dirty="0" err="1"/>
              <a:t>Istanbul</a:t>
            </a:r>
            <a:endParaRPr b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66B4788-F57F-1876-524A-7DE5A6FB26DB}"/>
              </a:ext>
            </a:extLst>
          </p:cNvPr>
          <p:cNvSpPr/>
          <p:nvPr/>
        </p:nvSpPr>
        <p:spPr>
          <a:xfrm>
            <a:off x="152400" y="746398"/>
            <a:ext cx="428324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12ED6D5-AD95-9D10-BC1E-13BF9EC72C35}"/>
              </a:ext>
            </a:extLst>
          </p:cNvPr>
          <p:cNvSpPr/>
          <p:nvPr/>
        </p:nvSpPr>
        <p:spPr>
          <a:xfrm>
            <a:off x="152399" y="1684830"/>
            <a:ext cx="851835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1" name="Grafik 80">
            <a:extLst>
              <a:ext uri="{FF2B5EF4-FFF2-40B4-BE49-F238E27FC236}">
                <a16:creationId xmlns:a16="http://schemas.microsoft.com/office/drawing/2014/main" id="{2D2E0D6D-F487-789E-F1D2-2FFA9FF30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976872"/>
              </p:ext>
            </p:extLst>
          </p:nvPr>
        </p:nvGraphicFramePr>
        <p:xfrm>
          <a:off x="3285301" y="1584707"/>
          <a:ext cx="17607774" cy="1089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1F95A94-25D4-337B-23E8-43CA29C42707}"/>
              </a:ext>
            </a:extLst>
          </p:cNvPr>
          <p:cNvSpPr/>
          <p:nvPr/>
        </p:nvSpPr>
        <p:spPr>
          <a:xfrm>
            <a:off x="365760" y="131373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B877C0-66A8-CD24-1F5E-7655CA76D5CF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D481108-A584-CE04-2144-660EA4182515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A6CD0180-F437-D699-66EF-952CB0933EFF}"/>
              </a:ext>
            </a:extLst>
          </p:cNvPr>
          <p:cNvSpPr/>
          <p:nvPr/>
        </p:nvSpPr>
        <p:spPr>
          <a:xfrm flipV="1">
            <a:off x="17273889" y="6383546"/>
            <a:ext cx="0" cy="5027535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39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9DE9BD1-77AF-512E-F777-D7BEC2560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53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0126F36D-5985-A840-EC1B-D45744B38383}"/>
              </a:ext>
            </a:extLst>
          </p:cNvPr>
          <p:cNvSpPr txBox="1"/>
          <p:nvPr/>
        </p:nvSpPr>
        <p:spPr>
          <a:xfrm>
            <a:off x="452947" y="6941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MARGIN TRADING</a:t>
            </a:r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097A3388-7E80-3512-0306-8761E6166DC8}"/>
              </a:ext>
            </a:extLst>
          </p:cNvPr>
          <p:cNvSpPr/>
          <p:nvPr/>
        </p:nvSpPr>
        <p:spPr>
          <a:xfrm>
            <a:off x="0" y="593998"/>
            <a:ext cx="327258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1DBB19D-3D7E-4CD7-0656-3C513ADA40BC}"/>
              </a:ext>
            </a:extLst>
          </p:cNvPr>
          <p:cNvSpPr/>
          <p:nvPr/>
        </p:nvSpPr>
        <p:spPr>
          <a:xfrm>
            <a:off x="0" y="1532430"/>
            <a:ext cx="688206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1" name="Grafik 18">
            <a:extLst>
              <a:ext uri="{FF2B5EF4-FFF2-40B4-BE49-F238E27FC236}">
                <a16:creationId xmlns:a16="http://schemas.microsoft.com/office/drawing/2014/main" id="{41CD0A1C-DBE0-4895-DE7C-75583DEB6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7250"/>
              </p:ext>
            </p:extLst>
          </p:nvPr>
        </p:nvGraphicFramePr>
        <p:xfrm>
          <a:off x="2928937" y="2979174"/>
          <a:ext cx="18526126" cy="827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A956652-E31D-22FB-5762-F77F72B617DB}"/>
              </a:ext>
            </a:extLst>
          </p:cNvPr>
          <p:cNvSpPr/>
          <p:nvPr/>
        </p:nvSpPr>
        <p:spPr>
          <a:xfrm>
            <a:off x="213360" y="12984982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TCMA</a:t>
            </a:r>
            <a:endParaRPr lang="en-US" dirty="0">
              <a:solidFill>
                <a:srgbClr val="7A7C7A"/>
              </a:solidFill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CC9464-75F5-1130-2A90-E3DED502B92D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75121C0-E9E9-213C-E169-DA32D01B96E0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37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0DAC90F-D0F3-A443-E249-FBA502AA5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96960AA6-53A6-EED2-3FA8-332CC994E379}"/>
              </a:ext>
            </a:extLst>
          </p:cNvPr>
          <p:cNvSpPr txBox="1"/>
          <p:nvPr/>
        </p:nvSpPr>
        <p:spPr>
          <a:xfrm>
            <a:off x="452947" y="6941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Futures Trading Volume</a:t>
            </a:r>
            <a:r>
              <a:rPr lang="tr-TR" dirty="0"/>
              <a:t> of borsa </a:t>
            </a:r>
            <a:r>
              <a:rPr lang="tr-TR" dirty="0" err="1"/>
              <a:t>Istanbul</a:t>
            </a:r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D946BF4-21DA-0D3A-B3C3-0D534C975D13}"/>
              </a:ext>
            </a:extLst>
          </p:cNvPr>
          <p:cNvSpPr/>
          <p:nvPr/>
        </p:nvSpPr>
        <p:spPr>
          <a:xfrm>
            <a:off x="0" y="593998"/>
            <a:ext cx="702023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FA362A5-9E57-672E-589B-46B44CB0A4B9}"/>
              </a:ext>
            </a:extLst>
          </p:cNvPr>
          <p:cNvSpPr/>
          <p:nvPr/>
        </p:nvSpPr>
        <p:spPr>
          <a:xfrm flipV="1">
            <a:off x="0" y="1532429"/>
            <a:ext cx="11975690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1" name="Grafik 101">
            <a:extLst>
              <a:ext uri="{FF2B5EF4-FFF2-40B4-BE49-F238E27FC236}">
                <a16:creationId xmlns:a16="http://schemas.microsoft.com/office/drawing/2014/main" id="{133FF2F0-0874-7538-2876-0A93ED42E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02692"/>
              </p:ext>
            </p:extLst>
          </p:nvPr>
        </p:nvGraphicFramePr>
        <p:xfrm>
          <a:off x="3272589" y="2826342"/>
          <a:ext cx="17819559" cy="855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0AA03D0-7909-1CA8-4E30-191694D4B598}"/>
              </a:ext>
            </a:extLst>
          </p:cNvPr>
          <p:cNvSpPr/>
          <p:nvPr/>
        </p:nvSpPr>
        <p:spPr>
          <a:xfrm>
            <a:off x="213360" y="129849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090785-3B1C-B3AA-1F1D-70BA0765278C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10FA4CC-B898-A278-49BD-F9D4602695F8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D288704C-0149-DC5E-B078-204318A0EEA0}"/>
              </a:ext>
            </a:extLst>
          </p:cNvPr>
          <p:cNvSpPr/>
          <p:nvPr/>
        </p:nvSpPr>
        <p:spPr>
          <a:xfrm flipV="1">
            <a:off x="17245369" y="4201886"/>
            <a:ext cx="0" cy="6450552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57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39A0928-340F-F803-E61E-1BAFD80E562E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F3746E7-3D16-3E5F-F9BA-64A06241E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65" y="-211655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1879CE-5E04-921A-4650-5165F9DB8C45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/>
              <a:t>Source: WFE</a:t>
            </a:r>
            <a:endParaRPr sz="2400" dirty="0"/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6C7E8E3D-35A8-2578-4464-7AE25CAE9148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Trading Volume in Futures Markets </a:t>
            </a:r>
            <a:r>
              <a:rPr lang="en-US" b="0" dirty="0"/>
              <a:t>(20</a:t>
            </a:r>
            <a:r>
              <a:rPr lang="tr-TR" b="0" dirty="0"/>
              <a:t>25</a:t>
            </a:r>
            <a:r>
              <a:rPr lang="en-US" b="0" dirty="0"/>
              <a:t>, BILLION $)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EB2F1F2-ABF0-24A0-5CC4-8C270568D7FC}"/>
              </a:ext>
            </a:extLst>
          </p:cNvPr>
          <p:cNvSpPr/>
          <p:nvPr/>
        </p:nvSpPr>
        <p:spPr>
          <a:xfrm>
            <a:off x="-32575" y="593997"/>
            <a:ext cx="1127084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179097C-8E6E-28BD-FF92-50C85A5A1AF0}"/>
              </a:ext>
            </a:extLst>
          </p:cNvPr>
          <p:cNvSpPr/>
          <p:nvPr/>
        </p:nvSpPr>
        <p:spPr>
          <a:xfrm flipV="1">
            <a:off x="-32574" y="1432308"/>
            <a:ext cx="1814359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570205-C3F6-C280-C44B-93AE505C2DDA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132C36D-E73E-F57F-7EF0-E005A123430B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39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6F2165-23AE-E8D7-3EFE-7D5BD2945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5" y="2123393"/>
            <a:ext cx="17855485" cy="105988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9F0305-5A81-8828-E030-768ED4EDED2A}"/>
              </a:ext>
            </a:extLst>
          </p:cNvPr>
          <p:cNvSpPr/>
          <p:nvPr/>
        </p:nvSpPr>
        <p:spPr>
          <a:xfrm>
            <a:off x="4331520" y="3076271"/>
            <a:ext cx="1271327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RANK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solidFill>
                  <a:srgbClr val="FFFFFF"/>
                </a:solidFill>
              </a:rPr>
              <a:t>26</a:t>
            </a:r>
            <a:endParaRPr kumimoji="0" lang="en-T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585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19377C3-2173-C45F-7B71-A9D78EA6A82E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EC9564C-1844-FEDE-6C83-9317EF5AC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C47715-9F7F-D284-DD4C-080F3C782F9A}"/>
              </a:ext>
            </a:extLst>
          </p:cNvPr>
          <p:cNvSpPr txBox="1"/>
          <p:nvPr/>
        </p:nvSpPr>
        <p:spPr>
          <a:xfrm>
            <a:off x="1078314" y="2063548"/>
            <a:ext cx="22080624" cy="964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1982: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Capital Markets Board established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1985: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Istanbul Stock Exchange (ISE) established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1992: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 err="1"/>
              <a:t>Takasbank</a:t>
            </a:r>
            <a:r>
              <a:rPr lang="en-GB" sz="2700" dirty="0"/>
              <a:t> (Settlement &amp; Custody Bank) established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1995: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Istanbul Gold Exchange (IGE) established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1997: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Banks are forbidden to trade equities</a:t>
            </a:r>
            <a:r>
              <a:rPr lang="tr-TR" sz="2700" dirty="0"/>
              <a:t>.</a:t>
            </a:r>
            <a:r>
              <a:rPr lang="en-GB" sz="2700" dirty="0"/>
              <a:t> </a:t>
            </a:r>
            <a:endParaRPr lang="tr-TR" sz="2700" dirty="0"/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2001: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Association of Capital Markets Intermediary Institutions of Turkey</a:t>
            </a:r>
            <a:r>
              <a:rPr lang="tr-TR" sz="2700" dirty="0"/>
              <a:t> </a:t>
            </a:r>
            <a:r>
              <a:rPr lang="en-GB" sz="2700" dirty="0"/>
              <a:t>established</a:t>
            </a:r>
            <a:r>
              <a:rPr lang="tr-TR" sz="2700" dirty="0"/>
              <a:t>.</a:t>
            </a: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tr-TR" sz="2700" dirty="0"/>
              <a:t>	   CSD of Türkiye (MKK) </a:t>
            </a:r>
            <a:r>
              <a:rPr lang="en-GB" sz="2700" dirty="0"/>
              <a:t>established, Investors' Protection Fund</a:t>
            </a:r>
            <a:r>
              <a:rPr lang="tr-TR" sz="2700" dirty="0"/>
              <a:t> </a:t>
            </a:r>
            <a:r>
              <a:rPr lang="en-GB" sz="2700" dirty="0"/>
              <a:t>established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2002: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Private pension system introduced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2005: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IFRS adopted for financial intermediaries and listed companies,</a:t>
            </a:r>
          </a:p>
          <a:p>
            <a:pPr marL="0" indent="0">
              <a:buNone/>
            </a:pPr>
            <a:r>
              <a:rPr lang="en-GB" sz="2700" dirty="0"/>
              <a:t>	</a:t>
            </a:r>
            <a:r>
              <a:rPr lang="tr-TR" sz="2700" dirty="0"/>
              <a:t>   </a:t>
            </a:r>
            <a:r>
              <a:rPr lang="en-GB" sz="2700" dirty="0"/>
              <a:t>Turkish Derivatives Exchange (</a:t>
            </a:r>
            <a:r>
              <a:rPr lang="en-GB" sz="2700" dirty="0" err="1"/>
              <a:t>TurkDex</a:t>
            </a:r>
            <a:r>
              <a:rPr lang="en-GB" sz="2700" dirty="0"/>
              <a:t>) established</a:t>
            </a:r>
            <a:r>
              <a:rPr lang="tr-TR" sz="2700" dirty="0"/>
              <a:t>.</a:t>
            </a:r>
            <a:r>
              <a:rPr lang="en-GB" sz="2700" dirty="0"/>
              <a:t> </a:t>
            </a:r>
          </a:p>
          <a:p>
            <a:pPr marL="0" indent="0">
              <a:buNone/>
            </a:pPr>
            <a:r>
              <a:rPr lang="en-GB" sz="2700" dirty="0"/>
              <a:t>	</a:t>
            </a:r>
            <a:r>
              <a:rPr lang="tr-TR" sz="2700" dirty="0"/>
              <a:t>   </a:t>
            </a:r>
            <a:r>
              <a:rPr lang="en-GB" sz="2700" dirty="0"/>
              <a:t>Dematerialization of equities completed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2006:</a:t>
            </a:r>
            <a:r>
              <a:rPr lang="tr-TR" sz="2700" dirty="0">
                <a:solidFill>
                  <a:srgbClr val="00A7E1"/>
                </a:solidFill>
              </a:rPr>
              <a:t> </a:t>
            </a:r>
            <a:r>
              <a:rPr lang="en-GB" sz="2700" dirty="0"/>
              <a:t>Dematerialization of corporate bonds &amp; mutual funds completed</a:t>
            </a:r>
            <a:r>
              <a:rPr lang="tr-TR" sz="2700" dirty="0"/>
              <a:t>.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>
                <a:solidFill>
                  <a:srgbClr val="00A7E1"/>
                </a:solidFill>
              </a:rPr>
              <a:t>2009:</a:t>
            </a:r>
            <a:r>
              <a:rPr lang="tr-TR" sz="2700" dirty="0">
                <a:solidFill>
                  <a:srgbClr val="00A7E1"/>
                </a:solidFill>
              </a:rPr>
              <a:t>  </a:t>
            </a:r>
            <a:r>
              <a:rPr lang="en-GB" sz="2700" dirty="0"/>
              <a:t>Automated Disclosure Platform introduced</a:t>
            </a:r>
            <a:r>
              <a:rPr lang="tr-TR" sz="2700" dirty="0"/>
              <a:t>.</a:t>
            </a:r>
            <a:endParaRPr lang="en-GB" sz="2700" dirty="0"/>
          </a:p>
          <a:p>
            <a:pPr marL="0" indent="0">
              <a:buNone/>
            </a:pPr>
            <a:r>
              <a:rPr lang="en-GB" sz="2700" dirty="0"/>
              <a:t>	</a:t>
            </a:r>
            <a:r>
              <a:rPr lang="tr-TR" sz="2700" dirty="0"/>
              <a:t>    </a:t>
            </a:r>
            <a:r>
              <a:rPr lang="en-GB" sz="2700" dirty="0"/>
              <a:t>Istanbul International Financial Centre strategy announced</a:t>
            </a:r>
            <a:r>
              <a:rPr lang="tr-TR" sz="2700" dirty="0"/>
              <a:t>.</a:t>
            </a:r>
            <a:endParaRPr lang="en-GB" sz="2700" dirty="0"/>
          </a:p>
        </p:txBody>
      </p:sp>
      <p:sp>
        <p:nvSpPr>
          <p:cNvPr id="10" name="KISACA Türkİye Sermaye PİyaSALARI BİRLİĞİ">
            <a:extLst>
              <a:ext uri="{FF2B5EF4-FFF2-40B4-BE49-F238E27FC236}">
                <a16:creationId xmlns:a16="http://schemas.microsoft.com/office/drawing/2014/main" id="{D88764C5-AE07-5765-C09D-D0DB87AF7B87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CAPITAL MARKETS BACKGROUND</a:t>
            </a:r>
            <a:endParaRPr dirty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4D003D7F-D863-2751-A381-D0DFB28485DF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5ABF1142-2C84-2E2D-D4C5-794B98DAFA19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7DC25-C02B-E6A6-8E0E-C559BD9757DC}"/>
              </a:ext>
            </a:extLst>
          </p:cNvPr>
          <p:cNvSpPr/>
          <p:nvPr/>
        </p:nvSpPr>
        <p:spPr>
          <a:xfrm>
            <a:off x="11905934" y="12639029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BC3AB04-ACD4-8852-2365-A4001286AA72}"/>
              </a:ext>
            </a:extLst>
          </p:cNvPr>
          <p:cNvSpPr txBox="1">
            <a:spLocks/>
          </p:cNvSpPr>
          <p:nvPr/>
        </p:nvSpPr>
        <p:spPr>
          <a:xfrm>
            <a:off x="12138103" y="12772293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C8133A3-7C03-9962-B142-0D90AE607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AFADB0A4-77F2-930A-EEF0-844E6971817D}"/>
              </a:ext>
            </a:extLst>
          </p:cNvPr>
          <p:cNvSpPr txBox="1"/>
          <p:nvPr/>
        </p:nvSpPr>
        <p:spPr>
          <a:xfrm>
            <a:off x="452947" y="6941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LIsted</a:t>
            </a:r>
            <a:r>
              <a:rPr lang="tr-TR" dirty="0"/>
              <a:t> </a:t>
            </a:r>
            <a:r>
              <a:rPr lang="tr-TR" dirty="0" err="1"/>
              <a:t>corporate</a:t>
            </a:r>
            <a:r>
              <a:rPr lang="tr-TR" dirty="0"/>
              <a:t> </a:t>
            </a:r>
            <a:r>
              <a:rPr lang="tr-TR" dirty="0" err="1"/>
              <a:t>bonds</a:t>
            </a:r>
            <a:r>
              <a:rPr lang="tr-TR" dirty="0"/>
              <a:t> IN BORSA ISTANBUL</a:t>
            </a:r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60C6EF91-5361-8D76-7AAF-432827C91A05}"/>
              </a:ext>
            </a:extLst>
          </p:cNvPr>
          <p:cNvSpPr/>
          <p:nvPr/>
        </p:nvSpPr>
        <p:spPr>
          <a:xfrm>
            <a:off x="0" y="593998"/>
            <a:ext cx="1386348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B061DA7-8836-48F8-1309-510B0D1B54CB}"/>
              </a:ext>
            </a:extLst>
          </p:cNvPr>
          <p:cNvSpPr/>
          <p:nvPr/>
        </p:nvSpPr>
        <p:spPr>
          <a:xfrm flipV="1">
            <a:off x="-1" y="1532428"/>
            <a:ext cx="21385161" cy="2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D47CB8-B94B-16BD-7679-9CD5AF20C400}"/>
              </a:ext>
            </a:extLst>
          </p:cNvPr>
          <p:cNvSpPr/>
          <p:nvPr/>
        </p:nvSpPr>
        <p:spPr>
          <a:xfrm>
            <a:off x="213360" y="12984982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Kaynak: WFE</a:t>
            </a:r>
          </a:p>
        </p:txBody>
      </p:sp>
      <p:graphicFrame>
        <p:nvGraphicFramePr>
          <p:cNvPr id="12" name="Grafik 9">
            <a:extLst>
              <a:ext uri="{FF2B5EF4-FFF2-40B4-BE49-F238E27FC236}">
                <a16:creationId xmlns:a16="http://schemas.microsoft.com/office/drawing/2014/main" id="{D186F945-3360-9D9E-5F97-3DFD91E73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02248"/>
              </p:ext>
            </p:extLst>
          </p:nvPr>
        </p:nvGraphicFramePr>
        <p:xfrm>
          <a:off x="3460976" y="2550071"/>
          <a:ext cx="17462047" cy="949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4532B84-6237-EE45-698A-ACB94991E734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B94006F-8031-6809-DCE6-BB7560D5BD5D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40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422AF17-FB74-EDC0-AE9D-59E828E58B2B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20026C6-4A8D-2B25-DF22-A7E4E7A9E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7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409481-75CE-3855-2CA0-7BAC0D74719B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CBRT</a:t>
            </a:r>
            <a:endParaRPr lang="en-US" sz="2400" dirty="0"/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BB456ABA-A045-17C3-3C79-EF66E9406E25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MARKET VALUE OF DOMESTIC CORPORATE DEBT SECURITIES </a:t>
            </a:r>
            <a:r>
              <a:rPr lang="tr-TR" b="0" dirty="0"/>
              <a:t>(BILLION TL)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BB959CD0-FA5D-6049-6F2D-BBD169D0A39D}"/>
              </a:ext>
            </a:extLst>
          </p:cNvPr>
          <p:cNvSpPr/>
          <p:nvPr/>
        </p:nvSpPr>
        <p:spPr>
          <a:xfrm>
            <a:off x="119826" y="746397"/>
            <a:ext cx="929456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345F1C8A-1F3B-A82F-F49E-C6C045FFF242}"/>
              </a:ext>
            </a:extLst>
          </p:cNvPr>
          <p:cNvSpPr/>
          <p:nvPr/>
        </p:nvSpPr>
        <p:spPr>
          <a:xfrm flipV="1">
            <a:off x="119827" y="1584708"/>
            <a:ext cx="1596083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1">
            <a:extLst>
              <a:ext uri="{FF2B5EF4-FFF2-40B4-BE49-F238E27FC236}">
                <a16:creationId xmlns:a16="http://schemas.microsoft.com/office/drawing/2014/main" id="{F6CF4B77-837E-754A-AFA3-2D698ABF5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064569"/>
              </p:ext>
            </p:extLst>
          </p:nvPr>
        </p:nvGraphicFramePr>
        <p:xfrm>
          <a:off x="4149740" y="3196282"/>
          <a:ext cx="16749380" cy="872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09E0E3-6727-19CF-481E-13A81F0003FE}"/>
              </a:ext>
            </a:extLst>
          </p:cNvPr>
          <p:cNvSpPr txBox="1"/>
          <p:nvPr/>
        </p:nvSpPr>
        <p:spPr>
          <a:xfrm>
            <a:off x="16700089" y="13010765"/>
            <a:ext cx="7383363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/>
          </a:bodyPr>
          <a:lstStyle/>
          <a:p>
            <a:pPr algn="r"/>
            <a:r>
              <a:rPr lang="tr-TR" dirty="0" err="1">
                <a:solidFill>
                  <a:srgbClr val="7B7D7B"/>
                </a:solidFill>
              </a:rPr>
              <a:t>Lease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certificates</a:t>
            </a:r>
            <a:r>
              <a:rPr lang="tr-TR" dirty="0">
                <a:solidFill>
                  <a:srgbClr val="7B7D7B"/>
                </a:solidFill>
              </a:rPr>
              <a:t> </a:t>
            </a:r>
            <a:r>
              <a:rPr lang="tr-TR" dirty="0" err="1">
                <a:solidFill>
                  <a:srgbClr val="7B7D7B"/>
                </a:solidFill>
              </a:rPr>
              <a:t>included</a:t>
            </a:r>
            <a:r>
              <a:rPr lang="tr-TR" dirty="0">
                <a:solidFill>
                  <a:srgbClr val="7B7D7B"/>
                </a:solidFill>
              </a:rPr>
              <a:t>.</a:t>
            </a:r>
            <a:r>
              <a:rPr lang="en-US" dirty="0">
                <a:solidFill>
                  <a:srgbClr val="7B7D7B"/>
                </a:solidFill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7E31AD-01AD-6492-0A8C-4E8A27A70F1C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5DD8EE7-84FA-8D45-98FD-12360D7FEC60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41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BAE85C7-EF67-D105-8920-1FE0182A8770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E8E49C9-FD98-9C42-6F0F-52442C20C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3CC093-0CCA-AD97-708B-AA72236C2ABE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/>
              <a:t>Source: WFE, FESE</a:t>
            </a:r>
            <a:endParaRPr sz="2400" dirty="0"/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C465423B-8A82-B9F3-189B-1F030E20599B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Listed Corporate Bonds </a:t>
            </a:r>
            <a:r>
              <a:rPr lang="en-US" b="0" dirty="0"/>
              <a:t>(</a:t>
            </a:r>
            <a:r>
              <a:rPr lang="tr-TR" b="0" dirty="0"/>
              <a:t>2025/09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15936DD-DD74-F69F-010E-C107B241A589}"/>
              </a:ext>
            </a:extLst>
          </p:cNvPr>
          <p:cNvSpPr/>
          <p:nvPr/>
        </p:nvSpPr>
        <p:spPr>
          <a:xfrm>
            <a:off x="119826" y="746397"/>
            <a:ext cx="929456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05B9ABF-BF7B-0FC4-FA1A-20E6043BC574}"/>
              </a:ext>
            </a:extLst>
          </p:cNvPr>
          <p:cNvSpPr/>
          <p:nvPr/>
        </p:nvSpPr>
        <p:spPr>
          <a:xfrm flipV="1">
            <a:off x="119827" y="1584708"/>
            <a:ext cx="1466297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5B0B3B-43C8-42E9-4B8B-1F9CDBE09B77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E977478-B33D-9D60-B5E9-DA529DC9B097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C33E6F-BED2-028A-5025-CE0FBD287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69" y="2348359"/>
            <a:ext cx="17540444" cy="1034194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B640021-6438-6487-ECB7-CC3B1157093A}"/>
              </a:ext>
            </a:extLst>
          </p:cNvPr>
          <p:cNvSpPr/>
          <p:nvPr/>
        </p:nvSpPr>
        <p:spPr>
          <a:xfrm>
            <a:off x="11137182" y="8759657"/>
            <a:ext cx="1356182" cy="1048166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4293" tIns="64293" rIns="64293" bIns="64293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baseline="0">
                <a:solidFill>
                  <a:srgbClr val="FFFFFF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tr-TR" sz="2000" kern="1200" dirty="0">
                <a:solidFill>
                  <a:srgbClr val="FFFFFF"/>
                </a:solidFill>
                <a:latin typeface="Helvetica" pitchFamily="2" charset="0"/>
                <a:ea typeface="Verdana" panose="020B0604030504040204" pitchFamily="34" charset="0"/>
              </a:rPr>
              <a:t>RANK</a:t>
            </a:r>
            <a:endParaRPr lang="en-TR" sz="2000" kern="1200" dirty="0">
              <a:solidFill>
                <a:srgbClr val="FFFFFF"/>
              </a:solidFill>
              <a:latin typeface="Helvetica" pitchFamily="2" charset="0"/>
              <a:ea typeface="Verdana" panose="020B0604030504040204" pitchFamily="34" charset="0"/>
            </a:endParaRPr>
          </a:p>
          <a:p>
            <a:pPr marL="0" marR="0" indent="0" algn="ctr" defTabSz="642937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kern="1200" baseline="0">
                <a:solidFill>
                  <a:srgbClr val="FFFFFF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tr-TR" sz="2000" kern="1200" dirty="0">
                <a:solidFill>
                  <a:srgbClr val="FFFFFF"/>
                </a:solidFill>
                <a:latin typeface="Helvetica" pitchFamily="2" charset="0"/>
                <a:ea typeface="Verdana" panose="020B0604030504040204" pitchFamily="34" charset="0"/>
              </a:rPr>
              <a:t>12</a:t>
            </a:r>
            <a:endParaRPr lang="en-TR" sz="2000" kern="1200" dirty="0">
              <a:solidFill>
                <a:srgbClr val="FFFFFF"/>
              </a:solidFill>
              <a:latin typeface="Helvetica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BA1897B-9A39-43F7-9579-024534091366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E13C92B-438B-E544-048D-1897B5DF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C94D92D-A4AA-A2AC-7FBB-4F40AEBA80CA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en-US" sz="2400" dirty="0">
                <a:solidFill>
                  <a:srgbClr val="7A7C7A"/>
                </a:solidFill>
                <a:effectLst/>
                <a:latin typeface="Helvetica" pitchFamily="2" charset="0"/>
              </a:rPr>
              <a:t>Borsa İstanbul 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6763E661-2837-6317-1D7B-60A9E2A531B3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BOND TRADING VOLUME </a:t>
            </a:r>
            <a:r>
              <a:rPr lang="tr-TR" b="0" dirty="0"/>
              <a:t>(BILLION TL)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990C43F2-25AB-143C-2966-27B5C9C6DB7F}"/>
              </a:ext>
            </a:extLst>
          </p:cNvPr>
          <p:cNvSpPr/>
          <p:nvPr/>
        </p:nvSpPr>
        <p:spPr>
          <a:xfrm>
            <a:off x="119825" y="746397"/>
            <a:ext cx="1133788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E39A8B0-88A4-A7D1-3997-8D7482D48D44}"/>
              </a:ext>
            </a:extLst>
          </p:cNvPr>
          <p:cNvSpPr/>
          <p:nvPr/>
        </p:nvSpPr>
        <p:spPr>
          <a:xfrm flipV="1">
            <a:off x="119827" y="1584708"/>
            <a:ext cx="184037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FBB3EB-CB04-F7CD-27BF-F6983C8EF3AB}"/>
              </a:ext>
            </a:extLst>
          </p:cNvPr>
          <p:cNvSpPr txBox="1"/>
          <p:nvPr/>
        </p:nvSpPr>
        <p:spPr>
          <a:xfrm>
            <a:off x="17839427" y="12751870"/>
            <a:ext cx="6244026" cy="84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0A7E1"/>
              </a:buClr>
            </a:pP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OTC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transactions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included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7A7C7A"/>
              </a:solidFill>
              <a:latin typeface="Helvetica" pitchFamily="2" charset="0"/>
            </a:endParaRPr>
          </a:p>
        </p:txBody>
      </p:sp>
      <p:graphicFrame>
        <p:nvGraphicFramePr>
          <p:cNvPr id="16" name="Grafik 70">
            <a:extLst>
              <a:ext uri="{FF2B5EF4-FFF2-40B4-BE49-F238E27FC236}">
                <a16:creationId xmlns:a16="http://schemas.microsoft.com/office/drawing/2014/main" id="{E1B76F17-882E-3B8E-F7CE-DE6F0B573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86850"/>
              </p:ext>
            </p:extLst>
          </p:nvPr>
        </p:nvGraphicFramePr>
        <p:xfrm>
          <a:off x="3552825" y="2168395"/>
          <a:ext cx="18164249" cy="1000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1A1A9E7-9E85-960F-0859-9F45F9A2E91C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F25619E-1542-6FE9-E05E-E8FF31689576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2379D670-6F28-185C-8426-70573D5F7F6F}"/>
              </a:ext>
            </a:extLst>
          </p:cNvPr>
          <p:cNvSpPr/>
          <p:nvPr/>
        </p:nvSpPr>
        <p:spPr>
          <a:xfrm flipV="1">
            <a:off x="18033013" y="3027391"/>
            <a:ext cx="0" cy="8495834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61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C153D9D-5232-B6C1-8417-11333A1E9E58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15F872D-F5A7-3D7A-03D0-C9093F60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6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A66E60-329E-7D88-4CFF-BB345C764DE5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47F18CB2-ACE8-4B03-3AD6-B4ED4295344C}"/>
              </a:ext>
            </a:extLst>
          </p:cNvPr>
          <p:cNvSpPr txBox="1"/>
          <p:nvPr/>
        </p:nvSpPr>
        <p:spPr>
          <a:xfrm>
            <a:off x="112014" y="922378"/>
            <a:ext cx="18291686" cy="1582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REPO-REVERSE REPO, swap AND TAKASBANK MONEY MARKET </a:t>
            </a:r>
          </a:p>
          <a:p>
            <a:r>
              <a:rPr lang="tr-TR" dirty="0"/>
              <a:t>TRADING VOLUME (</a:t>
            </a:r>
            <a:r>
              <a:rPr lang="tr-TR" b="0" dirty="0"/>
              <a:t>TRILLION </a:t>
            </a:r>
            <a:r>
              <a:rPr lang="tr-TR" b="0" dirty="0" err="1"/>
              <a:t>tl</a:t>
            </a:r>
            <a:r>
              <a:rPr lang="tr-TR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94565D96-60AA-EC13-BC51-90AF1F716E66}"/>
              </a:ext>
            </a:extLst>
          </p:cNvPr>
          <p:cNvSpPr/>
          <p:nvPr/>
        </p:nvSpPr>
        <p:spPr>
          <a:xfrm>
            <a:off x="46741" y="922378"/>
            <a:ext cx="1133788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A3A7312F-8C55-0C56-5E27-608C1A612493}"/>
              </a:ext>
            </a:extLst>
          </p:cNvPr>
          <p:cNvSpPr/>
          <p:nvPr/>
        </p:nvSpPr>
        <p:spPr>
          <a:xfrm flipV="1">
            <a:off x="0" y="2542350"/>
            <a:ext cx="184037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BFB0CC6-C4F6-7788-E595-EDAEAF7D50D2}"/>
              </a:ext>
            </a:extLst>
          </p:cNvPr>
          <p:cNvSpPr txBox="1"/>
          <p:nvPr/>
        </p:nvSpPr>
        <p:spPr>
          <a:xfrm>
            <a:off x="17868900" y="12954000"/>
            <a:ext cx="6214553" cy="79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0A7E1"/>
              </a:buClr>
            </a:pP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OTC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transactions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included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7A7C7A"/>
              </a:solidFill>
              <a:latin typeface="Helvetica" pitchFamily="2" charset="0"/>
            </a:endParaRPr>
          </a:p>
        </p:txBody>
      </p:sp>
      <p:graphicFrame>
        <p:nvGraphicFramePr>
          <p:cNvPr id="16" name="Grafik 70">
            <a:extLst>
              <a:ext uri="{FF2B5EF4-FFF2-40B4-BE49-F238E27FC236}">
                <a16:creationId xmlns:a16="http://schemas.microsoft.com/office/drawing/2014/main" id="{F1FEA3E5-F8FC-C118-1C88-A2521A3A6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46130"/>
              </p:ext>
            </p:extLst>
          </p:nvPr>
        </p:nvGraphicFramePr>
        <p:xfrm>
          <a:off x="3032537" y="2878382"/>
          <a:ext cx="18623726" cy="976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C33DD661-4194-B6B1-DB51-E1EECF4318B7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10EEE220-F37A-6C5D-CACA-44CCBEA1DF58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C7E3FC1B-0775-51A4-62B0-929E19FA1CE6}"/>
              </a:ext>
            </a:extLst>
          </p:cNvPr>
          <p:cNvSpPr/>
          <p:nvPr/>
        </p:nvSpPr>
        <p:spPr>
          <a:xfrm flipV="1">
            <a:off x="17038335" y="4085798"/>
            <a:ext cx="0" cy="782609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11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1E4D064-9352-7C9C-99E5-F93B101AE7E3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91425BC-499A-D840-2F3C-2CCE8400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8" name="ARACI KURUMLARDA VARLIK YÖNETİMİ">
            <a:extLst>
              <a:ext uri="{FF2B5EF4-FFF2-40B4-BE49-F238E27FC236}">
                <a16:creationId xmlns:a16="http://schemas.microsoft.com/office/drawing/2014/main" id="{4A913EE1-C55E-72B9-88BA-7CD3604A1573}"/>
              </a:ext>
            </a:extLst>
          </p:cNvPr>
          <p:cNvSpPr txBox="1"/>
          <p:nvPr/>
        </p:nvSpPr>
        <p:spPr>
          <a:xfrm>
            <a:off x="605347" y="846520"/>
            <a:ext cx="10122943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Initial Public Offerings </a:t>
            </a:r>
            <a:endParaRPr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3BD6BDDB-3DC4-C3BC-00F1-09FFFF7D1157}"/>
              </a:ext>
            </a:extLst>
          </p:cNvPr>
          <p:cNvSpPr/>
          <p:nvPr/>
        </p:nvSpPr>
        <p:spPr>
          <a:xfrm>
            <a:off x="152400" y="746398"/>
            <a:ext cx="53721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DE37E71B-89B8-2C4B-2712-31074813C167}"/>
              </a:ext>
            </a:extLst>
          </p:cNvPr>
          <p:cNvSpPr/>
          <p:nvPr/>
        </p:nvSpPr>
        <p:spPr>
          <a:xfrm flipV="1">
            <a:off x="152400" y="1684828"/>
            <a:ext cx="8943975" cy="2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995F1-0036-21CD-8154-D09C38D3EC97}"/>
              </a:ext>
            </a:extLst>
          </p:cNvPr>
          <p:cNvSpPr/>
          <p:nvPr/>
        </p:nvSpPr>
        <p:spPr>
          <a:xfrm>
            <a:off x="365760" y="13137382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Source: Borsa İstanbul </a:t>
            </a:r>
            <a:endParaRPr lang="tr-TR" dirty="0">
              <a:latin typeface="Helvetica" pitchFamily="2" charset="0"/>
            </a:endParaRPr>
          </a:p>
        </p:txBody>
      </p:sp>
      <p:graphicFrame>
        <p:nvGraphicFramePr>
          <p:cNvPr id="12" name="Grafik 16">
            <a:extLst>
              <a:ext uri="{FF2B5EF4-FFF2-40B4-BE49-F238E27FC236}">
                <a16:creationId xmlns:a16="http://schemas.microsoft.com/office/drawing/2014/main" id="{68F5A2FB-84B7-5650-B242-7A01C1834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542550"/>
              </p:ext>
            </p:extLst>
          </p:nvPr>
        </p:nvGraphicFramePr>
        <p:xfrm>
          <a:off x="2321336" y="2440838"/>
          <a:ext cx="20046127" cy="975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44E6FA4-9BAC-12A8-1902-B2073D22A56E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A3AE83A-701B-316F-3A15-F13118E9C286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745D3-3BC5-A282-1C74-C10789C6AFBF}"/>
              </a:ext>
            </a:extLst>
          </p:cNvPr>
          <p:cNvSpPr txBox="1"/>
          <p:nvPr/>
        </p:nvSpPr>
        <p:spPr>
          <a:xfrm>
            <a:off x="17803687" y="12756454"/>
            <a:ext cx="6214553" cy="79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0A7E1"/>
              </a:buClr>
            </a:pP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*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Investment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Trusts</a:t>
            </a:r>
            <a:r>
              <a:rPr lang="tr-TR" dirty="0">
                <a:solidFill>
                  <a:srgbClr val="7A7C7A"/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7A7C7A"/>
                </a:solidFill>
                <a:latin typeface="Helvetica" pitchFamily="2" charset="0"/>
              </a:rPr>
              <a:t>included</a:t>
            </a:r>
            <a:endParaRPr lang="en-US" dirty="0">
              <a:solidFill>
                <a:srgbClr val="7A7C7A"/>
              </a:solidFill>
              <a:latin typeface="Helvetica" pitchFamily="2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9D5BBF38-640B-0B3F-4A27-58A716C4AB0B}"/>
              </a:ext>
            </a:extLst>
          </p:cNvPr>
          <p:cNvSpPr/>
          <p:nvPr/>
        </p:nvSpPr>
        <p:spPr>
          <a:xfrm flipV="1">
            <a:off x="17987241" y="3706237"/>
            <a:ext cx="0" cy="782609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21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DED4858-FBA9-640D-8AAD-1E7F63EF1F3D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FF6F2C7-B2D0-16E3-2C07-594E519C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1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F8456E-1EF6-2EAB-D39A-30753C7CA607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en-US" sz="2400" dirty="0">
                <a:solidFill>
                  <a:srgbClr val="7A7C7A"/>
                </a:solidFill>
                <a:effectLst/>
                <a:latin typeface="Helvetica" pitchFamily="2" charset="0"/>
              </a:rPr>
              <a:t>Borsa İstanbul 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8C64B400-F2A7-4F8C-7531-76266F32A61A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EQUITY FINANCING </a:t>
            </a:r>
            <a:r>
              <a:rPr lang="tr-TR" b="0" dirty="0"/>
              <a:t>(BILLION TL)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98BD799-663F-FEFA-8D1B-67EC70B4A317}"/>
              </a:ext>
            </a:extLst>
          </p:cNvPr>
          <p:cNvSpPr/>
          <p:nvPr/>
        </p:nvSpPr>
        <p:spPr>
          <a:xfrm flipV="1">
            <a:off x="119827" y="746396"/>
            <a:ext cx="6404800" cy="1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230C5C7E-3916-A9D3-7D94-424C36766E8D}"/>
              </a:ext>
            </a:extLst>
          </p:cNvPr>
          <p:cNvSpPr/>
          <p:nvPr/>
        </p:nvSpPr>
        <p:spPr>
          <a:xfrm flipV="1">
            <a:off x="119827" y="1584708"/>
            <a:ext cx="1046244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41">
            <a:extLst>
              <a:ext uri="{FF2B5EF4-FFF2-40B4-BE49-F238E27FC236}">
                <a16:creationId xmlns:a16="http://schemas.microsoft.com/office/drawing/2014/main" id="{9D32C8F0-32F6-CDB1-E118-9A1107A9F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206201"/>
              </p:ext>
            </p:extLst>
          </p:nvPr>
        </p:nvGraphicFramePr>
        <p:xfrm>
          <a:off x="2054777" y="2588594"/>
          <a:ext cx="20557681" cy="984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B72731A5-9071-2AF8-91F9-88A6C55A8FCE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56282EF-9633-3910-DC9E-C3E1EF1E2222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A3A1E6C1-4729-1504-9E97-9C9D7768E14E}"/>
              </a:ext>
            </a:extLst>
          </p:cNvPr>
          <p:cNvSpPr/>
          <p:nvPr/>
        </p:nvSpPr>
        <p:spPr>
          <a:xfrm flipV="1">
            <a:off x="18487572" y="3913271"/>
            <a:ext cx="0" cy="782609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9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65321D4-810B-459A-ED48-573443D844F4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3A047F7-7DD3-8937-699B-60A097C68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65" y="-242666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50CAEF-BCFB-C242-4215-ED65744E6D6A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en-US" sz="2400" dirty="0">
                <a:solidFill>
                  <a:srgbClr val="7A7C7A"/>
                </a:solidFill>
                <a:effectLst/>
                <a:latin typeface="Helvetica" pitchFamily="2" charset="0"/>
              </a:rPr>
              <a:t>Borsa İstanbul 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16351484-9465-8DBD-33A6-840F10C14A16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CORPORATE </a:t>
            </a:r>
            <a:r>
              <a:rPr lang="en-US" dirty="0"/>
              <a:t>Debt Securities </a:t>
            </a:r>
            <a:r>
              <a:rPr lang="en-US" dirty="0" err="1"/>
              <a:t>Issu</a:t>
            </a:r>
            <a:r>
              <a:rPr lang="tr-TR" dirty="0"/>
              <a:t>ANCE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61528B0-DE41-FA8C-F151-4F3FA783953C}"/>
              </a:ext>
            </a:extLst>
          </p:cNvPr>
          <p:cNvSpPr/>
          <p:nvPr/>
        </p:nvSpPr>
        <p:spPr>
          <a:xfrm flipV="1">
            <a:off x="119826" y="746396"/>
            <a:ext cx="877652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E12A8C42-02B3-D6E2-098A-196C7BE6370E}"/>
              </a:ext>
            </a:extLst>
          </p:cNvPr>
          <p:cNvSpPr/>
          <p:nvPr/>
        </p:nvSpPr>
        <p:spPr>
          <a:xfrm flipV="1">
            <a:off x="119826" y="1584708"/>
            <a:ext cx="1386287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18">
            <a:extLst>
              <a:ext uri="{FF2B5EF4-FFF2-40B4-BE49-F238E27FC236}">
                <a16:creationId xmlns:a16="http://schemas.microsoft.com/office/drawing/2014/main" id="{12C9FBB7-D8A8-DB82-DE2F-3B884D57A0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113295"/>
              </p:ext>
            </p:extLst>
          </p:nvPr>
        </p:nvGraphicFramePr>
        <p:xfrm>
          <a:off x="2804400" y="2573771"/>
          <a:ext cx="19078155" cy="986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32A919F4-C369-BC41-BD24-2A64D962E400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274DF21-6F7A-00F3-1D98-6EECC17B5471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DA9FA643-C8A8-7431-C231-334FB2B3C3EB}"/>
              </a:ext>
            </a:extLst>
          </p:cNvPr>
          <p:cNvSpPr/>
          <p:nvPr/>
        </p:nvSpPr>
        <p:spPr>
          <a:xfrm flipV="1">
            <a:off x="17935482" y="4398578"/>
            <a:ext cx="0" cy="7289029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394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1721B7D-CEDE-FCB2-041A-56F11BE31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ÜRKİYE SERMAYE PİYASALARI BİRLİĞİ">
            <a:extLst>
              <a:ext uri="{FF2B5EF4-FFF2-40B4-BE49-F238E27FC236}">
                <a16:creationId xmlns:a16="http://schemas.microsoft.com/office/drawing/2014/main" id="{3AC07B9E-2A42-33F0-645C-E28BB9159904}"/>
              </a:ext>
            </a:extLst>
          </p:cNvPr>
          <p:cNvSpPr txBox="1"/>
          <p:nvPr/>
        </p:nvSpPr>
        <p:spPr>
          <a:xfrm>
            <a:off x="586037" y="1230658"/>
            <a:ext cx="17660839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en-GB" sz="5400" dirty="0"/>
              <a:t>INVESTMENT  INSTITUTIONS</a:t>
            </a:r>
          </a:p>
        </p:txBody>
      </p:sp>
    </p:spTree>
    <p:extLst>
      <p:ext uri="{BB962C8B-B14F-4D97-AF65-F5344CB8AC3E}">
        <p14:creationId xmlns:p14="http://schemas.microsoft.com/office/powerpoint/2010/main" val="391099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73B9B9A-8024-49C9-5090-E5171FE0F456}"/>
              </a:ext>
            </a:extLst>
          </p:cNvPr>
          <p:cNvSpPr txBox="1">
            <a:spLocks/>
          </p:cNvSpPr>
          <p:nvPr/>
        </p:nvSpPr>
        <p:spPr>
          <a:xfrm>
            <a:off x="12192000" y="127518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6C57E34-9AE1-4BEA-1270-1F7CE2D51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26" y="118079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1AB97-A5D1-C053-1621-F8084F5E4218}"/>
              </a:ext>
            </a:extLst>
          </p:cNvPr>
          <p:cNvSpPr txBox="1"/>
          <p:nvPr/>
        </p:nvSpPr>
        <p:spPr>
          <a:xfrm>
            <a:off x="487359" y="131586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en-US" sz="2400" dirty="0">
                <a:solidFill>
                  <a:srgbClr val="7A7C7A"/>
                </a:solidFill>
                <a:effectLst/>
                <a:latin typeface="Helvetica" pitchFamily="2" charset="0"/>
              </a:rPr>
              <a:t>Borsa İstanbul 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B0068C36-C2BE-DE12-0A37-DAE76E9F0851}"/>
              </a:ext>
            </a:extLst>
          </p:cNvPr>
          <p:cNvSpPr txBox="1"/>
          <p:nvPr/>
        </p:nvSpPr>
        <p:spPr>
          <a:xfrm>
            <a:off x="605347" y="8465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Fixed Income Trading Volume of</a:t>
            </a:r>
            <a:r>
              <a:rPr lang="tr-TR" dirty="0"/>
              <a:t> </a:t>
            </a:r>
            <a:r>
              <a:rPr lang="tr-TR" dirty="0" err="1"/>
              <a:t>IntermedIarIEs</a:t>
            </a:r>
            <a:r>
              <a:rPr lang="tr-TR" dirty="0"/>
              <a:t> </a:t>
            </a:r>
            <a:r>
              <a:rPr lang="tr-TR" b="0" dirty="0"/>
              <a:t>(BILLION TL)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ED63A96C-6CD2-C5A6-223D-A35FBEEE5387}"/>
              </a:ext>
            </a:extLst>
          </p:cNvPr>
          <p:cNvSpPr/>
          <p:nvPr/>
        </p:nvSpPr>
        <p:spPr>
          <a:xfrm flipV="1">
            <a:off x="119825" y="746396"/>
            <a:ext cx="1394859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EE9DCC9C-8C50-C068-8F93-1CED7C22C19D}"/>
              </a:ext>
            </a:extLst>
          </p:cNvPr>
          <p:cNvSpPr/>
          <p:nvPr/>
        </p:nvSpPr>
        <p:spPr>
          <a:xfrm flipV="1">
            <a:off x="119826" y="1584708"/>
            <a:ext cx="2260682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71">
            <a:extLst>
              <a:ext uri="{FF2B5EF4-FFF2-40B4-BE49-F238E27FC236}">
                <a16:creationId xmlns:a16="http://schemas.microsoft.com/office/drawing/2014/main" id="{B7FE52C9-01AF-48CF-11A1-EEFFB0C0D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62742"/>
              </p:ext>
            </p:extLst>
          </p:nvPr>
        </p:nvGraphicFramePr>
        <p:xfrm>
          <a:off x="2788124" y="2322896"/>
          <a:ext cx="18833430" cy="101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7E8F5A-0340-61ED-DE31-774CDCEEDA91}"/>
              </a:ext>
            </a:extLst>
          </p:cNvPr>
          <p:cNvSpPr txBox="1"/>
          <p:nvPr/>
        </p:nvSpPr>
        <p:spPr>
          <a:xfrm>
            <a:off x="17526000" y="12397505"/>
            <a:ext cx="6557453" cy="799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Excluding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CBRT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and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Takasbank</a:t>
            </a:r>
          </a:p>
          <a:p>
            <a:pPr algn="r"/>
            <a:r>
              <a:rPr lang="tr-TR" dirty="0" err="1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Excluding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Eurobond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transactions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</a:p>
          <a:p>
            <a:pPr algn="r"/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OTC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transactions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included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as of 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31.03.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202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6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 algn="r"/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,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9ADB23-CA35-7460-F910-1C572F182E05}"/>
              </a:ext>
            </a:extLst>
          </p:cNvPr>
          <p:cNvSpPr/>
          <p:nvPr/>
        </p:nvSpPr>
        <p:spPr>
          <a:xfrm>
            <a:off x="12118535" y="127564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1EA3B25-D148-1983-D73C-D2067AF3158F}"/>
              </a:ext>
            </a:extLst>
          </p:cNvPr>
          <p:cNvSpPr txBox="1">
            <a:spLocks/>
          </p:cNvSpPr>
          <p:nvPr/>
        </p:nvSpPr>
        <p:spPr>
          <a:xfrm>
            <a:off x="12344400" y="12904270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49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A58374F0-F799-FEF3-266A-2EEF84F0234B}"/>
              </a:ext>
            </a:extLst>
          </p:cNvPr>
          <p:cNvSpPr/>
          <p:nvPr/>
        </p:nvSpPr>
        <p:spPr>
          <a:xfrm flipV="1">
            <a:off x="17866470" y="4963885"/>
            <a:ext cx="0" cy="6637457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93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255C2-60CC-1671-6196-19E7A4D6DA31}"/>
              </a:ext>
            </a:extLst>
          </p:cNvPr>
          <p:cNvSpPr txBox="1"/>
          <p:nvPr/>
        </p:nvSpPr>
        <p:spPr>
          <a:xfrm>
            <a:off x="681643" y="1337216"/>
            <a:ext cx="22261483" cy="135575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endParaRPr lang="en-GB" sz="2500" dirty="0">
              <a:solidFill>
                <a:srgbClr val="00A7E1"/>
              </a:solidFill>
            </a:endParaRPr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2011: </a:t>
            </a:r>
            <a:r>
              <a:rPr lang="en-GB" sz="2500" dirty="0"/>
              <a:t>Forex regulation passed.</a:t>
            </a:r>
          </a:p>
          <a:p>
            <a:pPr marL="982663" indent="-982663">
              <a:buNone/>
            </a:pP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2012: </a:t>
            </a:r>
            <a:r>
              <a:rPr lang="en-GB" sz="2500" dirty="0"/>
              <a:t>New Capital Markets Law passed.</a:t>
            </a:r>
          </a:p>
          <a:p>
            <a:pPr marL="982663" indent="-982663">
              <a:buNone/>
            </a:pPr>
            <a:r>
              <a:rPr lang="tr-TR" sz="2500" dirty="0"/>
              <a:t>          </a:t>
            </a:r>
            <a:r>
              <a:rPr lang="en-GB" sz="2500" dirty="0"/>
              <a:t>ISE demutualised and merged with Istanbul Gold Exchange under </a:t>
            </a:r>
            <a:r>
              <a:rPr lang="en-GB" sz="2500" dirty="0" err="1"/>
              <a:t>Borsa</a:t>
            </a:r>
            <a:r>
              <a:rPr lang="en-GB" sz="2500" dirty="0"/>
              <a:t> Istanbul.</a:t>
            </a:r>
            <a:endParaRPr lang="tr-TR" sz="2500" dirty="0"/>
          </a:p>
          <a:p>
            <a:pPr marL="982663" indent="-982663">
              <a:buNone/>
            </a:pPr>
            <a:endParaRPr lang="tr-TR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2013: </a:t>
            </a:r>
            <a:r>
              <a:rPr lang="en-GB" sz="2500" dirty="0" err="1"/>
              <a:t>Borsa</a:t>
            </a:r>
            <a:r>
              <a:rPr lang="en-GB" sz="2500" dirty="0"/>
              <a:t> Istanbul announced strategic partnership with Nasdaq, </a:t>
            </a:r>
            <a:r>
              <a:rPr lang="en-GB" sz="2500" dirty="0" err="1"/>
              <a:t>Borsa</a:t>
            </a:r>
            <a:r>
              <a:rPr lang="en-GB" sz="2500" dirty="0"/>
              <a:t> Istanbul and </a:t>
            </a:r>
            <a:r>
              <a:rPr lang="en-GB" sz="2500" dirty="0" err="1"/>
              <a:t>TurkDex</a:t>
            </a:r>
            <a:r>
              <a:rPr lang="en-GB" sz="2500" dirty="0"/>
              <a:t> merged.</a:t>
            </a:r>
          </a:p>
          <a:p>
            <a:pPr marL="982663" indent="-982663">
              <a:buNone/>
            </a:pP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2014: </a:t>
            </a:r>
            <a:r>
              <a:rPr lang="en-GB" sz="2500" dirty="0"/>
              <a:t>The structure of the Association has changed and the membership base was expanded to cover asset management companies and investments</a:t>
            </a:r>
            <a:r>
              <a:rPr lang="en-GB" sz="2500" dirty="0">
                <a:solidFill>
                  <a:srgbClr val="00A7E1"/>
                </a:solidFill>
              </a:rPr>
              <a:t> </a:t>
            </a:r>
            <a:r>
              <a:rPr lang="en-GB" sz="2500" dirty="0"/>
              <a:t>trusts, in addition to brokerage firms and</a:t>
            </a:r>
            <a:r>
              <a:rPr lang="tr-TR" sz="2500" dirty="0"/>
              <a:t> </a:t>
            </a:r>
            <a:r>
              <a:rPr lang="en-GB" sz="2500" dirty="0"/>
              <a:t>banks</a:t>
            </a:r>
            <a:r>
              <a:rPr lang="tr-TR" sz="2500" dirty="0"/>
              <a:t>.</a:t>
            </a:r>
            <a:r>
              <a:rPr lang="en-GB" sz="2500" dirty="0"/>
              <a:t> The name of the Association was revised to Turkish Capital Markets Association.</a:t>
            </a:r>
          </a:p>
          <a:p>
            <a:pPr marL="982663" indent="-982663">
              <a:buNone/>
            </a:pPr>
            <a:endParaRPr lang="en-GB" sz="2500" dirty="0">
              <a:solidFill>
                <a:srgbClr val="00A7E1"/>
              </a:solidFill>
            </a:endParaRPr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2015: </a:t>
            </a:r>
            <a:r>
              <a:rPr lang="en-GB" sz="2500" dirty="0" err="1"/>
              <a:t>Takasbank</a:t>
            </a:r>
            <a:r>
              <a:rPr lang="en-GB" sz="2500" dirty="0"/>
              <a:t> introduced the Electronic Fund Distribution Platform TEFAS.</a:t>
            </a:r>
          </a:p>
          <a:p>
            <a:pPr marL="982663" indent="-982663">
              <a:buNone/>
            </a:pPr>
            <a:r>
              <a:rPr lang="en-GB" sz="2500" dirty="0"/>
              <a:t>          </a:t>
            </a:r>
            <a:r>
              <a:rPr lang="en-GB" sz="2500" dirty="0" err="1"/>
              <a:t>Borsa</a:t>
            </a:r>
            <a:r>
              <a:rPr lang="en-GB" sz="2500" dirty="0"/>
              <a:t> Istanbul introduced new trading platform BISTECH.</a:t>
            </a:r>
            <a:endParaRPr lang="tr-TR" sz="2500" dirty="0"/>
          </a:p>
          <a:p>
            <a:pPr marL="982663" indent="-982663">
              <a:buNone/>
            </a:pPr>
            <a:r>
              <a:rPr lang="tr-TR" sz="2500" dirty="0"/>
              <a:t>          </a:t>
            </a: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2016: </a:t>
            </a:r>
            <a:r>
              <a:rPr lang="en-GB" sz="2500" dirty="0"/>
              <a:t>TCMA arbitration committees established.</a:t>
            </a:r>
          </a:p>
          <a:p>
            <a:pPr marL="982663" indent="-982663">
              <a:buNone/>
            </a:pPr>
            <a:r>
              <a:rPr lang="tr-TR" sz="2500" dirty="0"/>
              <a:t>          </a:t>
            </a:r>
            <a:r>
              <a:rPr lang="en-GB" sz="2500" dirty="0"/>
              <a:t>Turkey Wealth Fund established.</a:t>
            </a:r>
          </a:p>
          <a:p>
            <a:pPr marL="982663" indent="-982663">
              <a:buNone/>
            </a:pP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2017: </a:t>
            </a:r>
            <a:r>
              <a:rPr lang="en-GB" sz="2500" dirty="0"/>
              <a:t>Auto-</a:t>
            </a:r>
            <a:r>
              <a:rPr lang="en-GB" sz="2500" dirty="0" err="1"/>
              <a:t>enrollment</a:t>
            </a:r>
            <a:r>
              <a:rPr lang="en-GB" sz="2500" dirty="0"/>
              <a:t> in the private pension system introduced. </a:t>
            </a:r>
          </a:p>
          <a:p>
            <a:pPr marL="982663" indent="-982663">
              <a:buNone/>
            </a:pP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2018: </a:t>
            </a:r>
            <a:r>
              <a:rPr lang="en-GB" sz="2500" dirty="0"/>
              <a:t>Presidential Finance Office established. </a:t>
            </a:r>
          </a:p>
          <a:p>
            <a:pPr marL="982663" indent="-982663">
              <a:buNone/>
            </a:pPr>
            <a:endParaRPr lang="en-GB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2019: </a:t>
            </a:r>
            <a:r>
              <a:rPr lang="en-GB" sz="2500" dirty="0"/>
              <a:t>TURIB- e-Warehouse Market started to operate.</a:t>
            </a:r>
          </a:p>
          <a:p>
            <a:pPr marL="982663" indent="-982663">
              <a:buNone/>
            </a:pPr>
            <a:r>
              <a:rPr lang="en-GB" sz="2500" dirty="0"/>
              <a:t>          Equity based crowdfunding regulations introduced.</a:t>
            </a:r>
            <a:endParaRPr lang="tr-TR" sz="2500" dirty="0"/>
          </a:p>
          <a:p>
            <a:pPr marL="982663" indent="-982663">
              <a:buNone/>
            </a:pPr>
            <a:endParaRPr lang="tr-TR" sz="2500" dirty="0"/>
          </a:p>
          <a:p>
            <a:pPr marL="982663" indent="-982663">
              <a:buNone/>
            </a:pPr>
            <a:r>
              <a:rPr lang="en-GB" sz="2500" dirty="0">
                <a:solidFill>
                  <a:srgbClr val="00A7E1"/>
                </a:solidFill>
              </a:rPr>
              <a:t>2021: </a:t>
            </a:r>
            <a:r>
              <a:rPr lang="en-GB" sz="2500" dirty="0" err="1"/>
              <a:t>Takasbank</a:t>
            </a:r>
            <a:r>
              <a:rPr lang="en-GB" sz="2500" dirty="0"/>
              <a:t> launched the private pension fund  trading platform BEFAS.</a:t>
            </a:r>
          </a:p>
          <a:p>
            <a:pPr marL="982663" indent="-982663">
              <a:buNone/>
            </a:pPr>
            <a:r>
              <a:rPr lang="en-GB" sz="2500" dirty="0"/>
              <a:t>          New crowdfunding regulations introduced.</a:t>
            </a:r>
            <a:endParaRPr lang="tr-TR" sz="2500" dirty="0"/>
          </a:p>
          <a:p>
            <a:pPr marL="982663" indent="-982663">
              <a:buNone/>
            </a:pPr>
            <a:endParaRPr lang="tr-TR" sz="2500" dirty="0"/>
          </a:p>
          <a:p>
            <a:pPr marL="982663" indent="-982663"/>
            <a:r>
              <a:rPr lang="en-GB" sz="2500" dirty="0">
                <a:solidFill>
                  <a:srgbClr val="00A7E1"/>
                </a:solidFill>
              </a:rPr>
              <a:t>2022: </a:t>
            </a:r>
            <a:r>
              <a:rPr lang="en-GB" sz="2500" dirty="0">
                <a:solidFill>
                  <a:srgbClr val="2D2D2D"/>
                </a:solidFill>
              </a:rPr>
              <a:t>Guidelines on green and sustainable debt instruments and lease certificates released</a:t>
            </a:r>
            <a:r>
              <a:rPr lang="tr-TR" sz="2500" dirty="0">
                <a:solidFill>
                  <a:srgbClr val="2D2D2D"/>
                </a:solidFill>
              </a:rPr>
              <a:t>.</a:t>
            </a:r>
          </a:p>
          <a:p>
            <a:pPr marL="982663" indent="-982663"/>
            <a:endParaRPr lang="tr-TR" sz="2500" dirty="0">
              <a:solidFill>
                <a:srgbClr val="2D2D2D"/>
              </a:solidFill>
            </a:endParaRPr>
          </a:p>
          <a:p>
            <a:pPr marL="982663" indent="-982663"/>
            <a:r>
              <a:rPr lang="tr-TR" sz="2500" dirty="0">
                <a:solidFill>
                  <a:srgbClr val="00A7E1"/>
                </a:solidFill>
              </a:rPr>
              <a:t>2023: </a:t>
            </a:r>
            <a:r>
              <a:rPr lang="tr-TR" sz="2500" dirty="0">
                <a:solidFill>
                  <a:srgbClr val="2D2D2D"/>
                </a:solidFill>
              </a:rPr>
              <a:t>Turkey Sustainability Reporting Standards </a:t>
            </a:r>
            <a:r>
              <a:rPr lang="en-GB" sz="2500" dirty="0">
                <a:solidFill>
                  <a:srgbClr val="2D2D2D"/>
                </a:solidFill>
              </a:rPr>
              <a:t>released</a:t>
            </a:r>
            <a:r>
              <a:rPr lang="tr-TR" sz="2500" dirty="0">
                <a:solidFill>
                  <a:srgbClr val="2D2D2D"/>
                </a:solidFill>
              </a:rPr>
              <a:t>.</a:t>
            </a:r>
            <a:r>
              <a:rPr lang="en-GB" sz="2500" dirty="0">
                <a:solidFill>
                  <a:srgbClr val="2D2D2D"/>
                </a:solidFill>
              </a:rPr>
              <a:t> </a:t>
            </a:r>
            <a:endParaRPr lang="tr-TR" sz="2500" dirty="0">
              <a:solidFill>
                <a:srgbClr val="2D2D2D"/>
              </a:solidFill>
            </a:endParaRPr>
          </a:p>
          <a:p>
            <a:pPr marL="982663" indent="-982663"/>
            <a:endParaRPr lang="tr-TR" sz="2500" dirty="0">
              <a:solidFill>
                <a:srgbClr val="2D2D2D"/>
              </a:solidFill>
            </a:endParaRPr>
          </a:p>
          <a:p>
            <a:pPr marL="982663" indent="-982663"/>
            <a:r>
              <a:rPr lang="tr-TR" sz="2500" dirty="0">
                <a:solidFill>
                  <a:srgbClr val="00A7E1"/>
                </a:solidFill>
              </a:rPr>
              <a:t>2026: </a:t>
            </a:r>
            <a:r>
              <a:rPr lang="en-US" sz="2500" dirty="0">
                <a:solidFill>
                  <a:srgbClr val="2D2D2D"/>
                </a:solidFill>
              </a:rPr>
              <a:t>Crypto-asset service providers and crowdfunding platforms will become members of the Association.</a:t>
            </a:r>
            <a:endParaRPr lang="tr-TR" sz="2500" dirty="0">
              <a:solidFill>
                <a:srgbClr val="2D2D2D"/>
              </a:solidFill>
            </a:endParaRPr>
          </a:p>
          <a:p>
            <a:pPr marL="982663" indent="-982663"/>
            <a:endParaRPr lang="en-GB" sz="2500" dirty="0">
              <a:solidFill>
                <a:srgbClr val="2D2D2D"/>
              </a:solidFill>
            </a:endParaRPr>
          </a:p>
          <a:p>
            <a:pPr marL="982663" indent="-982663">
              <a:buNone/>
            </a:pPr>
            <a:endParaRPr lang="en-GB" sz="2500" dirty="0"/>
          </a:p>
        </p:txBody>
      </p:sp>
      <p:sp>
        <p:nvSpPr>
          <p:cNvPr id="6" name="KISACA Türkİye Sermaye PİyaSALARI BİRLİĞİ">
            <a:extLst>
              <a:ext uri="{FF2B5EF4-FFF2-40B4-BE49-F238E27FC236}">
                <a16:creationId xmlns:a16="http://schemas.microsoft.com/office/drawing/2014/main" id="{F2B203ED-EC86-1C51-C628-41AB0690ECD5}"/>
              </a:ext>
            </a:extLst>
          </p:cNvPr>
          <p:cNvSpPr txBox="1"/>
          <p:nvPr/>
        </p:nvSpPr>
        <p:spPr>
          <a:xfrm>
            <a:off x="0" y="326824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CAPITAL MARKETS BACKGROUND</a:t>
            </a:r>
            <a:endParaRPr dirty="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0" y="2891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093762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383571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206746" y="12516835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5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1535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62DD1E6-E7C8-0FF5-DE89-3A387A4F5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2FEA07-9509-296D-BC42-B93B823AFCFF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Source: TCMA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25D17908-5486-F46C-6C93-08B0C38EEE26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Repo-Reverse Repo Trading Volume of</a:t>
            </a:r>
            <a:r>
              <a:rPr lang="tr-TR" dirty="0"/>
              <a:t> </a:t>
            </a:r>
            <a:r>
              <a:rPr lang="tr-TR" dirty="0" err="1"/>
              <a:t>IntermedIarIes</a:t>
            </a:r>
            <a:r>
              <a:rPr lang="tr-TR" dirty="0"/>
              <a:t> </a:t>
            </a:r>
            <a:r>
              <a:rPr lang="tr-TR" b="0" dirty="0"/>
              <a:t>(BILLION TL)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255493EE-0411-E2E3-7F93-D2D7176093C9}"/>
              </a:ext>
            </a:extLst>
          </p:cNvPr>
          <p:cNvSpPr/>
          <p:nvPr/>
        </p:nvSpPr>
        <p:spPr>
          <a:xfrm flipV="1">
            <a:off x="-32575" y="593996"/>
            <a:ext cx="12222411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8A413082-0CA2-742A-B42E-A0946D10AA02}"/>
              </a:ext>
            </a:extLst>
          </p:cNvPr>
          <p:cNvSpPr/>
          <p:nvPr/>
        </p:nvSpPr>
        <p:spPr>
          <a:xfrm flipV="1">
            <a:off x="-32574" y="1432308"/>
            <a:ext cx="1803482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71">
            <a:extLst>
              <a:ext uri="{FF2B5EF4-FFF2-40B4-BE49-F238E27FC236}">
                <a16:creationId xmlns:a16="http://schemas.microsoft.com/office/drawing/2014/main" id="{9BACDAB1-B1AD-6126-4C00-B9336EF63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154563"/>
              </p:ext>
            </p:extLst>
          </p:nvPr>
        </p:nvGraphicFramePr>
        <p:xfrm>
          <a:off x="2635958" y="2269415"/>
          <a:ext cx="19107755" cy="988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ECBE8AD-319A-D921-8F50-54B879B34C9E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45630E7-4341-457A-6E14-E20FE9E291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7742C5-3205-2080-7F76-2CBDD7F9CCA9}"/>
              </a:ext>
            </a:extLst>
          </p:cNvPr>
          <p:cNvSpPr txBox="1"/>
          <p:nvPr/>
        </p:nvSpPr>
        <p:spPr>
          <a:xfrm>
            <a:off x="17166566" y="12215154"/>
            <a:ext cx="6882475" cy="1035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Excluding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CBRT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and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Takasbank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</a:p>
          <a:p>
            <a:pPr algn="r"/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OTC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transactions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included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, 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as of 31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.04.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202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5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1A1FAED-C876-1B29-D44B-87C5E7CBD675}"/>
              </a:ext>
            </a:extLst>
          </p:cNvPr>
          <p:cNvSpPr/>
          <p:nvPr/>
        </p:nvSpPr>
        <p:spPr>
          <a:xfrm flipV="1">
            <a:off x="17762953" y="4093029"/>
            <a:ext cx="0" cy="736597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404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1EFF094-9C14-CE5C-B395-1D595805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537392-9BE9-EE48-F38F-43045CD4454C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F1D95059-A8C1-68BF-CBE2-FB48AAF56E1B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Equity Trading Volume of Intermediaries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89BB2926-0879-27DC-ED19-B789A383400D}"/>
              </a:ext>
            </a:extLst>
          </p:cNvPr>
          <p:cNvSpPr/>
          <p:nvPr/>
        </p:nvSpPr>
        <p:spPr>
          <a:xfrm flipV="1">
            <a:off x="-32575" y="593996"/>
            <a:ext cx="12222411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0C6BCA3A-E6A7-297E-2A26-FE081ECA62BF}"/>
              </a:ext>
            </a:extLst>
          </p:cNvPr>
          <p:cNvSpPr/>
          <p:nvPr/>
        </p:nvSpPr>
        <p:spPr>
          <a:xfrm flipV="1">
            <a:off x="-32574" y="1432308"/>
            <a:ext cx="1896065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6">
            <a:extLst>
              <a:ext uri="{FF2B5EF4-FFF2-40B4-BE49-F238E27FC236}">
                <a16:creationId xmlns:a16="http://schemas.microsoft.com/office/drawing/2014/main" id="{A1E59F38-863C-FA68-A92B-6EE22D8FD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58079"/>
              </p:ext>
            </p:extLst>
          </p:nvPr>
        </p:nvGraphicFramePr>
        <p:xfrm>
          <a:off x="2674890" y="2620389"/>
          <a:ext cx="19442160" cy="941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1B70517F-C402-6A3E-3D1B-B9D11DEBA4DB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B403329-256C-0610-BC44-0FBF1633C1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DEF70D90-4FA2-F9B0-A133-4C439FDBC3E1}"/>
              </a:ext>
            </a:extLst>
          </p:cNvPr>
          <p:cNvSpPr/>
          <p:nvPr/>
        </p:nvSpPr>
        <p:spPr>
          <a:xfrm flipV="1">
            <a:off x="18280539" y="3516455"/>
            <a:ext cx="0" cy="782609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46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90C76CF-259D-2E3E-8639-7801682A5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B10C59-1F13-A74D-110E-41B60CCA4FC8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157BC09C-B9D7-1C80-CCAD-659939ED9D6E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Futures Trading Volume of</a:t>
            </a:r>
            <a:r>
              <a:rPr lang="tr-TR" dirty="0"/>
              <a:t> </a:t>
            </a:r>
            <a:r>
              <a:rPr lang="tr-TR" dirty="0" err="1"/>
              <a:t>IntermedıarıeS</a:t>
            </a:r>
            <a:r>
              <a:rPr lang="tr-TR" dirty="0"/>
              <a:t>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2BC7256-A211-6FBD-F503-412AFEF4B3FF}"/>
              </a:ext>
            </a:extLst>
          </p:cNvPr>
          <p:cNvSpPr/>
          <p:nvPr/>
        </p:nvSpPr>
        <p:spPr>
          <a:xfrm flipV="1">
            <a:off x="-32575" y="593996"/>
            <a:ext cx="1100537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D8268756-DB1B-A30B-824D-E80198ADE6E4}"/>
              </a:ext>
            </a:extLst>
          </p:cNvPr>
          <p:cNvSpPr/>
          <p:nvPr/>
        </p:nvSpPr>
        <p:spPr>
          <a:xfrm flipV="1">
            <a:off x="-32574" y="1432308"/>
            <a:ext cx="170632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88">
            <a:extLst>
              <a:ext uri="{FF2B5EF4-FFF2-40B4-BE49-F238E27FC236}">
                <a16:creationId xmlns:a16="http://schemas.microsoft.com/office/drawing/2014/main" id="{3F77DBB3-5588-AA18-8963-3D5715DF8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083014"/>
              </p:ext>
            </p:extLst>
          </p:nvPr>
        </p:nvGraphicFramePr>
        <p:xfrm>
          <a:off x="2453041" y="2267258"/>
          <a:ext cx="19477917" cy="985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B3E71D4-F38A-36FC-DB3C-A5B2CCF28814}"/>
              </a:ext>
            </a:extLst>
          </p:cNvPr>
          <p:cNvSpPr txBox="1"/>
          <p:nvPr/>
        </p:nvSpPr>
        <p:spPr>
          <a:xfrm>
            <a:off x="17373600" y="13006234"/>
            <a:ext cx="6557453" cy="595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 err="1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Excluding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effectLst/>
                <a:latin typeface="Helvetica" pitchFamily="2" charset="0"/>
              </a:rPr>
              <a:t> CBRT</a:t>
            </a: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.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118D1A-1572-6F2F-CD85-1C58BF0708C7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5A762D0-FFA3-88E9-E407-B94745F6F5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52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0C5BB74-DA54-CEEE-9915-4ED02FE343C1}"/>
              </a:ext>
            </a:extLst>
          </p:cNvPr>
          <p:cNvSpPr/>
          <p:nvPr/>
        </p:nvSpPr>
        <p:spPr>
          <a:xfrm flipV="1">
            <a:off x="18073505" y="2881223"/>
            <a:ext cx="0" cy="8564846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9549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F85A962-A878-39BE-8A4D-C6CACA45C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38FA9-7BFB-5630-84AC-A9BCA690C5B1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AA87611A-FCE4-0888-BD8A-F410BFE0E47B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forex</a:t>
            </a:r>
            <a:r>
              <a:rPr lang="en-US" dirty="0"/>
              <a:t> Trading Volume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785CCD7B-C369-3D62-8EE1-B65CBD98D8E1}"/>
              </a:ext>
            </a:extLst>
          </p:cNvPr>
          <p:cNvSpPr/>
          <p:nvPr/>
        </p:nvSpPr>
        <p:spPr>
          <a:xfrm flipV="1">
            <a:off x="-32574" y="593996"/>
            <a:ext cx="589045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075F53A-0FF4-8096-58CA-4AF15A1F591C}"/>
              </a:ext>
            </a:extLst>
          </p:cNvPr>
          <p:cNvSpPr/>
          <p:nvPr/>
        </p:nvSpPr>
        <p:spPr>
          <a:xfrm flipV="1">
            <a:off x="-32574" y="1432308"/>
            <a:ext cx="114625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2">
            <a:extLst>
              <a:ext uri="{FF2B5EF4-FFF2-40B4-BE49-F238E27FC236}">
                <a16:creationId xmlns:a16="http://schemas.microsoft.com/office/drawing/2014/main" id="{5D2F2964-AB64-F015-C108-A6FAC42A3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954161"/>
              </p:ext>
            </p:extLst>
          </p:nvPr>
        </p:nvGraphicFramePr>
        <p:xfrm>
          <a:off x="2399620" y="2846211"/>
          <a:ext cx="19133030" cy="931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E2FEE02-8C23-30E0-B7C3-95DE47A4581C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4FA80EA-2926-3296-D2FE-6C1E62B5A6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85304CA6-A349-B52D-6E57-544E3DAA7C91}"/>
              </a:ext>
            </a:extLst>
          </p:cNvPr>
          <p:cNvSpPr/>
          <p:nvPr/>
        </p:nvSpPr>
        <p:spPr>
          <a:xfrm flipV="1">
            <a:off x="17693943" y="4023359"/>
            <a:ext cx="0" cy="7360705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lIns="64293" tIns="64293" rIns="64293" bIns="64293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51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F6B7576-6FAD-BA29-7212-9C17C3D7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DFFED6-5D5A-9EC2-FF8A-F263D940D867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r>
              <a:rPr lang="tr-TR" sz="2400" dirty="0"/>
              <a:t>, TCMA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79970101-13E7-027B-7FE9-D51E3ACC151B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CONCENTRATION IN TRADING VOLUMES </a:t>
            </a:r>
            <a:r>
              <a:rPr lang="tr-TR" b="0" dirty="0"/>
              <a:t>(2026/04)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5F4509FA-BBAE-E089-F6C7-3D16D9C8FD7E}"/>
              </a:ext>
            </a:extLst>
          </p:cNvPr>
          <p:cNvSpPr/>
          <p:nvPr/>
        </p:nvSpPr>
        <p:spPr>
          <a:xfrm flipV="1">
            <a:off x="-32575" y="593996"/>
            <a:ext cx="836232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F8077EA-18D7-0287-85CB-D10C7ECD8DAB}"/>
              </a:ext>
            </a:extLst>
          </p:cNvPr>
          <p:cNvSpPr/>
          <p:nvPr/>
        </p:nvSpPr>
        <p:spPr>
          <a:xfrm flipV="1">
            <a:off x="-32574" y="1432308"/>
            <a:ext cx="137485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92">
            <a:extLst>
              <a:ext uri="{FF2B5EF4-FFF2-40B4-BE49-F238E27FC236}">
                <a16:creationId xmlns:a16="http://schemas.microsoft.com/office/drawing/2014/main" id="{5899DCB8-EA43-23CD-8BAD-2A9B3EA0F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048330"/>
              </p:ext>
            </p:extLst>
          </p:nvPr>
        </p:nvGraphicFramePr>
        <p:xfrm>
          <a:off x="2772791" y="2170500"/>
          <a:ext cx="18838417" cy="1011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5FA18EA-264B-0BDD-25A2-63065513E21C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D0D3E28F-84BE-9454-E9C4-D9B86F06D4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54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2DAFDFA-A25C-2C4D-9803-B38BD06AA331}"/>
              </a:ext>
            </a:extLst>
          </p:cNvPr>
          <p:cNvSpPr txBox="1"/>
          <p:nvPr/>
        </p:nvSpPr>
        <p:spPr>
          <a:xfrm>
            <a:off x="15797720" y="12905924"/>
            <a:ext cx="8251322" cy="92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Forex (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Customer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as of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February</a:t>
            </a:r>
            <a:endParaRPr lang="tr-TR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tr-TR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5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E81801F-77D8-846A-2DE3-862DD7F6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09"/>
            <a:ext cx="24384000" cy="13716000"/>
          </a:xfrm>
          <a:prstGeom prst="rect">
            <a:avLst/>
          </a:prstGeom>
        </p:spPr>
      </p:pic>
      <p:sp>
        <p:nvSpPr>
          <p:cNvPr id="15" name="KISACA Türkİye Sermaye PİyaSALARI BİRLİĞİ">
            <a:extLst>
              <a:ext uri="{FF2B5EF4-FFF2-40B4-BE49-F238E27FC236}">
                <a16:creationId xmlns:a16="http://schemas.microsoft.com/office/drawing/2014/main" id="{6763A0FC-2A58-67B0-7A40-0647FCF8F099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TOP 10 MEMBERS IN THE MARKETS </a:t>
            </a:r>
            <a:r>
              <a:rPr lang="tr-TR" b="0" dirty="0"/>
              <a:t>(2026/02)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731903A8-869F-354C-D784-8F93E74560DE}"/>
              </a:ext>
            </a:extLst>
          </p:cNvPr>
          <p:cNvSpPr/>
          <p:nvPr/>
        </p:nvSpPr>
        <p:spPr>
          <a:xfrm flipV="1">
            <a:off x="-32575" y="593996"/>
            <a:ext cx="923372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1D5B9C7A-C58E-2364-EAD9-7AB224B3DD49}"/>
              </a:ext>
            </a:extLst>
          </p:cNvPr>
          <p:cNvSpPr/>
          <p:nvPr/>
        </p:nvSpPr>
        <p:spPr>
          <a:xfrm flipV="1">
            <a:off x="-32574" y="1432308"/>
            <a:ext cx="152344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4220607-92AC-4927-D31E-6340B9979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87038"/>
              </p:ext>
            </p:extLst>
          </p:nvPr>
        </p:nvGraphicFramePr>
        <p:xfrm>
          <a:off x="2911474" y="2170496"/>
          <a:ext cx="8786694" cy="4811113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{4C3C2611-4C71-4FC5-86AE-919BDF0F9419}</a:tableStyleId>
              </a:tblPr>
              <a:tblGrid>
                <a:gridCol w="1128169">
                  <a:extLst>
                    <a:ext uri="{9D8B030D-6E8A-4147-A177-3AD203B41FA5}">
                      <a16:colId xmlns:a16="http://schemas.microsoft.com/office/drawing/2014/main" val="549682103"/>
                    </a:ext>
                  </a:extLst>
                </a:gridCol>
                <a:gridCol w="6009664">
                  <a:extLst>
                    <a:ext uri="{9D8B030D-6E8A-4147-A177-3AD203B41FA5}">
                      <a16:colId xmlns:a16="http://schemas.microsoft.com/office/drawing/2014/main" val="509159835"/>
                    </a:ext>
                  </a:extLst>
                </a:gridCol>
                <a:gridCol w="1648861">
                  <a:extLst>
                    <a:ext uri="{9D8B030D-6E8A-4147-A177-3AD203B41FA5}">
                      <a16:colId xmlns:a16="http://schemas.microsoft.com/office/drawing/2014/main" val="813892035"/>
                    </a:ext>
                  </a:extLst>
                </a:gridCol>
              </a:tblGrid>
              <a:tr h="3815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Equity Market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8106" marR="208106" marT="104053" marB="104053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3278"/>
                  </a:ext>
                </a:extLst>
              </a:tr>
              <a:tr h="381527">
                <a:tc>
                  <a:txBody>
                    <a:bodyPr/>
                    <a:lstStyle/>
                    <a:p>
                      <a:pPr algn="ctr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87247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YAPI KREDİ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15%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66337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BANK OF AMERICA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14%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727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9%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46762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YATIRIM .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8%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48282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DENİZ YATIRIM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31041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48739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ZİRAAT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41663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İNFO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67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VAKIF YATIRIM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8204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MİDAS MENKUL DEĞERLER 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64785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</a:t>
                      </a:r>
                      <a:r>
                        <a:rPr lang="tr-TR" sz="2300" b="0" i="0" u="none" strike="noStrike" cap="none" spc="0" baseline="0" dirty="0" err="1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myr</a:t>
                      </a: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. TL)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44,716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335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0CA3C37-5368-323D-D5C5-304F0116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89146"/>
              </p:ext>
            </p:extLst>
          </p:nvPr>
        </p:nvGraphicFramePr>
        <p:xfrm>
          <a:off x="12658725" y="2074765"/>
          <a:ext cx="8786694" cy="4811113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09000">
                  <a:extLst>
                    <a:ext uri="{9D8B030D-6E8A-4147-A177-3AD203B41FA5}">
                      <a16:colId xmlns:a16="http://schemas.microsoft.com/office/drawing/2014/main" val="2807488493"/>
                    </a:ext>
                  </a:extLst>
                </a:gridCol>
                <a:gridCol w="5907559">
                  <a:extLst>
                    <a:ext uri="{9D8B030D-6E8A-4147-A177-3AD203B41FA5}">
                      <a16:colId xmlns:a16="http://schemas.microsoft.com/office/drawing/2014/main" val="2946525145"/>
                    </a:ext>
                  </a:extLst>
                </a:gridCol>
                <a:gridCol w="1770135">
                  <a:extLst>
                    <a:ext uri="{9D8B030D-6E8A-4147-A177-3AD203B41FA5}">
                      <a16:colId xmlns:a16="http://schemas.microsoft.com/office/drawing/2014/main" val="3232971315"/>
                    </a:ext>
                  </a:extLst>
                </a:gridCol>
              </a:tblGrid>
              <a:tr h="3815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Futures Market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8106" marR="208106" marT="104053" marB="10405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34541"/>
                  </a:ext>
                </a:extLst>
              </a:tr>
              <a:tr h="381527">
                <a:tc>
                  <a:txBody>
                    <a:bodyPr/>
                    <a:lstStyle/>
                    <a:p>
                      <a:pPr algn="ctr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2300" b="0" i="0" u="none" strike="noStrike" cap="none" spc="0" baseline="0" dirty="0"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Verdana" panose="020B0604030504040204" pitchFamily="34" charset="0"/>
                        <a:cs typeface="+mn-cs"/>
                        <a:sym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02935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YAPI KREDİ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89602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70153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YATIRIM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56093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QNB FİNANS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54162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BANK OF AMERICA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90948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İNFO YATIRIM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08810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DENİZ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31989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TEB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29614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26819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YATIRIM FİNANSMAN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30407"/>
                  </a:ext>
                </a:extLst>
              </a:tr>
              <a:tr h="346843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</a:t>
                      </a:r>
                      <a:r>
                        <a:rPr lang="tr-TR" sz="2300" b="0" i="0" u="none" strike="noStrike" cap="none" spc="0" baseline="0" dirty="0" err="1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myr</a:t>
                      </a: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. TL)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27,239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525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A6C0B66-2061-D589-2983-5BBF73F5C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88292"/>
              </p:ext>
            </p:extLst>
          </p:nvPr>
        </p:nvGraphicFramePr>
        <p:xfrm>
          <a:off x="2911474" y="7487889"/>
          <a:ext cx="8786695" cy="4929638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28169">
                  <a:extLst>
                    <a:ext uri="{9D8B030D-6E8A-4147-A177-3AD203B41FA5}">
                      <a16:colId xmlns:a16="http://schemas.microsoft.com/office/drawing/2014/main" val="202626873"/>
                    </a:ext>
                  </a:extLst>
                </a:gridCol>
                <a:gridCol w="6009665">
                  <a:extLst>
                    <a:ext uri="{9D8B030D-6E8A-4147-A177-3AD203B41FA5}">
                      <a16:colId xmlns:a16="http://schemas.microsoft.com/office/drawing/2014/main" val="2460289339"/>
                    </a:ext>
                  </a:extLst>
                </a:gridCol>
                <a:gridCol w="1648861">
                  <a:extLst>
                    <a:ext uri="{9D8B030D-6E8A-4147-A177-3AD203B41FA5}">
                      <a16:colId xmlns:a16="http://schemas.microsoft.com/office/drawing/2014/main" val="1858234052"/>
                    </a:ext>
                  </a:extLst>
                </a:gridCol>
              </a:tblGrid>
              <a:tr h="3815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Fixed Income Market*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8106" marR="208106" marT="104053" marB="10405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R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34934"/>
                  </a:ext>
                </a:extLst>
              </a:tr>
              <a:tr h="381527">
                <a:tc>
                  <a:txBody>
                    <a:bodyPr/>
                    <a:lstStyle/>
                    <a:p>
                      <a:pPr algn="ctr" fontAlgn="b"/>
                      <a:r>
                        <a:rPr lang="en-TR" sz="23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3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23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3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83909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JPMORGAN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49352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 İŞ BANKASI 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2085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BANKASI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63821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FİNANSBANK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04268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HSBC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80855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TÜRK EKONOMİ BANKASI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1488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AKBANK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38563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DEUTSCHE BANK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7632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YATIRIM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49536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VAKIFBANK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08778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(trilyon TL)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7,890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3812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A31E2F-7138-0CD0-C7A5-7C966819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23611"/>
              </p:ext>
            </p:extLst>
          </p:nvPr>
        </p:nvGraphicFramePr>
        <p:xfrm>
          <a:off x="12658725" y="7487889"/>
          <a:ext cx="8856328" cy="4882266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17789">
                  <a:extLst>
                    <a:ext uri="{9D8B030D-6E8A-4147-A177-3AD203B41FA5}">
                      <a16:colId xmlns:a16="http://schemas.microsoft.com/office/drawing/2014/main" val="1694401231"/>
                    </a:ext>
                  </a:extLst>
                </a:gridCol>
                <a:gridCol w="5954376">
                  <a:extLst>
                    <a:ext uri="{9D8B030D-6E8A-4147-A177-3AD203B41FA5}">
                      <a16:colId xmlns:a16="http://schemas.microsoft.com/office/drawing/2014/main" val="2817099115"/>
                    </a:ext>
                  </a:extLst>
                </a:gridCol>
                <a:gridCol w="1784163">
                  <a:extLst>
                    <a:ext uri="{9D8B030D-6E8A-4147-A177-3AD203B41FA5}">
                      <a16:colId xmlns:a16="http://schemas.microsoft.com/office/drawing/2014/main" val="402593221"/>
                    </a:ext>
                  </a:extLst>
                </a:gridCol>
              </a:tblGrid>
              <a:tr h="4514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Forex Market (Customer)</a:t>
                      </a:r>
                      <a:r>
                        <a:rPr lang="tr-TR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**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6361" marR="206361" marT="103181" marB="103181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R" sz="2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99800"/>
                  </a:ext>
                </a:extLst>
              </a:tr>
              <a:tr h="378329">
                <a:tc>
                  <a:txBody>
                    <a:bodyPr/>
                    <a:lstStyle/>
                    <a:p>
                      <a:pPr algn="ctr" fontAlgn="b"/>
                      <a:r>
                        <a:rPr lang="en-TR" sz="2200" u="none" strike="noStrike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2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2300" b="0" i="0" u="none" strike="noStrike" cap="none" spc="0" baseline="0" dirty="0"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Verdana" panose="020B0604030504040204" pitchFamily="34" charset="0"/>
                        <a:cs typeface="+mn-cs"/>
                        <a:sym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78531"/>
                  </a:ext>
                </a:extLst>
              </a:tr>
              <a:tr h="329142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GCM MENKUL  DEĞERLER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03716"/>
                  </a:ext>
                </a:extLst>
              </a:tr>
              <a:tr h="364647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MEKSA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76773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İNFO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60150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INTEGRAL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17422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QNB FİNANS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6899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93235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NOOR CAPITAL MENKUL DEĞERLER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84841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GEDİK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59394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PUSULA YATIRIM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00652"/>
                  </a:ext>
                </a:extLst>
              </a:tr>
              <a:tr h="358266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DESTEK YATIRIM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85214"/>
                  </a:ext>
                </a:extLst>
              </a:tr>
              <a:tr h="211257">
                <a:tc>
                  <a:txBody>
                    <a:bodyPr/>
                    <a:lstStyle/>
                    <a:p>
                      <a:pPr algn="l" fontAlgn="b"/>
                      <a:r>
                        <a:rPr lang="tr-TR" sz="23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</a:t>
                      </a:r>
                      <a:r>
                        <a:rPr lang="tr-TR" sz="2300" b="0" i="0" u="none" strike="noStrike" cap="none" spc="0" baseline="0" dirty="0" err="1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myr</a:t>
                      </a: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. TL)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300" b="0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13,333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24634"/>
                  </a:ext>
                </a:extLst>
              </a:tr>
            </a:tbl>
          </a:graphicData>
        </a:graphic>
      </p:graphicFrame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55D726D-6591-AD3E-469D-527DDD6325A2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en-GB" sz="2400" dirty="0"/>
              <a:t>Source: Borsa Istanbul, TCMA</a:t>
            </a:r>
            <a:endParaRPr lang="tr-TR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D6E04BF-2565-B918-9AE4-C57E80B7BEAA}"/>
              </a:ext>
            </a:extLst>
          </p:cNvPr>
          <p:cNvSpPr txBox="1"/>
          <p:nvPr/>
        </p:nvSpPr>
        <p:spPr>
          <a:xfrm>
            <a:off x="15560247" y="12493529"/>
            <a:ext cx="8856327" cy="149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Excluding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Central Bank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Takasbank As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off</a:t>
            </a:r>
            <a:endParaRPr lang="tr-TR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Leveraged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Transaction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as of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end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February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r"/>
            <a:endParaRPr lang="tr-TR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606FA4-E58E-2A1A-5200-71FC54C612C4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2DE3C323-F6AC-E41B-DA70-CE4C35D0B0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06ED6-B026-12D8-95CD-5ED21473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2947" y="-4331369"/>
            <a:ext cx="2438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5392" rIns="0" bIns="-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Registration transactions are for the previous month</a:t>
            </a: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0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34B8708-913D-D209-595C-403825AE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283FDC3-0252-9566-38BE-219EFFAFC3F0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0068404E-1A4D-BB23-1F88-4DEAC0F1BA2C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Finalized Corporate Finance Deals</a:t>
            </a:r>
            <a:r>
              <a:rPr lang="tr-TR" dirty="0"/>
              <a:t> </a:t>
            </a:r>
            <a:r>
              <a:rPr lang="tr-TR" b="0" dirty="0"/>
              <a:t>(</a:t>
            </a:r>
            <a:r>
              <a:rPr lang="en-GB" b="0" dirty="0">
                <a:ea typeface="Tahoma" panose="020B0604030504040204" pitchFamily="34" charset="0"/>
                <a:cs typeface="Tahoma" panose="020B0604030504040204" pitchFamily="34" charset="0"/>
              </a:rPr>
              <a:t>Brokerage Firms Only</a:t>
            </a:r>
            <a:r>
              <a:rPr lang="tr-TR" b="0" dirty="0">
                <a:latin typeface="Tahoma" pitchFamily="34" charset="0"/>
                <a:cs typeface="Tahoma" pitchFamily="34" charset="0"/>
              </a:rPr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E85DE3F-BF25-48A4-90DC-CB361210A0CB}"/>
              </a:ext>
            </a:extLst>
          </p:cNvPr>
          <p:cNvSpPr/>
          <p:nvPr/>
        </p:nvSpPr>
        <p:spPr>
          <a:xfrm flipV="1">
            <a:off x="-32575" y="593996"/>
            <a:ext cx="1357712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A8C32EEE-D638-478B-E460-1486645FA47A}"/>
              </a:ext>
            </a:extLst>
          </p:cNvPr>
          <p:cNvSpPr/>
          <p:nvPr/>
        </p:nvSpPr>
        <p:spPr>
          <a:xfrm flipV="1">
            <a:off x="-32574" y="1432308"/>
            <a:ext cx="2197817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43">
            <a:extLst>
              <a:ext uri="{FF2B5EF4-FFF2-40B4-BE49-F238E27FC236}">
                <a16:creationId xmlns:a16="http://schemas.microsoft.com/office/drawing/2014/main" id="{8662E15D-01AE-1E55-4430-A951E2AF4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460561"/>
              </p:ext>
            </p:extLst>
          </p:nvPr>
        </p:nvGraphicFramePr>
        <p:xfrm>
          <a:off x="2615067" y="2155607"/>
          <a:ext cx="19153866" cy="1046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23538E98-4565-407B-CAA5-7FECDB89DF68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D8C7A6FD-105F-1884-725D-51ED12FE13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56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C358029-4019-591F-0FEB-78738FF07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5" y="-3915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781439-5D65-D059-A49B-3B4A42F31C42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Borsa </a:t>
            </a:r>
            <a:r>
              <a:rPr lang="tr-TR" sz="2400" dirty="0" err="1"/>
              <a:t>Istanbul</a:t>
            </a:r>
            <a:r>
              <a:rPr lang="tr-TR" sz="2400" dirty="0"/>
              <a:t>,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3EF86051-2FD7-FE30-7C05-82856F61361F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Institutional Investments</a:t>
            </a:r>
            <a:r>
              <a:rPr lang="tr-TR" dirty="0"/>
              <a:t>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997F9456-84A5-38BB-E065-1B4C118B8E4E}"/>
              </a:ext>
            </a:extLst>
          </p:cNvPr>
          <p:cNvSpPr/>
          <p:nvPr/>
        </p:nvSpPr>
        <p:spPr>
          <a:xfrm flipV="1">
            <a:off x="-32575" y="593996"/>
            <a:ext cx="12222411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8ED002FC-9328-0151-9BA6-1AF85B15F6CA}"/>
              </a:ext>
            </a:extLst>
          </p:cNvPr>
          <p:cNvSpPr/>
          <p:nvPr/>
        </p:nvSpPr>
        <p:spPr>
          <a:xfrm flipV="1">
            <a:off x="-32574" y="1432308"/>
            <a:ext cx="1803482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12">
            <a:extLst>
              <a:ext uri="{FF2B5EF4-FFF2-40B4-BE49-F238E27FC236}">
                <a16:creationId xmlns:a16="http://schemas.microsoft.com/office/drawing/2014/main" id="{B229FEEC-13DF-EE80-3994-BD794E36E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9539"/>
              </p:ext>
            </p:extLst>
          </p:nvPr>
        </p:nvGraphicFramePr>
        <p:xfrm>
          <a:off x="1767052" y="2476250"/>
          <a:ext cx="19610469" cy="980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2D551A-0397-BD7A-01FC-D361F86E41AD}"/>
              </a:ext>
            </a:extLst>
          </p:cNvPr>
          <p:cNvSpPr txBox="1"/>
          <p:nvPr/>
        </p:nvSpPr>
        <p:spPr>
          <a:xfrm>
            <a:off x="17491588" y="12932298"/>
            <a:ext cx="6557453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Mcap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investment</a:t>
            </a:r>
            <a:r>
              <a:rPr lang="tr-TR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trusts</a:t>
            </a:r>
            <a:endParaRPr lang="tr-TR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73F142-DCA0-ACFB-D4AA-1D8A5CFD9153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BBF2DCD-B1B4-9DDD-4FA7-2217CEA754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57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749480D-B56B-65FB-ACB8-530C9D8A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28CA90-0FBC-53C4-8CC4-C4D9BFBE0E94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A80DDCD5-9547-8FB8-EAA6-FB2FAEEE5D12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Asset Management by Brokerage Firms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BE59B9B0-84BB-4CA8-0B4C-A2FBBDEF8DFB}"/>
              </a:ext>
            </a:extLst>
          </p:cNvPr>
          <p:cNvSpPr/>
          <p:nvPr/>
        </p:nvSpPr>
        <p:spPr>
          <a:xfrm flipV="1">
            <a:off x="-32575" y="593993"/>
            <a:ext cx="6585775" cy="3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7D9D73A-8EDB-B507-5F75-4B97B1E46F77}"/>
              </a:ext>
            </a:extLst>
          </p:cNvPr>
          <p:cNvSpPr/>
          <p:nvPr/>
        </p:nvSpPr>
        <p:spPr>
          <a:xfrm flipV="1">
            <a:off x="-32574" y="1432306"/>
            <a:ext cx="11564174" cy="2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35">
            <a:extLst>
              <a:ext uri="{FF2B5EF4-FFF2-40B4-BE49-F238E27FC236}">
                <a16:creationId xmlns:a16="http://schemas.microsoft.com/office/drawing/2014/main" id="{66A7CF28-206D-C132-46D8-23E9533F3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63490"/>
              </p:ext>
            </p:extLst>
          </p:nvPr>
        </p:nvGraphicFramePr>
        <p:xfrm>
          <a:off x="2134735" y="2270619"/>
          <a:ext cx="19858991" cy="989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733E62E-882D-41E4-4366-FE9329DEC530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8FACCAA-2825-E68F-3C90-1E2DB1D59F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58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0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FA99718-73E8-1B19-C459-65C0F92C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5" y="51759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091AF1-9ED7-BB40-3232-84A72ACA71ED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67060777-70EA-FEAA-1F85-FA94487418C6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Asset Management by Asset Management Companies</a:t>
            </a:r>
            <a:r>
              <a:rPr lang="tr-TR" dirty="0"/>
              <a:t> </a:t>
            </a:r>
            <a:r>
              <a:rPr lang="tr-TR" b="0" dirty="0"/>
              <a:t>(</a:t>
            </a:r>
            <a:r>
              <a:rPr lang="tr-TR" b="0" dirty="0" err="1"/>
              <a:t>bıllıon</a:t>
            </a:r>
            <a:r>
              <a:rPr lang="tr-TR" b="0" dirty="0"/>
              <a:t> </a:t>
            </a:r>
            <a:r>
              <a:rPr lang="tr-TR" b="0" dirty="0" err="1"/>
              <a:t>tl</a:t>
            </a:r>
            <a:r>
              <a:rPr lang="tr-TR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E7DED33-8EB1-1E78-8717-C7187DBA4536}"/>
              </a:ext>
            </a:extLst>
          </p:cNvPr>
          <p:cNvSpPr/>
          <p:nvPr/>
        </p:nvSpPr>
        <p:spPr>
          <a:xfrm flipV="1">
            <a:off x="-32575" y="593996"/>
            <a:ext cx="99465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234173C5-C4F3-29BB-4223-E0FA7AD596A7}"/>
              </a:ext>
            </a:extLst>
          </p:cNvPr>
          <p:cNvSpPr/>
          <p:nvPr/>
        </p:nvSpPr>
        <p:spPr>
          <a:xfrm flipV="1">
            <a:off x="-32574" y="1432308"/>
            <a:ext cx="156255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35">
            <a:extLst>
              <a:ext uri="{FF2B5EF4-FFF2-40B4-BE49-F238E27FC236}">
                <a16:creationId xmlns:a16="http://schemas.microsoft.com/office/drawing/2014/main" id="{1AB07F6B-62AB-38EC-7A7F-AD4D8EA64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80526"/>
              </p:ext>
            </p:extLst>
          </p:nvPr>
        </p:nvGraphicFramePr>
        <p:xfrm>
          <a:off x="1799971" y="2661471"/>
          <a:ext cx="20195532" cy="933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9735C7E9-BB5F-E811-DFB9-18BF4333BDCA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33BA163-2343-6D16-E6EC-295EABAF2C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59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4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Regulatory Structure of the Financial Markets</a:t>
            </a:r>
            <a:endParaRPr dirty="0"/>
          </a:p>
        </p:txBody>
      </p:sp>
      <p:sp>
        <p:nvSpPr>
          <p:cNvPr id="3" name="Yuvarlatılmış Dikdörtgen 845">
            <a:extLst>
              <a:ext uri="{FF2B5EF4-FFF2-40B4-BE49-F238E27FC236}">
                <a16:creationId xmlns:a16="http://schemas.microsoft.com/office/drawing/2014/main" id="{8A2EE882-2B7F-43BA-9487-BE230250BAE6}"/>
              </a:ext>
            </a:extLst>
          </p:cNvPr>
          <p:cNvSpPr/>
          <p:nvPr/>
        </p:nvSpPr>
        <p:spPr>
          <a:xfrm>
            <a:off x="8129319" y="3048868"/>
            <a:ext cx="4213363" cy="7311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tr-TR" sz="2000" b="1" i="0" u="none" strike="noStrike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Capital Markets</a:t>
            </a:r>
          </a:p>
        </p:txBody>
      </p:sp>
      <p:sp>
        <p:nvSpPr>
          <p:cNvPr id="6" name="Yuvarlatılmış Dikdörtgen 846">
            <a:extLst>
              <a:ext uri="{FF2B5EF4-FFF2-40B4-BE49-F238E27FC236}">
                <a16:creationId xmlns:a16="http://schemas.microsoft.com/office/drawing/2014/main" id="{12F57A79-59F6-4566-807C-D373A06E8E37}"/>
              </a:ext>
            </a:extLst>
          </p:cNvPr>
          <p:cNvSpPr/>
          <p:nvPr/>
        </p:nvSpPr>
        <p:spPr>
          <a:xfrm>
            <a:off x="12669981" y="3064452"/>
            <a:ext cx="4249882" cy="7226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tr-TR" sz="2000" b="1" i="0" u="none" strike="noStrike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Insurance</a:t>
            </a:r>
          </a:p>
        </p:txBody>
      </p:sp>
      <p:sp>
        <p:nvSpPr>
          <p:cNvPr id="11" name="Yuvarlatılmış Dikdörtgen 847">
            <a:extLst>
              <a:ext uri="{FF2B5EF4-FFF2-40B4-BE49-F238E27FC236}">
                <a16:creationId xmlns:a16="http://schemas.microsoft.com/office/drawing/2014/main" id="{765D1507-BF25-42CD-9427-65372310BB38}"/>
              </a:ext>
            </a:extLst>
          </p:cNvPr>
          <p:cNvSpPr/>
          <p:nvPr/>
        </p:nvSpPr>
        <p:spPr>
          <a:xfrm>
            <a:off x="2944090" y="3938192"/>
            <a:ext cx="4831774" cy="1223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tr-TR" sz="2000" b="1" i="0" u="none" strike="noStrike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Banking Regulation and Supervision Agency (BRSA)</a:t>
            </a:r>
          </a:p>
        </p:txBody>
      </p:sp>
      <p:sp>
        <p:nvSpPr>
          <p:cNvPr id="12" name="Yuvarlatılmış Dikdörtgen 851">
            <a:extLst>
              <a:ext uri="{FF2B5EF4-FFF2-40B4-BE49-F238E27FC236}">
                <a16:creationId xmlns:a16="http://schemas.microsoft.com/office/drawing/2014/main" id="{070F06B3-69A3-48F0-9FF1-9C53148170B3}"/>
              </a:ext>
            </a:extLst>
          </p:cNvPr>
          <p:cNvSpPr/>
          <p:nvPr/>
        </p:nvSpPr>
        <p:spPr>
          <a:xfrm>
            <a:off x="12662136" y="3977630"/>
            <a:ext cx="4292363" cy="11844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algn="ctr"/>
            <a:r>
              <a:rPr lang="tr-TR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Insurance &amp; Private Pension Regulation and Supervision Agency</a:t>
            </a:r>
          </a:p>
          <a:p>
            <a:pPr algn="ctr"/>
            <a:endParaRPr lang="tr-TR" sz="2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3" name="Grup 223">
            <a:extLst>
              <a:ext uri="{FF2B5EF4-FFF2-40B4-BE49-F238E27FC236}">
                <a16:creationId xmlns:a16="http://schemas.microsoft.com/office/drawing/2014/main" id="{7F3B1AB3-0AFE-4A4A-9B78-376A739038E4}"/>
              </a:ext>
            </a:extLst>
          </p:cNvPr>
          <p:cNvGrpSpPr/>
          <p:nvPr/>
        </p:nvGrpSpPr>
        <p:grpSpPr>
          <a:xfrm>
            <a:off x="3011629" y="5361021"/>
            <a:ext cx="4759031" cy="4988069"/>
            <a:chOff x="90057" y="2095069"/>
            <a:chExt cx="4687681" cy="5466148"/>
          </a:xfrm>
        </p:grpSpPr>
        <p:sp>
          <p:nvSpPr>
            <p:cNvPr id="27" name="Dikdörtgen 224">
              <a:extLst>
                <a:ext uri="{FF2B5EF4-FFF2-40B4-BE49-F238E27FC236}">
                  <a16:creationId xmlns:a16="http://schemas.microsoft.com/office/drawing/2014/main" id="{F8B9B1FD-033D-4055-A554-45B9AF64C60C}"/>
                </a:ext>
              </a:extLst>
            </p:cNvPr>
            <p:cNvSpPr/>
            <p:nvPr/>
          </p:nvSpPr>
          <p:spPr>
            <a:xfrm>
              <a:off x="108531" y="2095069"/>
              <a:ext cx="4669203" cy="1879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dirty="0">
                  <a:solidFill>
                    <a:srgbClr val="FFFFFF"/>
                  </a:solidFill>
                  <a:effectLst/>
                  <a:latin typeface="Tahoma" pitchFamily="34" charset="0"/>
                  <a:ea typeface="+mn-ea"/>
                  <a:cs typeface="Tahoma" pitchFamily="34" charset="0"/>
                </a:rPr>
                <a:t>-</a:t>
              </a:r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Banks’ Association of</a:t>
              </a: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Türkiye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-Participation Banks’ Association of Turkey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</a:t>
              </a:r>
              <a:r>
                <a:rPr lang="tr-TR" sz="2000" i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Association of Financial Institutions</a:t>
              </a:r>
            </a:p>
          </p:txBody>
        </p:sp>
        <p:sp>
          <p:nvSpPr>
            <p:cNvPr id="28" name="Dikdörtgen 225">
              <a:extLst>
                <a:ext uri="{FF2B5EF4-FFF2-40B4-BE49-F238E27FC236}">
                  <a16:creationId xmlns:a16="http://schemas.microsoft.com/office/drawing/2014/main" id="{E3837BAC-04FE-4C14-8403-5ED1C9D41C9C}"/>
                </a:ext>
              </a:extLst>
            </p:cNvPr>
            <p:cNvSpPr/>
            <p:nvPr/>
          </p:nvSpPr>
          <p:spPr>
            <a:xfrm>
              <a:off x="90057" y="3875627"/>
              <a:ext cx="4687681" cy="36855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-Banks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-Participation Banks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-Savings Deposit </a:t>
              </a: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Insurance Fund</a:t>
              </a:r>
              <a:b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</a:b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-Leasing Companies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-Factoring Companies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-Consumer Finance Companies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-NPL Management Companies</a:t>
              </a:r>
            </a:p>
            <a:p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-Rating, Audit Firms</a:t>
              </a:r>
            </a:p>
            <a:p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-Financial Holding Companies</a:t>
              </a:r>
            </a:p>
            <a:p>
              <a:pPr algn="l"/>
              <a:endParaRPr lang="tr-TR" sz="2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up 226">
            <a:extLst>
              <a:ext uri="{FF2B5EF4-FFF2-40B4-BE49-F238E27FC236}">
                <a16:creationId xmlns:a16="http://schemas.microsoft.com/office/drawing/2014/main" id="{21F53A30-16DB-40D2-8809-A2716083A187}"/>
              </a:ext>
            </a:extLst>
          </p:cNvPr>
          <p:cNvGrpSpPr/>
          <p:nvPr/>
        </p:nvGrpSpPr>
        <p:grpSpPr>
          <a:xfrm>
            <a:off x="8076974" y="5361020"/>
            <a:ext cx="4416390" cy="5979697"/>
            <a:chOff x="5124464" y="2076410"/>
            <a:chExt cx="4251320" cy="3474986"/>
          </a:xfrm>
        </p:grpSpPr>
        <p:sp>
          <p:nvSpPr>
            <p:cNvPr id="25" name="Dikdörtgen 227">
              <a:extLst>
                <a:ext uri="{FF2B5EF4-FFF2-40B4-BE49-F238E27FC236}">
                  <a16:creationId xmlns:a16="http://schemas.microsoft.com/office/drawing/2014/main" id="{6E8E9608-55BA-4370-9257-AB45FC7F787A}"/>
                </a:ext>
              </a:extLst>
            </p:cNvPr>
            <p:cNvSpPr/>
            <p:nvPr/>
          </p:nvSpPr>
          <p:spPr>
            <a:xfrm>
              <a:off x="5132829" y="2076410"/>
              <a:ext cx="4242955" cy="9553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Tahoma" pitchFamily="34" charset="0"/>
                  <a:ea typeface="+mn-ea"/>
                  <a:cs typeface="Tahoma" pitchFamily="34" charset="0"/>
                </a:rPr>
                <a:t>-</a:t>
              </a:r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Turkish Capital Markets Association</a:t>
              </a:r>
            </a:p>
            <a:p>
              <a:pPr rtl="0"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-Borsa Istanbul</a:t>
              </a:r>
            </a:p>
            <a:p>
              <a:pPr rtl="0"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-Turkish Appraisers Association  </a:t>
              </a:r>
            </a:p>
            <a:p>
              <a:pPr eaLnBrk="1" fontAlgn="auto" latinLnBrk="0" hangingPunct="1"/>
              <a:endParaRPr lang="tr-TR" sz="2000" b="0" baseline="0" dirty="0">
                <a:solidFill>
                  <a:schemeClr val="l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algn="l"/>
              <a:endParaRPr lang="tr-TR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Dikdörtgen 228">
              <a:extLst>
                <a:ext uri="{FF2B5EF4-FFF2-40B4-BE49-F238E27FC236}">
                  <a16:creationId xmlns:a16="http://schemas.microsoft.com/office/drawing/2014/main" id="{EA8D58CA-BFD1-4B38-9091-73A750F8188D}"/>
                </a:ext>
              </a:extLst>
            </p:cNvPr>
            <p:cNvSpPr/>
            <p:nvPr/>
          </p:nvSpPr>
          <p:spPr>
            <a:xfrm>
              <a:off x="5124464" y="3033125"/>
              <a:ext cx="4242954" cy="25182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-Banks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-Brokerage Firms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marL="0" indent="0"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-Asset Management Firms</a:t>
              </a:r>
            </a:p>
            <a:p>
              <a:pPr marL="0" indent="0"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-Investment Trusts</a:t>
              </a:r>
            </a:p>
            <a:p>
              <a:pPr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-CSD of Türkiye</a:t>
              </a:r>
            </a:p>
            <a:p>
              <a:pPr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-Settlement and Custody Bank</a:t>
              </a:r>
            </a:p>
            <a:p>
              <a:pPr marL="0" marR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</a:t>
              </a:r>
              <a:r>
                <a:rPr lang="en-GB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Capital Markets Licensing and Training Agency</a:t>
              </a:r>
              <a:endParaRPr lang="tr-TR" sz="2000" b="0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-Investor Compensation Center</a:t>
              </a:r>
            </a:p>
            <a:p>
              <a:pPr eaLnBrk="1" fontAlgn="auto" latinLnBrk="0" hangingPunct="1"/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-Public and Listed Companies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-Rating, Appraisal, Audit Firms</a:t>
              </a:r>
            </a:p>
            <a:p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</a:t>
              </a:r>
              <a:r>
                <a:rPr lang="tr-TR" sz="2000" b="0" baseline="0" dirty="0" err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Crowdfunding</a:t>
              </a:r>
              <a:r>
                <a:rPr lang="tr-TR" sz="2000" b="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</a:t>
              </a:r>
              <a:r>
                <a:rPr lang="tr-TR" sz="2000" b="0" baseline="0" dirty="0" err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Platforms</a:t>
              </a:r>
              <a:endParaRPr lang="tr-TR" sz="2000" b="0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</a:t>
              </a:r>
              <a:r>
                <a:rPr lang="tr-TR" sz="2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Crypto</a:t>
              </a:r>
              <a:r>
                <a:rPr lang="tr-TR" sz="2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</a:t>
              </a:r>
              <a:r>
                <a:rPr lang="tr-TR" sz="2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Asset</a:t>
              </a:r>
              <a:r>
                <a:rPr lang="tr-TR" sz="2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</a:t>
              </a:r>
              <a:r>
                <a:rPr lang="tr-TR" sz="2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Transaction</a:t>
              </a:r>
              <a:r>
                <a:rPr lang="tr-TR" sz="2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</a:t>
              </a:r>
              <a:r>
                <a:rPr lang="tr-TR" sz="2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Platforms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up 229">
            <a:extLst>
              <a:ext uri="{FF2B5EF4-FFF2-40B4-BE49-F238E27FC236}">
                <a16:creationId xmlns:a16="http://schemas.microsoft.com/office/drawing/2014/main" id="{9BDB8095-B054-4CB1-8D3D-E1E710B6789E}"/>
              </a:ext>
            </a:extLst>
          </p:cNvPr>
          <p:cNvGrpSpPr/>
          <p:nvPr/>
        </p:nvGrpSpPr>
        <p:grpSpPr>
          <a:xfrm>
            <a:off x="12677771" y="5352696"/>
            <a:ext cx="4362455" cy="2411990"/>
            <a:chOff x="9717223" y="2183395"/>
            <a:chExt cx="4234399" cy="3042133"/>
          </a:xfrm>
        </p:grpSpPr>
        <p:sp>
          <p:nvSpPr>
            <p:cNvPr id="23" name="Dikdörtgen 230">
              <a:extLst>
                <a:ext uri="{FF2B5EF4-FFF2-40B4-BE49-F238E27FC236}">
                  <a16:creationId xmlns:a16="http://schemas.microsoft.com/office/drawing/2014/main" id="{407D883E-9C33-49D6-BABF-427C128C5F4C}"/>
                </a:ext>
              </a:extLst>
            </p:cNvPr>
            <p:cNvSpPr/>
            <p:nvPr/>
          </p:nvSpPr>
          <p:spPr>
            <a:xfrm>
              <a:off x="9717223" y="2183395"/>
              <a:ext cx="4233356" cy="149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dirty="0">
                  <a:solidFill>
                    <a:srgbClr val="FFFFFF"/>
                  </a:solidFill>
                  <a:effectLst/>
                  <a:latin typeface="Tahoma" pitchFamily="34" charset="0"/>
                  <a:ea typeface="+mn-ea"/>
                  <a:cs typeface="Tahoma" pitchFamily="34" charset="0"/>
                </a:rPr>
                <a:t>-</a:t>
              </a:r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Insurance Association of Turkey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-Pension</a:t>
              </a: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Monitoring Center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algn="l"/>
              <a:endParaRPr lang="tr-TR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Dikdörtgen 231">
              <a:extLst>
                <a:ext uri="{FF2B5EF4-FFF2-40B4-BE49-F238E27FC236}">
                  <a16:creationId xmlns:a16="http://schemas.microsoft.com/office/drawing/2014/main" id="{3FB6FF6E-947D-43A8-80E7-F3DAD107D04C}"/>
                </a:ext>
              </a:extLst>
            </p:cNvPr>
            <p:cNvSpPr/>
            <p:nvPr/>
          </p:nvSpPr>
          <p:spPr>
            <a:xfrm>
              <a:off x="9717225" y="3680287"/>
              <a:ext cx="4234397" cy="15452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-Insurance</a:t>
              </a: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 Companies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-Pension Companies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-Pension Funds</a:t>
              </a:r>
            </a:p>
          </p:txBody>
        </p:sp>
      </p:grpSp>
      <p:sp>
        <p:nvSpPr>
          <p:cNvPr id="16" name="Yuvarlatılmış Dikdörtgen 844">
            <a:extLst>
              <a:ext uri="{FF2B5EF4-FFF2-40B4-BE49-F238E27FC236}">
                <a16:creationId xmlns:a16="http://schemas.microsoft.com/office/drawing/2014/main" id="{531DFBE3-BC09-4004-A801-1BCE81121423}"/>
              </a:ext>
            </a:extLst>
          </p:cNvPr>
          <p:cNvSpPr/>
          <p:nvPr/>
        </p:nvSpPr>
        <p:spPr>
          <a:xfrm>
            <a:off x="2985220" y="3048868"/>
            <a:ext cx="4652097" cy="7381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tr-TR" sz="2000" b="1" i="0" u="none" strike="noStrik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Banking</a:t>
            </a:r>
          </a:p>
        </p:txBody>
      </p:sp>
      <p:sp>
        <p:nvSpPr>
          <p:cNvPr id="17" name="Yuvarlatılmış Dikdörtgen 849">
            <a:extLst>
              <a:ext uri="{FF2B5EF4-FFF2-40B4-BE49-F238E27FC236}">
                <a16:creationId xmlns:a16="http://schemas.microsoft.com/office/drawing/2014/main" id="{C75EA30A-F45F-4D6B-AB56-395F05DD2CD3}"/>
              </a:ext>
            </a:extLst>
          </p:cNvPr>
          <p:cNvSpPr/>
          <p:nvPr/>
        </p:nvSpPr>
        <p:spPr>
          <a:xfrm>
            <a:off x="8070992" y="3967214"/>
            <a:ext cx="4276872" cy="1223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Capital Markets Board (CMB)</a:t>
            </a:r>
          </a:p>
        </p:txBody>
      </p:sp>
      <p:sp>
        <p:nvSpPr>
          <p:cNvPr id="18" name="Yuvarlatılmış Dikdörtgen 846">
            <a:extLst>
              <a:ext uri="{FF2B5EF4-FFF2-40B4-BE49-F238E27FC236}">
                <a16:creationId xmlns:a16="http://schemas.microsoft.com/office/drawing/2014/main" id="{12803BE5-ED23-461D-92A3-139099EF2198}"/>
              </a:ext>
            </a:extLst>
          </p:cNvPr>
          <p:cNvSpPr/>
          <p:nvPr/>
        </p:nvSpPr>
        <p:spPr>
          <a:xfrm>
            <a:off x="17224496" y="3064452"/>
            <a:ext cx="4249882" cy="7044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tr-TR" sz="2000" b="1" i="0" u="none" strike="noStrike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Payment System</a:t>
            </a:r>
          </a:p>
        </p:txBody>
      </p:sp>
      <p:sp>
        <p:nvSpPr>
          <p:cNvPr id="19" name="Yuvarlatılmış Dikdörtgen 851">
            <a:extLst>
              <a:ext uri="{FF2B5EF4-FFF2-40B4-BE49-F238E27FC236}">
                <a16:creationId xmlns:a16="http://schemas.microsoft.com/office/drawing/2014/main" id="{8C801768-625B-46BB-8826-AC5C4CB363BB}"/>
              </a:ext>
            </a:extLst>
          </p:cNvPr>
          <p:cNvSpPr/>
          <p:nvPr/>
        </p:nvSpPr>
        <p:spPr>
          <a:xfrm>
            <a:off x="17225477" y="3925676"/>
            <a:ext cx="4300390" cy="12364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The Central Bank of Turkey</a:t>
            </a:r>
          </a:p>
        </p:txBody>
      </p:sp>
      <p:grpSp>
        <p:nvGrpSpPr>
          <p:cNvPr id="20" name="Grup 278">
            <a:extLst>
              <a:ext uri="{FF2B5EF4-FFF2-40B4-BE49-F238E27FC236}">
                <a16:creationId xmlns:a16="http://schemas.microsoft.com/office/drawing/2014/main" id="{8CB49B0D-6139-4068-B45B-096AF18EDEDC}"/>
              </a:ext>
            </a:extLst>
          </p:cNvPr>
          <p:cNvGrpSpPr/>
          <p:nvPr/>
        </p:nvGrpSpPr>
        <p:grpSpPr>
          <a:xfrm>
            <a:off x="17254977" y="5352696"/>
            <a:ext cx="4270890" cy="2371290"/>
            <a:chOff x="14426046" y="2182093"/>
            <a:chExt cx="4234399" cy="2802366"/>
          </a:xfrm>
        </p:grpSpPr>
        <p:sp>
          <p:nvSpPr>
            <p:cNvPr id="21" name="Dikdörtgen 279">
              <a:extLst>
                <a:ext uri="{FF2B5EF4-FFF2-40B4-BE49-F238E27FC236}">
                  <a16:creationId xmlns:a16="http://schemas.microsoft.com/office/drawing/2014/main" id="{1EFC8AD3-591D-4BF1-A8A4-69FD4D1D965A}"/>
                </a:ext>
              </a:extLst>
            </p:cNvPr>
            <p:cNvSpPr/>
            <p:nvPr/>
          </p:nvSpPr>
          <p:spPr>
            <a:xfrm>
              <a:off x="14426046" y="2182093"/>
              <a:ext cx="4233356" cy="149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i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The Association of Payment and Electronic Money Institutions of Turkey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tr-T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algn="l"/>
              <a:endParaRPr lang="tr-TR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Dikdörtgen 280">
              <a:extLst>
                <a:ext uri="{FF2B5EF4-FFF2-40B4-BE49-F238E27FC236}">
                  <a16:creationId xmlns:a16="http://schemas.microsoft.com/office/drawing/2014/main" id="{F0E1EEF7-AFB1-4E29-A004-0308EFCC9FEE}"/>
                </a:ext>
              </a:extLst>
            </p:cNvPr>
            <p:cNvSpPr/>
            <p:nvPr/>
          </p:nvSpPr>
          <p:spPr>
            <a:xfrm>
              <a:off x="14426048" y="3678986"/>
              <a:ext cx="4234397" cy="13054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-Payment Institutions </a:t>
              </a:r>
            </a:p>
            <a:p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  <a:t>-</a:t>
              </a:r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Electronic</a:t>
              </a:r>
              <a:r>
                <a:rPr lang="tr-TR" sz="2000" baseline="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Money </a:t>
              </a:r>
              <a:r>
                <a:rPr lang="tr-TR" sz="20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Institutions </a:t>
              </a:r>
              <a:endParaRPr lang="tr-TR" sz="2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82639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55B40D-6ED3-6BD6-C790-456DC0DFC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3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09CAFE-9B77-1547-32D1-D87C66A86126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Font typeface="Wingdings" charset="2"/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graphicFrame>
        <p:nvGraphicFramePr>
          <p:cNvPr id="11" name="Grafik 92">
            <a:extLst>
              <a:ext uri="{FF2B5EF4-FFF2-40B4-BE49-F238E27FC236}">
                <a16:creationId xmlns:a16="http://schemas.microsoft.com/office/drawing/2014/main" id="{F16093E6-8551-88BF-4591-20FE7FBF3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824622"/>
              </p:ext>
            </p:extLst>
          </p:nvPr>
        </p:nvGraphicFramePr>
        <p:xfrm>
          <a:off x="2583102" y="2612793"/>
          <a:ext cx="19217795" cy="93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1682082C-5BD2-6AB5-D492-EC76DF079FF3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CONCENTRATION IN ASSET MANAGEMENT FIRMS </a:t>
            </a:r>
            <a:r>
              <a:rPr lang="tr-TR" b="0" dirty="0"/>
              <a:t>(2026/03)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C698BDF-528A-4A92-6384-EF1EFE03398D}"/>
              </a:ext>
            </a:extLst>
          </p:cNvPr>
          <p:cNvSpPr/>
          <p:nvPr/>
        </p:nvSpPr>
        <p:spPr>
          <a:xfrm flipV="1">
            <a:off x="-32575" y="593996"/>
            <a:ext cx="101872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1A0FB9A-1DA2-FAE2-56F9-2AC2A59A6F39}"/>
              </a:ext>
            </a:extLst>
          </p:cNvPr>
          <p:cNvSpPr/>
          <p:nvPr/>
        </p:nvSpPr>
        <p:spPr>
          <a:xfrm flipV="1">
            <a:off x="-32575" y="1432308"/>
            <a:ext cx="168045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BDF7E-4181-26AD-013F-93851D78C06A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65997EC-384B-A022-D46B-FC7298694A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60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F3D7076-20FC-D553-C954-190FA5C0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68"/>
            <a:ext cx="24384000" cy="13716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8A8EE18-EC62-525A-5009-2D2E24828C2D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Font typeface="Wingdings" charset="2"/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4" name="KISACA Türkİye Sermaye PİyaSALARI BİRLİĞİ">
            <a:extLst>
              <a:ext uri="{FF2B5EF4-FFF2-40B4-BE49-F238E27FC236}">
                <a16:creationId xmlns:a16="http://schemas.microsoft.com/office/drawing/2014/main" id="{58025AC8-F9F6-6D2E-9F5F-D09CA7A5C354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TOP 5 MEMBERS IN ASSET MANAGEMENT ACTIVITIES </a:t>
            </a:r>
            <a:r>
              <a:rPr lang="tr-TR" b="0" dirty="0"/>
              <a:t>(2026/03)</a:t>
            </a:r>
            <a:endParaRPr lang="tr-TR" b="0" cap="none" dirty="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20B345BA-F832-F492-556F-771A1D44AB95}"/>
              </a:ext>
            </a:extLst>
          </p:cNvPr>
          <p:cNvSpPr/>
          <p:nvPr/>
        </p:nvSpPr>
        <p:spPr>
          <a:xfrm flipV="1">
            <a:off x="-32575" y="593996"/>
            <a:ext cx="101872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A5DEB5FC-2CEB-CDCB-2AE3-4DBD33479C52}"/>
              </a:ext>
            </a:extLst>
          </p:cNvPr>
          <p:cNvSpPr/>
          <p:nvPr/>
        </p:nvSpPr>
        <p:spPr>
          <a:xfrm flipV="1">
            <a:off x="-32575" y="1432308"/>
            <a:ext cx="1680459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717DC72-951B-65AF-ED0F-C30E4373D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90969"/>
              </p:ext>
            </p:extLst>
          </p:nvPr>
        </p:nvGraphicFramePr>
        <p:xfrm>
          <a:off x="2872771" y="3172396"/>
          <a:ext cx="8699200" cy="3382891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86185">
                  <a:extLst>
                    <a:ext uri="{9D8B030D-6E8A-4147-A177-3AD203B41FA5}">
                      <a16:colId xmlns:a16="http://schemas.microsoft.com/office/drawing/2014/main" val="2547886757"/>
                    </a:ext>
                  </a:extLst>
                </a:gridCol>
                <a:gridCol w="5251510">
                  <a:extLst>
                    <a:ext uri="{9D8B030D-6E8A-4147-A177-3AD203B41FA5}">
                      <a16:colId xmlns:a16="http://schemas.microsoft.com/office/drawing/2014/main" val="2033612380"/>
                    </a:ext>
                  </a:extLst>
                </a:gridCol>
                <a:gridCol w="2061505">
                  <a:extLst>
                    <a:ext uri="{9D8B030D-6E8A-4147-A177-3AD203B41FA5}">
                      <a16:colId xmlns:a16="http://schemas.microsoft.com/office/drawing/2014/main" val="3918304528"/>
                    </a:ext>
                  </a:extLst>
                </a:gridCol>
              </a:tblGrid>
              <a:tr h="7198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30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Mutual</a:t>
                      </a:r>
                      <a:r>
                        <a:rPr lang="tr-TR" sz="30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30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Funds</a:t>
                      </a:r>
                      <a:endParaRPr lang="en-US" sz="3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9475" marR="99475" marT="49738" marB="4973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30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TR" sz="3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85717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T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PORTFÖY 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85778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TR" sz="2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PORTFÖY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71955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TR" sz="2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ZİRAAT PORTFÖY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0260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TR" sz="2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PORTFÖY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14143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n-TR" sz="2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YAPI KREDİ PORTFÖY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06866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l" fontAlgn="t"/>
                      <a:r>
                        <a:rPr lang="en-TR" sz="2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TR" sz="2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(milyar TL)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8,805.2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8752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1F93FD-4533-A046-2553-C41AFAA6F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9800"/>
              </p:ext>
            </p:extLst>
          </p:nvPr>
        </p:nvGraphicFramePr>
        <p:xfrm>
          <a:off x="12120612" y="3172397"/>
          <a:ext cx="9302816" cy="3382891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86093">
                  <a:extLst>
                    <a:ext uri="{9D8B030D-6E8A-4147-A177-3AD203B41FA5}">
                      <a16:colId xmlns:a16="http://schemas.microsoft.com/office/drawing/2014/main" val="4135884882"/>
                    </a:ext>
                  </a:extLst>
                </a:gridCol>
                <a:gridCol w="5251159">
                  <a:extLst>
                    <a:ext uri="{9D8B030D-6E8A-4147-A177-3AD203B41FA5}">
                      <a16:colId xmlns:a16="http://schemas.microsoft.com/office/drawing/2014/main" val="2466129815"/>
                    </a:ext>
                  </a:extLst>
                </a:gridCol>
                <a:gridCol w="2665564">
                  <a:extLst>
                    <a:ext uri="{9D8B030D-6E8A-4147-A177-3AD203B41FA5}">
                      <a16:colId xmlns:a16="http://schemas.microsoft.com/office/drawing/2014/main" val="4082995389"/>
                    </a:ext>
                  </a:extLst>
                </a:gridCol>
              </a:tblGrid>
              <a:tr h="7198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3000" b="1" u="none" strike="noStrike" dirty="0" err="1">
                          <a:effectLst/>
                        </a:rPr>
                        <a:t>Pension</a:t>
                      </a:r>
                      <a:r>
                        <a:rPr lang="tr-TR" sz="3000" b="1" u="none" strike="noStrike" dirty="0">
                          <a:effectLst/>
                        </a:rPr>
                        <a:t> </a:t>
                      </a:r>
                      <a:r>
                        <a:rPr lang="tr-TR" sz="3000" b="1" u="none" strike="noStrike" dirty="0" err="1">
                          <a:effectLst/>
                        </a:rPr>
                        <a:t>Funds</a:t>
                      </a:r>
                      <a:endParaRPr lang="en-US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9475" marR="99475" marT="49738" marB="4973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3000" b="1" u="none" strike="noStrike" dirty="0">
                          <a:effectLst/>
                        </a:rPr>
                        <a:t> </a:t>
                      </a:r>
                      <a:endParaRPr lang="en-TR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29036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1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ZİRAAT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49199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2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251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3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64890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4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80281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5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YAPI KREDİ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81602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l" fontAlgn="ctr"/>
                      <a:r>
                        <a:rPr lang="en-TR" sz="2800" u="none" strike="noStrike">
                          <a:effectLst/>
                        </a:rPr>
                        <a:t> </a:t>
                      </a:r>
                      <a:endParaRPr lang="en-TR" sz="2800" b="1" i="0" u="none" strike="noStrike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(milyar TL)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2,345.4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0967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000D969-7FA3-9E14-4FAF-CDEC780FD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08135"/>
              </p:ext>
            </p:extLst>
          </p:nvPr>
        </p:nvGraphicFramePr>
        <p:xfrm>
          <a:off x="2872771" y="7414562"/>
          <a:ext cx="8699200" cy="3382891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86185">
                  <a:extLst>
                    <a:ext uri="{9D8B030D-6E8A-4147-A177-3AD203B41FA5}">
                      <a16:colId xmlns:a16="http://schemas.microsoft.com/office/drawing/2014/main" val="1599931121"/>
                    </a:ext>
                  </a:extLst>
                </a:gridCol>
                <a:gridCol w="5251510">
                  <a:extLst>
                    <a:ext uri="{9D8B030D-6E8A-4147-A177-3AD203B41FA5}">
                      <a16:colId xmlns:a16="http://schemas.microsoft.com/office/drawing/2014/main" val="2406027944"/>
                    </a:ext>
                  </a:extLst>
                </a:gridCol>
                <a:gridCol w="2061505">
                  <a:extLst>
                    <a:ext uri="{9D8B030D-6E8A-4147-A177-3AD203B41FA5}">
                      <a16:colId xmlns:a16="http://schemas.microsoft.com/office/drawing/2014/main" val="2238859860"/>
                    </a:ext>
                  </a:extLst>
                </a:gridCol>
              </a:tblGrid>
              <a:tr h="7198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3000" b="1" u="none" strike="noStrike" dirty="0">
                          <a:effectLst/>
                        </a:rPr>
                        <a:t>Discretionary Asset Management </a:t>
                      </a:r>
                      <a:endParaRPr lang="en-US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9475" marR="99475" marT="49738" marB="4973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TR" sz="3000" b="1" u="none" strike="noStrike" dirty="0">
                          <a:effectLst/>
                        </a:rPr>
                        <a:t> </a:t>
                      </a:r>
                      <a:endParaRPr lang="en-TR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61982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1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ZİRAAT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40361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>
                          <a:solidFill>
                            <a:srgbClr val="2D2D2D"/>
                          </a:solidFill>
                          <a:effectLst/>
                        </a:rPr>
                        <a:t>2</a:t>
                      </a:r>
                      <a:endParaRPr lang="en-TR" sz="2800" b="1" i="0" u="none" strike="noStrike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AZİMUT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9257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3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AK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20124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4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PUSULA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97344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5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53833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l" fontAlgn="t"/>
                      <a:r>
                        <a:rPr lang="en-TR" sz="2800" u="none" strike="noStrike" dirty="0">
                          <a:effectLst/>
                        </a:rPr>
                        <a:t> </a:t>
                      </a:r>
                      <a:endParaRPr lang="en-TR" sz="28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42937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Toplam (milyar TL)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1,693.5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600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9D00DF7-DE7D-793C-B0E1-BF5549995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10652"/>
              </p:ext>
            </p:extLst>
          </p:nvPr>
        </p:nvGraphicFramePr>
        <p:xfrm>
          <a:off x="12120612" y="7414562"/>
          <a:ext cx="9302816" cy="3382891"/>
        </p:xfrm>
        <a:graphic>
          <a:graphicData uri="http://schemas.openxmlformats.org/drawingml/2006/table">
            <a:tbl>
              <a:tblPr>
                <a:effectLst>
                  <a:outerShdw blurRad="76200" dist="635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86093">
                  <a:extLst>
                    <a:ext uri="{9D8B030D-6E8A-4147-A177-3AD203B41FA5}">
                      <a16:colId xmlns:a16="http://schemas.microsoft.com/office/drawing/2014/main" val="2886396551"/>
                    </a:ext>
                  </a:extLst>
                </a:gridCol>
                <a:gridCol w="5251159">
                  <a:extLst>
                    <a:ext uri="{9D8B030D-6E8A-4147-A177-3AD203B41FA5}">
                      <a16:colId xmlns:a16="http://schemas.microsoft.com/office/drawing/2014/main" val="3275201442"/>
                    </a:ext>
                  </a:extLst>
                </a:gridCol>
                <a:gridCol w="2665564">
                  <a:extLst>
                    <a:ext uri="{9D8B030D-6E8A-4147-A177-3AD203B41FA5}">
                      <a16:colId xmlns:a16="http://schemas.microsoft.com/office/drawing/2014/main" val="3953594319"/>
                    </a:ext>
                  </a:extLst>
                </a:gridCol>
              </a:tblGrid>
              <a:tr h="71986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3000" b="1" u="none" strike="noStrike" dirty="0">
                          <a:effectLst/>
                        </a:rPr>
                        <a:t>Investment Trusts</a:t>
                      </a:r>
                      <a:endParaRPr lang="en-US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9475" marR="99475" marT="49738" marB="4973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TR" sz="3000" b="1" u="none" strike="noStrike" dirty="0">
                          <a:effectLst/>
                        </a:rPr>
                        <a:t> </a:t>
                      </a:r>
                      <a:endParaRPr lang="en-TR" sz="3000" b="1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51450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1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METRO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99898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2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İŞ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0512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3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OYAK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19154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4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GARANTİ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65065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ctr" fontAlgn="t"/>
                      <a:r>
                        <a:rPr lang="en-TR" sz="2800" u="none" strike="noStrike" dirty="0">
                          <a:solidFill>
                            <a:srgbClr val="2D2D2D"/>
                          </a:solidFill>
                          <a:effectLst/>
                        </a:rPr>
                        <a:t>5</a:t>
                      </a:r>
                      <a:endParaRPr lang="en-TR" sz="2800" b="1" i="0" u="none" strike="noStrike" dirty="0">
                        <a:solidFill>
                          <a:srgbClr val="2D2D2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HEDEF PORTFÖY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13089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l" fontAlgn="ctr"/>
                      <a:r>
                        <a:rPr lang="en-TR" sz="2800" u="none" strike="noStrike">
                          <a:effectLst/>
                        </a:rPr>
                        <a:t> </a:t>
                      </a:r>
                      <a:endParaRPr lang="en-TR" sz="2800" b="1" i="0" u="none" strike="noStrike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0" i="0" u="none" strike="noStrike" dirty="0">
                          <a:solidFill>
                            <a:srgbClr val="2D2D2D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Toplam (milyar TL)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0" i="0" u="none" strike="noStrike" cap="none" spc="0" baseline="0" dirty="0">
                          <a:solidFill>
                            <a:srgbClr val="2D2D2D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17589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75794454-F918-16B5-CC23-A04676ED0901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11D4F436-7C9F-0E05-D1B0-19244371A4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61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6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CEE44E-5F92-D884-E4B8-66610558A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E61555-AC61-158B-FF51-0933B88E82DF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F5C34DB4-12B8-2BFA-0207-992EF297555E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Brokerage</a:t>
            </a:r>
            <a:r>
              <a:rPr lang="tr-TR" dirty="0"/>
              <a:t> </a:t>
            </a:r>
            <a:r>
              <a:rPr lang="tr-TR" dirty="0" err="1"/>
              <a:t>Fırms</a:t>
            </a:r>
            <a:r>
              <a:rPr lang="tr-TR" dirty="0"/>
              <a:t>’ </a:t>
            </a:r>
            <a:r>
              <a:rPr lang="tr-TR" dirty="0" err="1"/>
              <a:t>Branch</a:t>
            </a:r>
            <a:r>
              <a:rPr lang="tr-TR" dirty="0"/>
              <a:t> Network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81B7D821-7FBB-1748-A692-D252742317AF}"/>
              </a:ext>
            </a:extLst>
          </p:cNvPr>
          <p:cNvSpPr/>
          <p:nvPr/>
        </p:nvSpPr>
        <p:spPr>
          <a:xfrm flipV="1">
            <a:off x="-32575" y="593996"/>
            <a:ext cx="612857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52E15E7-2EF3-8215-D9E5-B72F0348DB1B}"/>
              </a:ext>
            </a:extLst>
          </p:cNvPr>
          <p:cNvSpPr/>
          <p:nvPr/>
        </p:nvSpPr>
        <p:spPr>
          <a:xfrm flipV="1">
            <a:off x="-32575" y="1432308"/>
            <a:ext cx="926801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7">
            <a:extLst>
              <a:ext uri="{FF2B5EF4-FFF2-40B4-BE49-F238E27FC236}">
                <a16:creationId xmlns:a16="http://schemas.microsoft.com/office/drawing/2014/main" id="{A2EAD882-B8C2-A251-BDA3-FB930B9C7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290142"/>
              </p:ext>
            </p:extLst>
          </p:nvPr>
        </p:nvGraphicFramePr>
        <p:xfrm>
          <a:off x="1987064" y="2383997"/>
          <a:ext cx="20409872" cy="989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6C76B711-33B4-72DF-D8EA-2D1A84600E3F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43D7C82-6460-3B53-2700-423D8A59F3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62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517655E-C8C9-3217-AC62-FD1A6DF51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675843-472F-6199-06CC-4F716D205E78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BF260FB8-D88C-81FE-90C0-26DDDABD58E2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Brokerage</a:t>
            </a:r>
            <a:r>
              <a:rPr lang="tr-TR" dirty="0"/>
              <a:t> </a:t>
            </a:r>
            <a:r>
              <a:rPr lang="tr-TR" dirty="0" err="1"/>
              <a:t>Fırms</a:t>
            </a:r>
            <a:r>
              <a:rPr lang="tr-TR" dirty="0"/>
              <a:t>’ </a:t>
            </a:r>
            <a:r>
              <a:rPr lang="tr-TR" dirty="0" err="1"/>
              <a:t>Employees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789ED7B-1825-D0D9-AE4B-A52032CA7277}"/>
              </a:ext>
            </a:extLst>
          </p:cNvPr>
          <p:cNvSpPr/>
          <p:nvPr/>
        </p:nvSpPr>
        <p:spPr>
          <a:xfrm flipV="1">
            <a:off x="-32575" y="593996"/>
            <a:ext cx="712535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3FE9A9F-81A1-D69D-BBFC-0CD332B8BFBE}"/>
              </a:ext>
            </a:extLst>
          </p:cNvPr>
          <p:cNvSpPr/>
          <p:nvPr/>
        </p:nvSpPr>
        <p:spPr>
          <a:xfrm flipV="1">
            <a:off x="-32575" y="1432308"/>
            <a:ext cx="1130193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9">
            <a:extLst>
              <a:ext uri="{FF2B5EF4-FFF2-40B4-BE49-F238E27FC236}">
                <a16:creationId xmlns:a16="http://schemas.microsoft.com/office/drawing/2014/main" id="{3BE7F25A-CB60-92AD-1397-0020F39BC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124080"/>
              </p:ext>
            </p:extLst>
          </p:nvPr>
        </p:nvGraphicFramePr>
        <p:xfrm>
          <a:off x="2174055" y="2436461"/>
          <a:ext cx="20035889" cy="953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F2170AD-519D-248C-B939-FE9B363B9ABB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3093B4E-5FE0-FD0A-9EC6-58DF0ABE4D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63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131C50D-A8E5-8079-63A2-8A35B2B3B06D}"/>
              </a:ext>
            </a:extLst>
          </p:cNvPr>
          <p:cNvSpPr txBox="1"/>
          <p:nvPr/>
        </p:nvSpPr>
        <p:spPr>
          <a:xfrm>
            <a:off x="14457028" y="2133365"/>
            <a:ext cx="2477639" cy="6208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</a:rPr>
              <a:t>8,075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6848D92-75F6-6237-2CF0-DF03ACDE1D41}"/>
              </a:ext>
            </a:extLst>
          </p:cNvPr>
          <p:cNvSpPr txBox="1"/>
          <p:nvPr/>
        </p:nvSpPr>
        <p:spPr>
          <a:xfrm>
            <a:off x="18333486" y="2109375"/>
            <a:ext cx="2477639" cy="6208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Verdana" panose="020B0604030504040204" pitchFamily="34" charset="0"/>
              </a:rPr>
              <a:t>8,001</a:t>
            </a:r>
          </a:p>
        </p:txBody>
      </p:sp>
    </p:spTree>
    <p:extLst>
      <p:ext uri="{BB962C8B-B14F-4D97-AF65-F5344CB8AC3E}">
        <p14:creationId xmlns:p14="http://schemas.microsoft.com/office/powerpoint/2010/main" val="72221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323E318-A283-4AD4-7216-765CF248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5" y="0"/>
            <a:ext cx="24384000" cy="13716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D8CE8B-D4BF-0750-0868-04957E1B20DF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EAC81C76-0067-A951-BFD4-D1BCC5EEBFA2}"/>
              </a:ext>
            </a:extLst>
          </p:cNvPr>
          <p:cNvSpPr txBox="1"/>
          <p:nvPr/>
        </p:nvSpPr>
        <p:spPr>
          <a:xfrm>
            <a:off x="452947" y="694120"/>
            <a:ext cx="1347820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ASSET MANAGEMENT COMPANIES’ </a:t>
            </a:r>
            <a:r>
              <a:rPr lang="tr-TR" dirty="0" err="1"/>
              <a:t>Employees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F5B74FE-A20B-CF46-2EA7-E041EBCDF440}"/>
              </a:ext>
            </a:extLst>
          </p:cNvPr>
          <p:cNvSpPr/>
          <p:nvPr/>
        </p:nvSpPr>
        <p:spPr>
          <a:xfrm flipV="1">
            <a:off x="-32575" y="593996"/>
            <a:ext cx="880005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E3D7C479-F0AF-4A71-9520-A308767902D9}"/>
              </a:ext>
            </a:extLst>
          </p:cNvPr>
          <p:cNvSpPr/>
          <p:nvPr/>
        </p:nvSpPr>
        <p:spPr>
          <a:xfrm flipV="1">
            <a:off x="-32575" y="1432308"/>
            <a:ext cx="1490502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1">
            <a:extLst>
              <a:ext uri="{FF2B5EF4-FFF2-40B4-BE49-F238E27FC236}">
                <a16:creationId xmlns:a16="http://schemas.microsoft.com/office/drawing/2014/main" id="{88BA4D4C-3572-3345-CF18-19C1F77DF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938522"/>
              </p:ext>
            </p:extLst>
          </p:nvPr>
        </p:nvGraphicFramePr>
        <p:xfrm>
          <a:off x="1849002" y="2270619"/>
          <a:ext cx="20685996" cy="975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E34031C-110F-A173-0E77-6D7B59156685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2CBE658-607C-14CA-9751-E76FF1FDEC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64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95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C16C27D-6711-2264-0989-166E36BA7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EC1A0F-5AD5-A0EE-A4A8-6C508B40C75B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F9E4C577-8436-FF05-9EC1-C4771B1FD8BD}"/>
              </a:ext>
            </a:extLst>
          </p:cNvPr>
          <p:cNvSpPr txBox="1"/>
          <p:nvPr/>
        </p:nvSpPr>
        <p:spPr>
          <a:xfrm>
            <a:off x="452947" y="694120"/>
            <a:ext cx="12321759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Balance Sheet of Brokerage Firms </a:t>
            </a:r>
            <a:r>
              <a:rPr lang="en-US" b="0" dirty="0"/>
              <a:t>(</a:t>
            </a:r>
            <a:r>
              <a:rPr lang="tr-TR" b="0" dirty="0"/>
              <a:t>BILLION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AACA45D5-DE1C-79D2-F381-D8FFC0BF87D1}"/>
              </a:ext>
            </a:extLst>
          </p:cNvPr>
          <p:cNvSpPr/>
          <p:nvPr/>
        </p:nvSpPr>
        <p:spPr>
          <a:xfrm flipV="1">
            <a:off x="-32574" y="593996"/>
            <a:ext cx="664852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7867647C-998E-5107-7031-B5550EDA0487}"/>
              </a:ext>
            </a:extLst>
          </p:cNvPr>
          <p:cNvSpPr/>
          <p:nvPr/>
        </p:nvSpPr>
        <p:spPr>
          <a:xfrm flipV="1">
            <a:off x="-32575" y="1432308"/>
            <a:ext cx="12807281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19">
            <a:extLst>
              <a:ext uri="{FF2B5EF4-FFF2-40B4-BE49-F238E27FC236}">
                <a16:creationId xmlns:a16="http://schemas.microsoft.com/office/drawing/2014/main" id="{5328A7B7-D418-03E2-2C08-A79033482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880613"/>
              </p:ext>
            </p:extLst>
          </p:nvPr>
        </p:nvGraphicFramePr>
        <p:xfrm>
          <a:off x="2244288" y="2170496"/>
          <a:ext cx="19895423" cy="1048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7FAEB51E-1961-FA4B-4600-4445EE5BA778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8E58F6F-4716-F93B-AE10-F8B6301DEA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5139E0-5A17-1C47-E8E9-DA65F21BE527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6938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FFFAAF1-BC45-DB51-5701-B5D20C0D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06"/>
            <a:ext cx="24384000" cy="13716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F5C81C-14CE-B6B9-89F2-CE4970C06827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0" name="KISACA Türkİye Sermaye PİyaSALARI BİRLİĞİ">
            <a:extLst>
              <a:ext uri="{FF2B5EF4-FFF2-40B4-BE49-F238E27FC236}">
                <a16:creationId xmlns:a16="http://schemas.microsoft.com/office/drawing/2014/main" id="{0AAE99CA-CD74-5C48-F78E-50B93142DFA3}"/>
              </a:ext>
            </a:extLst>
          </p:cNvPr>
          <p:cNvSpPr txBox="1"/>
          <p:nvPr/>
        </p:nvSpPr>
        <p:spPr>
          <a:xfrm>
            <a:off x="452947" y="694120"/>
            <a:ext cx="12321759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Income Statement of Brokerage Firms </a:t>
            </a:r>
            <a:r>
              <a:rPr lang="en-US" b="0" dirty="0"/>
              <a:t>(</a:t>
            </a:r>
            <a:r>
              <a:rPr lang="tr-TR" b="0" dirty="0"/>
              <a:t>BILLION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96BB0105-C3F4-3FE4-B5B8-ADE75525D8E2}"/>
              </a:ext>
            </a:extLst>
          </p:cNvPr>
          <p:cNvSpPr/>
          <p:nvPr/>
        </p:nvSpPr>
        <p:spPr>
          <a:xfrm flipV="1">
            <a:off x="-32574" y="593996"/>
            <a:ext cx="836232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EB599736-F68C-0CA2-7D98-CFBDD1C543BE}"/>
              </a:ext>
            </a:extLst>
          </p:cNvPr>
          <p:cNvSpPr/>
          <p:nvPr/>
        </p:nvSpPr>
        <p:spPr>
          <a:xfrm flipV="1">
            <a:off x="-32575" y="1432308"/>
            <a:ext cx="1434024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13">
            <a:extLst>
              <a:ext uri="{FF2B5EF4-FFF2-40B4-BE49-F238E27FC236}">
                <a16:creationId xmlns:a16="http://schemas.microsoft.com/office/drawing/2014/main" id="{52451C56-632C-FA43-B65A-8627920C7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837343"/>
              </p:ext>
            </p:extLst>
          </p:nvPr>
        </p:nvGraphicFramePr>
        <p:xfrm>
          <a:off x="2139638" y="2193913"/>
          <a:ext cx="20104724" cy="997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D9FA0F51-A268-DFA3-116B-781DDF701010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B4D5198-7E4F-6D3B-47E8-3B25240C59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481619-C672-E85E-35C2-25964E571F73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26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A284823-2E35-E169-D1AA-071222DE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A44280-1B94-23FA-C1D4-2E5ADDCE7615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43A7D15A-CA5D-E391-8D1D-64682E0A5576}"/>
              </a:ext>
            </a:extLst>
          </p:cNvPr>
          <p:cNvSpPr txBox="1"/>
          <p:nvPr/>
        </p:nvSpPr>
        <p:spPr>
          <a:xfrm>
            <a:off x="452947" y="694120"/>
            <a:ext cx="12321759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Brokerage Firms’ Revenues</a:t>
            </a:r>
            <a:r>
              <a:rPr lang="tr-TR" dirty="0"/>
              <a:t> </a:t>
            </a:r>
            <a:r>
              <a:rPr lang="en-US" b="0" dirty="0"/>
              <a:t>(</a:t>
            </a:r>
            <a:r>
              <a:rPr lang="tr-TR" b="0" dirty="0" err="1"/>
              <a:t>bıllıon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A5857D2-60C5-725C-9550-AE57FFD9B9F5}"/>
              </a:ext>
            </a:extLst>
          </p:cNvPr>
          <p:cNvSpPr/>
          <p:nvPr/>
        </p:nvSpPr>
        <p:spPr>
          <a:xfrm flipV="1">
            <a:off x="-32574" y="593996"/>
            <a:ext cx="836232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029601F4-0630-EF03-1D49-13AEFE079FC7}"/>
              </a:ext>
            </a:extLst>
          </p:cNvPr>
          <p:cNvSpPr/>
          <p:nvPr/>
        </p:nvSpPr>
        <p:spPr>
          <a:xfrm flipV="1">
            <a:off x="-32575" y="1432308"/>
            <a:ext cx="1434024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Grafik 13">
            <a:extLst>
              <a:ext uri="{FF2B5EF4-FFF2-40B4-BE49-F238E27FC236}">
                <a16:creationId xmlns:a16="http://schemas.microsoft.com/office/drawing/2014/main" id="{04FB19BD-61FC-7ABA-70B6-63C25CADF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256664"/>
              </p:ext>
            </p:extLst>
          </p:nvPr>
        </p:nvGraphicFramePr>
        <p:xfrm>
          <a:off x="2006631" y="1432307"/>
          <a:ext cx="20370738" cy="1073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A482A0E9-2986-F933-7EEA-7DD6203A0317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6269F49-E09A-E8F0-B043-3ADCC96163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F5A9197-CFD0-1769-386A-9D165A14377B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7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911D760-F669-6738-8240-06E57472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3D1DD385-3459-C6F6-011B-B65BB3CBFCDB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Balance Sheet of </a:t>
            </a:r>
            <a:r>
              <a:rPr lang="tr-TR" dirty="0"/>
              <a:t>ASSET </a:t>
            </a:r>
            <a:r>
              <a:rPr lang="tr-TR" dirty="0" err="1"/>
              <a:t>management</a:t>
            </a:r>
            <a:r>
              <a:rPr lang="tr-TR" dirty="0"/>
              <a:t> </a:t>
            </a:r>
            <a:r>
              <a:rPr lang="tr-TR" dirty="0" err="1"/>
              <a:t>companıes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tr-TR" b="0" dirty="0" err="1"/>
              <a:t>bıllıon</a:t>
            </a:r>
            <a:r>
              <a:rPr lang="tr-TR" b="0" dirty="0"/>
              <a:t> 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72D25EA4-2785-D6C3-CFCC-12B30540B39E}"/>
              </a:ext>
            </a:extLst>
          </p:cNvPr>
          <p:cNvSpPr/>
          <p:nvPr/>
        </p:nvSpPr>
        <p:spPr>
          <a:xfrm flipV="1">
            <a:off x="-32575" y="593996"/>
            <a:ext cx="970751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310959E-3AA2-5A48-519C-150FB74BE1F7}"/>
              </a:ext>
            </a:extLst>
          </p:cNvPr>
          <p:cNvSpPr/>
          <p:nvPr/>
        </p:nvSpPr>
        <p:spPr>
          <a:xfrm flipV="1">
            <a:off x="-32575" y="1432308"/>
            <a:ext cx="1693422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30F63B-C150-BDC5-4F57-50AD36FE44C8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A0DE38-0703-03F5-AB20-0CCF15815562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FB381B7-CE98-AE72-43A1-5F7EC0E2B6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Grafik 19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52804"/>
              </p:ext>
            </p:extLst>
          </p:nvPr>
        </p:nvGraphicFramePr>
        <p:xfrm>
          <a:off x="2855492" y="3192136"/>
          <a:ext cx="18673015" cy="917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611FF87-8A37-C8D6-3C41-C901C2D54274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605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F8566CA-9B19-860C-2EF6-530147382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D6E22794-830C-5706-DC3E-CDED4FBA59EA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Income Statement of </a:t>
            </a:r>
            <a:r>
              <a:rPr lang="tr-TR" dirty="0"/>
              <a:t>ASSET </a:t>
            </a:r>
            <a:r>
              <a:rPr lang="tr-TR" dirty="0" err="1"/>
              <a:t>management</a:t>
            </a:r>
            <a:r>
              <a:rPr lang="tr-TR" dirty="0"/>
              <a:t> </a:t>
            </a:r>
            <a:r>
              <a:rPr lang="tr-TR" dirty="0" err="1"/>
              <a:t>companıes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tr-TR" b="0" dirty="0" err="1"/>
              <a:t>bıllıon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0A9655F-82FE-E6A7-9B11-D3AF6308EC95}"/>
              </a:ext>
            </a:extLst>
          </p:cNvPr>
          <p:cNvSpPr/>
          <p:nvPr/>
        </p:nvSpPr>
        <p:spPr>
          <a:xfrm flipV="1">
            <a:off x="-32575" y="557366"/>
            <a:ext cx="11397261" cy="3663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DD8EA05F-427D-B3CE-6C41-F0C4D7BAABE1}"/>
              </a:ext>
            </a:extLst>
          </p:cNvPr>
          <p:cNvSpPr/>
          <p:nvPr/>
        </p:nvSpPr>
        <p:spPr>
          <a:xfrm flipV="1">
            <a:off x="-32575" y="1432308"/>
            <a:ext cx="1796134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B8BFA2-9217-E0B3-FE54-9344A3328A3D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graphicFrame>
        <p:nvGraphicFramePr>
          <p:cNvPr id="16" name="Grafik 13">
            <a:extLst>
              <a:ext uri="{FF2B5EF4-FFF2-40B4-BE49-F238E27FC236}">
                <a16:creationId xmlns:a16="http://schemas.microsoft.com/office/drawing/2014/main" id="{F511646C-8E57-6607-A075-A5F8B1020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87279"/>
              </p:ext>
            </p:extLst>
          </p:nvPr>
        </p:nvGraphicFramePr>
        <p:xfrm>
          <a:off x="1768578" y="1986804"/>
          <a:ext cx="20846844" cy="1007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478EC975-D31B-86E3-0CA9-ABAD4F8F8C4E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911D74DF-B329-5487-221A-935CC93AE4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69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2E412A1-0999-183C-56C0-3B67BEDEF48B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4488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Capital Markets Board</a:t>
            </a:r>
            <a:endParaRPr dirty="0"/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99540" y="2370739"/>
            <a:ext cx="19498614" cy="814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Capital Markets Board (CMB) is the main regulatory and supervisory authority for the securities markets and institutions in Turkey</a:t>
            </a:r>
            <a:r>
              <a:rPr lang="tr-TR" sz="4000" dirty="0"/>
              <a:t>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4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The Board is responsible for the protection of rights and interests of investors</a:t>
            </a:r>
            <a:r>
              <a:rPr lang="tr-TR" sz="4000" dirty="0"/>
              <a:t>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tr-TR" sz="4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The CMB’s jurisdiction areas: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tr-TR" sz="4000" dirty="0"/>
              <a:t> </a:t>
            </a:r>
          </a:p>
          <a:p>
            <a:pPr marL="1698625" lvl="5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Primary markets</a:t>
            </a:r>
          </a:p>
          <a:p>
            <a:pPr marL="1698625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Secondary markets</a:t>
            </a:r>
            <a:endParaRPr lang="tr-TR" sz="4000" dirty="0"/>
          </a:p>
          <a:p>
            <a:pPr marL="1698625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US" sz="4000" dirty="0"/>
              <a:t>Investment services</a:t>
            </a:r>
            <a:endParaRPr lang="tr-TR" sz="4000" dirty="0"/>
          </a:p>
          <a:p>
            <a:pPr marL="457200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5016953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AF910A8-CF71-21B6-B402-4D61B68B3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KISACA Türkİye Sermaye PİyaSALARI BİRLİĞİ">
            <a:extLst>
              <a:ext uri="{FF2B5EF4-FFF2-40B4-BE49-F238E27FC236}">
                <a16:creationId xmlns:a16="http://schemas.microsoft.com/office/drawing/2014/main" id="{97B46EA7-44E3-F025-D48B-4FB10E657F6A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GB" dirty="0"/>
              <a:t>Breakdown of </a:t>
            </a:r>
            <a:r>
              <a:rPr lang="tr-TR" dirty="0"/>
              <a:t>ASSET</a:t>
            </a:r>
            <a:r>
              <a:rPr lang="en-GB" dirty="0"/>
              <a:t> management companies’ Revenues</a:t>
            </a:r>
            <a:r>
              <a:rPr lang="tr-TR" dirty="0"/>
              <a:t> </a:t>
            </a:r>
            <a:r>
              <a:rPr lang="en-US" b="0" dirty="0"/>
              <a:t>(</a:t>
            </a:r>
            <a:r>
              <a:rPr lang="tr-TR" b="0" dirty="0"/>
              <a:t>MILLION</a:t>
            </a:r>
            <a:r>
              <a:rPr lang="en-US" b="0" dirty="0"/>
              <a:t>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754FA8CA-EF5D-AC05-9944-0EB4FC01410D}"/>
              </a:ext>
            </a:extLst>
          </p:cNvPr>
          <p:cNvSpPr/>
          <p:nvPr/>
        </p:nvSpPr>
        <p:spPr>
          <a:xfrm flipV="1">
            <a:off x="-32575" y="557366"/>
            <a:ext cx="11397261" cy="3663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6570CFB-23D9-B0A0-777D-6F13E5826777}"/>
              </a:ext>
            </a:extLst>
          </p:cNvPr>
          <p:cNvSpPr/>
          <p:nvPr/>
        </p:nvSpPr>
        <p:spPr>
          <a:xfrm flipV="1">
            <a:off x="-32575" y="1432308"/>
            <a:ext cx="1796134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0BDF74-393B-FB31-29A9-E0851882B0D7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  <a:endParaRPr lang="en-US" sz="2400" dirty="0"/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graphicFrame>
        <p:nvGraphicFramePr>
          <p:cNvPr id="16" name="Grafik 32">
            <a:extLst>
              <a:ext uri="{FF2B5EF4-FFF2-40B4-BE49-F238E27FC236}">
                <a16:creationId xmlns:a16="http://schemas.microsoft.com/office/drawing/2014/main" id="{E1BE22A8-CA23-1515-4B0B-EAF54403C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357994"/>
              </p:ext>
            </p:extLst>
          </p:nvPr>
        </p:nvGraphicFramePr>
        <p:xfrm>
          <a:off x="2072476" y="1432308"/>
          <a:ext cx="20239048" cy="1073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36DA9E1-D553-5ED2-64A1-D6A7BCC4EE89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E27E19BD-B8BA-BE82-CC09-96F6787EA3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70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D38421-A75F-41D0-546C-0CC9547F4C84}"/>
              </a:ext>
            </a:extLst>
          </p:cNvPr>
          <p:cNvSpPr txBox="1"/>
          <p:nvPr/>
        </p:nvSpPr>
        <p:spPr>
          <a:xfrm>
            <a:off x="17659539" y="12961720"/>
            <a:ext cx="6557453" cy="10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Not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inflation</a:t>
            </a:r>
            <a:r>
              <a:rPr lang="tr-TR" dirty="0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tr-TR" dirty="0" err="1">
                <a:solidFill>
                  <a:srgbClr val="161614"/>
                </a:solidFill>
                <a:effectLst/>
                <a:ea typeface="Verdana" panose="020B0604030504040204" pitchFamily="34" charset="0"/>
              </a:rPr>
              <a:t>adjusted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075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7BA645-4D9F-F81B-7A03-801683DE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ÜRKİYE SERMAYE PİYASALARI BİRLİĞİ">
            <a:extLst>
              <a:ext uri="{FF2B5EF4-FFF2-40B4-BE49-F238E27FC236}">
                <a16:creationId xmlns:a16="http://schemas.microsoft.com/office/drawing/2014/main" id="{280DBBA3-6396-3F60-643F-45D59405D0CD}"/>
              </a:ext>
            </a:extLst>
          </p:cNvPr>
          <p:cNvSpPr txBox="1"/>
          <p:nvPr/>
        </p:nvSpPr>
        <p:spPr>
          <a:xfrm>
            <a:off x="586037" y="1230658"/>
            <a:ext cx="17660839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dirty="0"/>
              <a:t>INVESTOR PROFILE</a:t>
            </a:r>
            <a:endParaRPr sz="5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FB28177-3419-8184-0988-53C05783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C828C9-5A59-308D-0F7F-37BA4BBEC6C9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BRSA, MKK, TCMA estimates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F893E46A-3945-1213-06B9-63C117DB53BA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Total Savings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D9A1713A-518A-8B55-D5D8-F0DB1F438E4B}"/>
              </a:ext>
            </a:extLst>
          </p:cNvPr>
          <p:cNvSpPr/>
          <p:nvPr/>
        </p:nvSpPr>
        <p:spPr>
          <a:xfrm flipV="1">
            <a:off x="-32575" y="593996"/>
            <a:ext cx="787871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8AC1BF4-13F3-8FFC-8DE8-2A3CE35B3C5D}"/>
              </a:ext>
            </a:extLst>
          </p:cNvPr>
          <p:cNvSpPr/>
          <p:nvPr/>
        </p:nvSpPr>
        <p:spPr>
          <a:xfrm flipV="1">
            <a:off x="-32574" y="1432308"/>
            <a:ext cx="133356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59">
            <a:extLst>
              <a:ext uri="{FF2B5EF4-FFF2-40B4-BE49-F238E27FC236}">
                <a16:creationId xmlns:a16="http://schemas.microsoft.com/office/drawing/2014/main" id="{A7885240-32D5-258D-E61C-768AAB79C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38830"/>
              </p:ext>
            </p:extLst>
          </p:nvPr>
        </p:nvGraphicFramePr>
        <p:xfrm>
          <a:off x="2396810" y="1487828"/>
          <a:ext cx="22627270" cy="107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BD2F648B-37A0-86FC-8EC4-1A7E156F0EB2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407C1F1-DD93-5FE7-1984-673828C45E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72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1342D30-4463-A3A1-C04E-281556E74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3A8B5C-DDA5-C243-3DE6-C5834B259253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BRSA, MKK, TCMA estimates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8375B3D6-66C7-CC56-7CF4-8083CCC9B33B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Savings of Domestic Investors</a:t>
            </a:r>
            <a:r>
              <a:rPr lang="tr-TR" dirty="0"/>
              <a:t> </a:t>
            </a:r>
            <a:r>
              <a:rPr lang="tr-TR" b="0" dirty="0"/>
              <a:t>(%, BILLION </a:t>
            </a:r>
            <a:r>
              <a:rPr lang="tr-TR" b="0" dirty="0" err="1"/>
              <a:t>tl</a:t>
            </a:r>
            <a:r>
              <a:rPr lang="tr-TR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341ECB70-9A6E-7216-DA51-37CFC5D1378E}"/>
              </a:ext>
            </a:extLst>
          </p:cNvPr>
          <p:cNvSpPr/>
          <p:nvPr/>
        </p:nvSpPr>
        <p:spPr>
          <a:xfrm flipV="1">
            <a:off x="-32575" y="593996"/>
            <a:ext cx="1054391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8CC5DE9-6D60-9926-3576-7AB500A48B0A}"/>
              </a:ext>
            </a:extLst>
          </p:cNvPr>
          <p:cNvSpPr/>
          <p:nvPr/>
        </p:nvSpPr>
        <p:spPr>
          <a:xfrm flipV="1">
            <a:off x="-32575" y="1432308"/>
            <a:ext cx="1705221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11">
            <a:extLst>
              <a:ext uri="{FF2B5EF4-FFF2-40B4-BE49-F238E27FC236}">
                <a16:creationId xmlns:a16="http://schemas.microsoft.com/office/drawing/2014/main" id="{0F4A3741-0A55-4427-2F5B-E8C9E06A9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42108"/>
              </p:ext>
            </p:extLst>
          </p:nvPr>
        </p:nvGraphicFramePr>
        <p:xfrm>
          <a:off x="2299243" y="2170501"/>
          <a:ext cx="21343416" cy="1011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5FC0AF0-C236-76EE-676D-58ACBB2E28C0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02F061B-C447-247E-BFDC-D7F11D2629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73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2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72A0FE0-50D3-0C61-6E60-8932FCF8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aphicFrame>
        <p:nvGraphicFramePr>
          <p:cNvPr id="8" name="Grafik 12">
            <a:extLst>
              <a:ext uri="{FF2B5EF4-FFF2-40B4-BE49-F238E27FC236}">
                <a16:creationId xmlns:a16="http://schemas.microsoft.com/office/drawing/2014/main" id="{E70CAF97-9EED-A57E-7ABB-1C227F9C1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3082"/>
              </p:ext>
            </p:extLst>
          </p:nvPr>
        </p:nvGraphicFramePr>
        <p:xfrm>
          <a:off x="2113937" y="2126427"/>
          <a:ext cx="21925934" cy="1044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182860-1DB4-1355-9C6B-A52B98F2ADD0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BRSA, MKK, TCMA estimates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5AC6F000-454E-A5E4-C868-B81FA862A793}"/>
              </a:ext>
            </a:extLst>
          </p:cNvPr>
          <p:cNvSpPr txBox="1"/>
          <p:nvPr/>
        </p:nvSpPr>
        <p:spPr>
          <a:xfrm>
            <a:off x="452947" y="694120"/>
            <a:ext cx="10543916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Savings of </a:t>
            </a:r>
            <a:r>
              <a:rPr lang="tr-TR" dirty="0"/>
              <a:t>FOREIGN</a:t>
            </a:r>
            <a:r>
              <a:rPr lang="en-US" dirty="0"/>
              <a:t> Investors</a:t>
            </a:r>
            <a:r>
              <a:rPr lang="tr-TR" dirty="0"/>
              <a:t> </a:t>
            </a:r>
            <a:r>
              <a:rPr lang="tr-TR" b="0" dirty="0"/>
              <a:t>(%, </a:t>
            </a:r>
            <a:r>
              <a:rPr lang="tr-TR" b="0" dirty="0" err="1"/>
              <a:t>bıllıon</a:t>
            </a:r>
            <a:r>
              <a:rPr lang="tr-TR" b="0" dirty="0"/>
              <a:t> </a:t>
            </a:r>
            <a:r>
              <a:rPr lang="tr-TR" b="0" dirty="0" err="1"/>
              <a:t>tl</a:t>
            </a:r>
            <a:r>
              <a:rPr lang="tr-TR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817BDBFC-925F-DEB7-12B5-5686B4B3889E}"/>
              </a:ext>
            </a:extLst>
          </p:cNvPr>
          <p:cNvSpPr/>
          <p:nvPr/>
        </p:nvSpPr>
        <p:spPr>
          <a:xfrm flipV="1">
            <a:off x="-32575" y="593996"/>
            <a:ext cx="1054391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002BE550-B6BF-C7C2-106B-9818B4C151D0}"/>
              </a:ext>
            </a:extLst>
          </p:cNvPr>
          <p:cNvSpPr/>
          <p:nvPr/>
        </p:nvSpPr>
        <p:spPr>
          <a:xfrm flipV="1">
            <a:off x="-32575" y="1432308"/>
            <a:ext cx="1749466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397611-B8B2-9874-4BDA-B29F15D2E572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F2A3161B-8AA6-8AC2-D3A5-F3F85B0285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74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1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0DFBBA-B453-CAF7-695B-F222CBC786CE}"/>
              </a:ext>
            </a:extLst>
          </p:cNvPr>
          <p:cNvSpPr txBox="1"/>
          <p:nvPr/>
        </p:nvSpPr>
        <p:spPr>
          <a:xfrm>
            <a:off x="2826327" y="-116378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0FAA4C-47A7-044B-4E8B-5F24CF13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97"/>
            <a:ext cx="24384000" cy="13716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7E6031-FEA6-FA87-1BD3-30D315011C17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Source: MKK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0" name="KISACA Türkİye Sermaye PİyaSALARI BİRLİĞİ">
            <a:extLst>
              <a:ext uri="{FF2B5EF4-FFF2-40B4-BE49-F238E27FC236}">
                <a16:creationId xmlns:a16="http://schemas.microsoft.com/office/drawing/2014/main" id="{620EEC57-FA09-5AE7-B9A4-38CDCF595912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Equity Investors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832D3FC2-7E6E-7630-827D-E59CFFD7BB68}"/>
              </a:ext>
            </a:extLst>
          </p:cNvPr>
          <p:cNvSpPr/>
          <p:nvPr/>
        </p:nvSpPr>
        <p:spPr>
          <a:xfrm flipV="1">
            <a:off x="-32575" y="593996"/>
            <a:ext cx="58139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41B922C-51E2-41C9-C880-5155E6ED2461}"/>
              </a:ext>
            </a:extLst>
          </p:cNvPr>
          <p:cNvSpPr/>
          <p:nvPr/>
        </p:nvSpPr>
        <p:spPr>
          <a:xfrm flipV="1">
            <a:off x="-32574" y="1432308"/>
            <a:ext cx="88521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CCC64B-92CD-817F-6506-41A9A7540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8853"/>
              </p:ext>
            </p:extLst>
          </p:nvPr>
        </p:nvGraphicFramePr>
        <p:xfrm>
          <a:off x="1490043" y="2527494"/>
          <a:ext cx="20782128" cy="91518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61339">
                  <a:extLst>
                    <a:ext uri="{9D8B030D-6E8A-4147-A177-3AD203B41FA5}">
                      <a16:colId xmlns:a16="http://schemas.microsoft.com/office/drawing/2014/main" val="1732403680"/>
                    </a:ext>
                  </a:extLst>
                </a:gridCol>
                <a:gridCol w="2753897">
                  <a:extLst>
                    <a:ext uri="{9D8B030D-6E8A-4147-A177-3AD203B41FA5}">
                      <a16:colId xmlns:a16="http://schemas.microsoft.com/office/drawing/2014/main" val="3481184711"/>
                    </a:ext>
                  </a:extLst>
                </a:gridCol>
                <a:gridCol w="2899937">
                  <a:extLst>
                    <a:ext uri="{9D8B030D-6E8A-4147-A177-3AD203B41FA5}">
                      <a16:colId xmlns:a16="http://schemas.microsoft.com/office/drawing/2014/main" val="3933474526"/>
                    </a:ext>
                  </a:extLst>
                </a:gridCol>
                <a:gridCol w="2833377">
                  <a:extLst>
                    <a:ext uri="{9D8B030D-6E8A-4147-A177-3AD203B41FA5}">
                      <a16:colId xmlns:a16="http://schemas.microsoft.com/office/drawing/2014/main" val="2017818575"/>
                    </a:ext>
                  </a:extLst>
                </a:gridCol>
                <a:gridCol w="3266789">
                  <a:extLst>
                    <a:ext uri="{9D8B030D-6E8A-4147-A177-3AD203B41FA5}">
                      <a16:colId xmlns:a16="http://schemas.microsoft.com/office/drawing/2014/main" val="613935087"/>
                    </a:ext>
                  </a:extLst>
                </a:gridCol>
                <a:gridCol w="3266789">
                  <a:extLst>
                    <a:ext uri="{9D8B030D-6E8A-4147-A177-3AD203B41FA5}">
                      <a16:colId xmlns:a16="http://schemas.microsoft.com/office/drawing/2014/main" val="757025847"/>
                    </a:ext>
                  </a:extLst>
                </a:gridCol>
              </a:tblGrid>
              <a:tr h="470569">
                <a:tc gridSpan="6"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4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Number</a:t>
                      </a:r>
                      <a:r>
                        <a:rPr lang="tr-TR" sz="4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of </a:t>
                      </a:r>
                      <a:r>
                        <a:rPr lang="tr-TR" sz="4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Equity</a:t>
                      </a:r>
                      <a:r>
                        <a:rPr lang="tr-TR" sz="4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4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Investors</a:t>
                      </a:r>
                      <a:endParaRPr lang="tr-TR" sz="4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204655" marR="204655" marT="102328" marB="1023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TR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TR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TR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TR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22133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US" sz="4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tr-TR" sz="40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thousand</a:t>
                      </a:r>
                      <a:r>
                        <a:rPr lang="en-US" sz="4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2026/04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27811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Investors</a:t>
                      </a:r>
                      <a:endParaRPr lang="tr-TR" sz="3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3,766.4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7,614.9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6,839.7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6,473.3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6,370.9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0589437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Individuals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3,757.3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7,604.4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6,829.0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6,461.6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6,359.2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6989244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Corporations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9.3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9.9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10.1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632242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Other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1477899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Investors</a:t>
                      </a:r>
                      <a:endParaRPr lang="tr-TR" sz="3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29.4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29.9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30.8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5101809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Individuals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14.8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26.6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26.9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27.44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28.1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2268321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Corporations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1622668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Other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6677565"/>
                  </a:ext>
                </a:extLst>
              </a:tr>
              <a:tr h="392298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R w="12700" cmpd="sng">
                      <a:noFill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3,783.5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7,643.9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6,869.1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6,503.2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6,401.8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2981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5F3E1A09-41E9-23DB-4912-D4D2FADA8E1D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61133DF-64B0-AF1A-9A32-8CDA2EC7D0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75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8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C9F536F-7962-9175-0A97-FF904BC9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85E8D2-F68E-9E36-704B-F31D44B678D1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Font typeface="Wingdings" charset="2"/>
              <a:buNone/>
            </a:pPr>
            <a:r>
              <a:rPr lang="tr-TR" sz="2400" dirty="0"/>
              <a:t>Source: TCMA, MKK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FB6ECEAA-8EEA-9BB8-FD00-67329C100932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Equity Investors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D3EEF0C-38EC-9731-2E1E-B37E4D1AA0C3}"/>
              </a:ext>
            </a:extLst>
          </p:cNvPr>
          <p:cNvSpPr/>
          <p:nvPr/>
        </p:nvSpPr>
        <p:spPr>
          <a:xfrm flipV="1">
            <a:off x="-32575" y="593996"/>
            <a:ext cx="58139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57864549-3CEE-4909-E528-93762E3D6AB4}"/>
              </a:ext>
            </a:extLst>
          </p:cNvPr>
          <p:cNvSpPr/>
          <p:nvPr/>
        </p:nvSpPr>
        <p:spPr>
          <a:xfrm flipV="1">
            <a:off x="-32574" y="1432308"/>
            <a:ext cx="88521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656A68-2EED-4AF8-116A-5161D4A0E155}"/>
              </a:ext>
            </a:extLst>
          </p:cNvPr>
          <p:cNvSpPr txBox="1"/>
          <p:nvPr/>
        </p:nvSpPr>
        <p:spPr>
          <a:xfrm>
            <a:off x="13112885" y="12171563"/>
            <a:ext cx="11271115" cy="130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GB" sz="2200" dirty="0">
                <a:ea typeface="Verdana" panose="020B0604030504040204" pitchFamily="34" charset="0"/>
                <a:cs typeface="Verdana" panose="020B0604030504040204" pitchFamily="34" charset="0"/>
              </a:rPr>
              <a:t>No. of Active Accounts: Accounts with at least one order execution per month</a:t>
            </a:r>
            <a:endParaRPr lang="tr-TR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dirty="0"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lang="en-US" sz="2200" dirty="0" err="1">
                <a:ea typeface="Verdana" panose="020B0604030504040204" pitchFamily="34" charset="0"/>
                <a:cs typeface="Verdana" panose="020B0604030504040204" pitchFamily="34" charset="0"/>
              </a:rPr>
              <a:t>ouble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counting due to investors with accounts</a:t>
            </a:r>
            <a:r>
              <a:rPr lang="tr-TR" sz="2200" dirty="0">
                <a:ea typeface="Verdana" panose="020B0604030504040204" pitchFamily="34" charset="0"/>
                <a:cs typeface="Verdana" panose="020B0604030504040204" pitchFamily="34" charset="0"/>
              </a:rPr>
              <a:t> in multiple </a:t>
            </a:r>
            <a:r>
              <a:rPr lang="tr-TR" sz="2200" dirty="0" err="1">
                <a:ea typeface="Verdana" panose="020B0604030504040204" pitchFamily="34" charset="0"/>
                <a:cs typeface="Verdana" panose="020B0604030504040204" pitchFamily="34" charset="0"/>
              </a:rPr>
              <a:t>brokers</a:t>
            </a:r>
            <a:endParaRPr lang="tr-T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1F3D87-BD70-98AC-95C0-ACD966EA9DD3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21AD602-AE6B-0930-4F3D-E2095FCDE0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76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C881D8DD-EAF5-090A-7630-337AAE87C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339370"/>
              </p:ext>
            </p:extLst>
          </p:nvPr>
        </p:nvGraphicFramePr>
        <p:xfrm>
          <a:off x="997527" y="2170503"/>
          <a:ext cx="21405273" cy="1011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41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A2D4EF6-D78F-7AAA-6F2A-260ED64B9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5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F857D8-D365-CFFB-0B94-9A8C98A86FD9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MKK, Borsa Istanbul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5C79DE71-864C-0D1C-68E5-28B4A6BC7933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Market Capitalization </a:t>
            </a:r>
            <a:r>
              <a:rPr lang="en-US" b="0" dirty="0"/>
              <a:t>(BILLION </a:t>
            </a:r>
            <a:r>
              <a:rPr lang="tr-TR" b="0" dirty="0"/>
              <a:t>TL</a:t>
            </a:r>
            <a:r>
              <a:rPr lang="en-US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D60FE24-C682-53F5-F014-C484F0A8F32B}"/>
              </a:ext>
            </a:extLst>
          </p:cNvPr>
          <p:cNvSpPr/>
          <p:nvPr/>
        </p:nvSpPr>
        <p:spPr>
          <a:xfrm flipV="1">
            <a:off x="-32575" y="593996"/>
            <a:ext cx="773463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BD1C5DF1-8C9A-D84B-250A-1869F4D665D7}"/>
              </a:ext>
            </a:extLst>
          </p:cNvPr>
          <p:cNvSpPr/>
          <p:nvPr/>
        </p:nvSpPr>
        <p:spPr>
          <a:xfrm flipV="1">
            <a:off x="-32575" y="1432308"/>
            <a:ext cx="128693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FBDFD8-1F64-36C0-A240-05CC869A6D18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E6E3C13-6E6F-4B3E-4546-420CC39DF7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77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Grafik 58">
            <a:extLst>
              <a:ext uri="{FF2B5EF4-FFF2-40B4-BE49-F238E27FC236}">
                <a16:creationId xmlns:a16="http://schemas.microsoft.com/office/drawing/2014/main" id="{D5D8CA8F-036B-4901-B3DB-A209A1059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671154"/>
              </p:ext>
            </p:extLst>
          </p:nvPr>
        </p:nvGraphicFramePr>
        <p:xfrm>
          <a:off x="2305891" y="2253512"/>
          <a:ext cx="19772217" cy="101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00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974EBE-6094-4860-C908-ED3E76293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65F1-AC7B-707D-E56E-6D81663D3FCB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MKK, Borsa Istanbul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DF73F757-96C9-CD06-9668-32EBAB4F9446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Share of Foreign Investors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BD804F15-63B4-DF4E-615A-2412080A5D79}"/>
              </a:ext>
            </a:extLst>
          </p:cNvPr>
          <p:cNvSpPr/>
          <p:nvPr/>
        </p:nvSpPr>
        <p:spPr>
          <a:xfrm flipV="1">
            <a:off x="-32575" y="593996"/>
            <a:ext cx="773463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F89D8DD8-E88A-0211-96D6-8A933CE07412}"/>
              </a:ext>
            </a:extLst>
          </p:cNvPr>
          <p:cNvSpPr/>
          <p:nvPr/>
        </p:nvSpPr>
        <p:spPr>
          <a:xfrm flipV="1">
            <a:off x="-32575" y="1432308"/>
            <a:ext cx="128693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76">
            <a:extLst>
              <a:ext uri="{FF2B5EF4-FFF2-40B4-BE49-F238E27FC236}">
                <a16:creationId xmlns:a16="http://schemas.microsoft.com/office/drawing/2014/main" id="{304C407A-6C53-21BA-DB5E-256091F69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44970"/>
              </p:ext>
            </p:extLst>
          </p:nvPr>
        </p:nvGraphicFramePr>
        <p:xfrm>
          <a:off x="2106350" y="2305809"/>
          <a:ext cx="20171299" cy="943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4890AA0-AA0F-51BF-A562-5B1B6348DABB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38FB754-1782-9A66-A460-DA0DA930A1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78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988F30B-0D89-DDD4-B482-BCA5A70D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C894C4-D4FD-54CC-DF50-E662EBACAC0D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MKK</a:t>
            </a:r>
          </a:p>
        </p:txBody>
      </p:sp>
      <p:sp>
        <p:nvSpPr>
          <p:cNvPr id="9" name="KISACA Türkİye Sermaye PİyaSALARI BİRLİĞİ">
            <a:extLst>
              <a:ext uri="{FF2B5EF4-FFF2-40B4-BE49-F238E27FC236}">
                <a16:creationId xmlns:a16="http://schemas.microsoft.com/office/drawing/2014/main" id="{60DC2AAC-B39E-6DD4-A845-7D0360E0A25B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Equity Ownership According to Investor Categories</a:t>
            </a:r>
            <a:r>
              <a:rPr lang="tr-TR" dirty="0"/>
              <a:t> </a:t>
            </a:r>
            <a:r>
              <a:rPr lang="tr-TR" b="0" dirty="0"/>
              <a:t>(%, </a:t>
            </a:r>
            <a:r>
              <a:rPr lang="tr-TR" b="0" dirty="0" err="1"/>
              <a:t>bıllıon</a:t>
            </a:r>
            <a:r>
              <a:rPr lang="tr-TR" b="0" dirty="0"/>
              <a:t> </a:t>
            </a:r>
            <a:r>
              <a:rPr lang="tr-TR" b="0" dirty="0" err="1"/>
              <a:t>tl</a:t>
            </a:r>
            <a:r>
              <a:rPr lang="tr-TR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723ACEE-803D-CA1C-2DAE-C18E0FACC896}"/>
              </a:ext>
            </a:extLst>
          </p:cNvPr>
          <p:cNvSpPr/>
          <p:nvPr/>
        </p:nvSpPr>
        <p:spPr>
          <a:xfrm flipV="1">
            <a:off x="-32575" y="593996"/>
            <a:ext cx="773463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8943F83-CEEC-BDF5-C92F-E853EF8B697A}"/>
              </a:ext>
            </a:extLst>
          </p:cNvPr>
          <p:cNvSpPr/>
          <p:nvPr/>
        </p:nvSpPr>
        <p:spPr>
          <a:xfrm flipV="1">
            <a:off x="-32575" y="1432308"/>
            <a:ext cx="1424094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30">
            <a:extLst>
              <a:ext uri="{FF2B5EF4-FFF2-40B4-BE49-F238E27FC236}">
                <a16:creationId xmlns:a16="http://schemas.microsoft.com/office/drawing/2014/main" id="{DD046832-68E9-6F82-D576-AD9CDCEF5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96354"/>
              </p:ext>
            </p:extLst>
          </p:nvPr>
        </p:nvGraphicFramePr>
        <p:xfrm>
          <a:off x="1446092" y="2188425"/>
          <a:ext cx="21791384" cy="999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847DF8DF-7A6D-70F7-CB95-50F3E9301FE6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C0B3805-CB01-2000-4651-1E8F9F7CB7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79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8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BORSA ISTANBUL</a:t>
            </a:r>
            <a:endParaRPr dirty="0"/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99540" y="2370739"/>
            <a:ext cx="19498614" cy="108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000" dirty="0" err="1">
                <a:solidFill>
                  <a:srgbClr val="535353"/>
                </a:solidFill>
              </a:rPr>
              <a:t>Borsa</a:t>
            </a:r>
            <a:r>
              <a:rPr lang="en-GB" sz="3000" dirty="0">
                <a:solidFill>
                  <a:srgbClr val="535353"/>
                </a:solidFill>
              </a:rPr>
              <a:t> Istanbul, formerly named as Istanbul Stock Exchange, was established in 1985.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000" dirty="0"/>
              <a:t>The exchange was demutualised in 2013.</a:t>
            </a:r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000" dirty="0"/>
              <a:t>The exchanges operating in Turkey, namely Istanbul Stock Exchange, Istanbul Gold Exchange and the Turkish Derivatives Exchange merged under the roof of </a:t>
            </a:r>
            <a:r>
              <a:rPr lang="en-GB" sz="3000" dirty="0" err="1"/>
              <a:t>Borsa</a:t>
            </a:r>
            <a:r>
              <a:rPr lang="en-GB" sz="3000" dirty="0"/>
              <a:t> Istanbul.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000" dirty="0"/>
              <a:t>The main markets and the traded securities on </a:t>
            </a:r>
            <a:r>
              <a:rPr lang="en-GB" sz="3000" dirty="0" err="1"/>
              <a:t>Borsa</a:t>
            </a:r>
            <a:r>
              <a:rPr lang="en-GB" sz="3000" dirty="0"/>
              <a:t> Istanbul are: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r>
              <a:rPr lang="en-GB" sz="3000" dirty="0"/>
              <a:t> </a:t>
            </a:r>
          </a:p>
          <a:p>
            <a:pPr marL="1790700" lvl="5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000" u="sng" dirty="0"/>
              <a:t>Equity Market</a:t>
            </a:r>
            <a:r>
              <a:rPr lang="en-GB" sz="3000" dirty="0"/>
              <a:t>: Shares, rights coupons, ETFs, warrants, certificates, real estate and venture capital investment funds</a:t>
            </a:r>
            <a:r>
              <a:rPr lang="tr-TR" sz="3000" dirty="0"/>
              <a:t>; Turkish state mint certificates.</a:t>
            </a:r>
            <a:endParaRPr lang="en-GB" sz="3000" dirty="0"/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000" u="sng" dirty="0"/>
              <a:t>Debt Securities Market</a:t>
            </a:r>
            <a:r>
              <a:rPr lang="en-GB" sz="3000" dirty="0"/>
              <a:t>: Government bonds, corporate bonds, asset-backed securities, Islamic bonds, repo-reverse repo transactions, Turkish </a:t>
            </a:r>
            <a:r>
              <a:rPr lang="en-GB" sz="3000" dirty="0" err="1"/>
              <a:t>eurobonds</a:t>
            </a:r>
            <a:r>
              <a:rPr lang="en-GB" sz="3000" dirty="0"/>
              <a:t>, money market and swap transactions.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000" u="sng" dirty="0"/>
              <a:t>Derivatives Market</a:t>
            </a:r>
            <a:r>
              <a:rPr lang="en-GB" sz="3000" dirty="0"/>
              <a:t>: Single stock, equity index, foreign currency, physically delivered FX, precious metals, energy, foreign index and interest rate futures, </a:t>
            </a:r>
            <a:r>
              <a:rPr lang="tr-TR" sz="3000" dirty="0"/>
              <a:t>s</a:t>
            </a:r>
            <a:r>
              <a:rPr lang="en-GB" sz="3000" dirty="0"/>
              <a:t>ingle stock, currency, equity index, USDTRY and  physically delivered USDTRY options.</a:t>
            </a:r>
          </a:p>
          <a:p>
            <a:pPr marL="1790700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000" u="sng" dirty="0"/>
              <a:t>Precious Metals and Diamond Market</a:t>
            </a:r>
            <a:r>
              <a:rPr lang="en-GB" sz="3000" dirty="0"/>
              <a:t>: Gold, silver, platinum and palladium.</a:t>
            </a:r>
          </a:p>
          <a:p>
            <a:pPr marL="457200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endParaRPr lang="tr-TR" sz="4000" dirty="0"/>
          </a:p>
          <a:p>
            <a:pPr marL="457200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endParaRPr lang="tr-TR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703800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70CEA61-FF1C-D523-13B0-969B67D87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EDC9CB-AB49-0B1A-F9E1-C46059333412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</a:p>
        </p:txBody>
      </p:sp>
      <p:sp>
        <p:nvSpPr>
          <p:cNvPr id="11" name="KISACA Türkİye Sermaye PİyaSALARI BİRLİĞİ">
            <a:extLst>
              <a:ext uri="{FF2B5EF4-FFF2-40B4-BE49-F238E27FC236}">
                <a16:creationId xmlns:a16="http://schemas.microsoft.com/office/drawing/2014/main" id="{49F7FCF9-F91D-F2D1-99DE-59D2E9CD2358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Equity Trading Volume by</a:t>
            </a:r>
            <a:r>
              <a:rPr lang="tr-TR" dirty="0"/>
              <a:t> </a:t>
            </a:r>
            <a:r>
              <a:rPr lang="en-US" dirty="0"/>
              <a:t>Investor Categories</a:t>
            </a:r>
            <a:r>
              <a:rPr lang="tr-TR" dirty="0"/>
              <a:t> 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D20FC65-9706-207D-5528-3133CC5C125E}"/>
              </a:ext>
            </a:extLst>
          </p:cNvPr>
          <p:cNvSpPr/>
          <p:nvPr/>
        </p:nvSpPr>
        <p:spPr>
          <a:xfrm flipV="1">
            <a:off x="-32575" y="593990"/>
            <a:ext cx="11143920" cy="6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6C9B9337-B5DC-9E6C-8998-23FF80F3EDA9}"/>
              </a:ext>
            </a:extLst>
          </p:cNvPr>
          <p:cNvSpPr/>
          <p:nvPr/>
        </p:nvSpPr>
        <p:spPr>
          <a:xfrm flipV="1">
            <a:off x="-32575" y="1432308"/>
            <a:ext cx="18957884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4" name="Grafik 18">
            <a:extLst>
              <a:ext uri="{FF2B5EF4-FFF2-40B4-BE49-F238E27FC236}">
                <a16:creationId xmlns:a16="http://schemas.microsoft.com/office/drawing/2014/main" id="{DE76DFD1-4E8F-0D6B-F376-23009AC56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815933"/>
              </p:ext>
            </p:extLst>
          </p:nvPr>
        </p:nvGraphicFramePr>
        <p:xfrm>
          <a:off x="1539191" y="2170496"/>
          <a:ext cx="21791384" cy="101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B59D4EE-F8BE-25C8-54AD-8128F0DD3F7F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AA57046E-F7D0-A01C-5608-BEC09BCA19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80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88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37BDE5D-8D06-DB7A-33A9-576DB683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692AC5-0A2D-62DB-0ECB-61A1864DA6BD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tr-TR" sz="2400" dirty="0">
                <a:solidFill>
                  <a:srgbClr val="7A7C7A"/>
                </a:solidFill>
                <a:effectLst/>
                <a:latin typeface="Helvetica" pitchFamily="2" charset="0"/>
              </a:rPr>
              <a:t>MKK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3" name="KISACA Türkİye Sermaye PİyaSALARI BİRLİĞİ">
            <a:extLst>
              <a:ext uri="{FF2B5EF4-FFF2-40B4-BE49-F238E27FC236}">
                <a16:creationId xmlns:a16="http://schemas.microsoft.com/office/drawing/2014/main" id="{2E36F2A9-E453-5666-7A15-520F173A15C8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Number of </a:t>
            </a:r>
            <a:r>
              <a:rPr lang="tr-TR" dirty="0"/>
              <a:t>CORPORATE BOND</a:t>
            </a:r>
            <a:r>
              <a:rPr lang="en-US" dirty="0"/>
              <a:t> Investors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D0966EE-4C7C-0A73-1E66-BDB3D1248100}"/>
              </a:ext>
            </a:extLst>
          </p:cNvPr>
          <p:cNvSpPr/>
          <p:nvPr/>
        </p:nvSpPr>
        <p:spPr>
          <a:xfrm flipV="1">
            <a:off x="-32575" y="593996"/>
            <a:ext cx="973075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7E0D28F2-3A4A-0E2D-A853-8672CA479643}"/>
              </a:ext>
            </a:extLst>
          </p:cNvPr>
          <p:cNvSpPr/>
          <p:nvPr/>
        </p:nvSpPr>
        <p:spPr>
          <a:xfrm flipV="1">
            <a:off x="-32575" y="1432306"/>
            <a:ext cx="15438829" cy="2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7BA817-F125-EC6F-687F-93B4E8D84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44457"/>
              </p:ext>
            </p:extLst>
          </p:nvPr>
        </p:nvGraphicFramePr>
        <p:xfrm>
          <a:off x="1964827" y="3034728"/>
          <a:ext cx="20454345" cy="76465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18672">
                  <a:extLst>
                    <a:ext uri="{9D8B030D-6E8A-4147-A177-3AD203B41FA5}">
                      <a16:colId xmlns:a16="http://schemas.microsoft.com/office/drawing/2014/main" val="2879452753"/>
                    </a:ext>
                  </a:extLst>
                </a:gridCol>
                <a:gridCol w="2139016">
                  <a:extLst>
                    <a:ext uri="{9D8B030D-6E8A-4147-A177-3AD203B41FA5}">
                      <a16:colId xmlns:a16="http://schemas.microsoft.com/office/drawing/2014/main" val="2724592346"/>
                    </a:ext>
                  </a:extLst>
                </a:gridCol>
                <a:gridCol w="2673771">
                  <a:extLst>
                    <a:ext uri="{9D8B030D-6E8A-4147-A177-3AD203B41FA5}">
                      <a16:colId xmlns:a16="http://schemas.microsoft.com/office/drawing/2014/main" val="2385316886"/>
                    </a:ext>
                  </a:extLst>
                </a:gridCol>
                <a:gridCol w="2673771">
                  <a:extLst>
                    <a:ext uri="{9D8B030D-6E8A-4147-A177-3AD203B41FA5}">
                      <a16:colId xmlns:a16="http://schemas.microsoft.com/office/drawing/2014/main" val="533798363"/>
                    </a:ext>
                  </a:extLst>
                </a:gridCol>
                <a:gridCol w="2673771">
                  <a:extLst>
                    <a:ext uri="{9D8B030D-6E8A-4147-A177-3AD203B41FA5}">
                      <a16:colId xmlns:a16="http://schemas.microsoft.com/office/drawing/2014/main" val="2415072185"/>
                    </a:ext>
                  </a:extLst>
                </a:gridCol>
                <a:gridCol w="2860935">
                  <a:extLst>
                    <a:ext uri="{9D8B030D-6E8A-4147-A177-3AD203B41FA5}">
                      <a16:colId xmlns:a16="http://schemas.microsoft.com/office/drawing/2014/main" val="2558160302"/>
                    </a:ext>
                  </a:extLst>
                </a:gridCol>
                <a:gridCol w="2914409">
                  <a:extLst>
                    <a:ext uri="{9D8B030D-6E8A-4147-A177-3AD203B41FA5}">
                      <a16:colId xmlns:a16="http://schemas.microsoft.com/office/drawing/2014/main" val="2300829244"/>
                    </a:ext>
                  </a:extLst>
                </a:gridCol>
              </a:tblGrid>
              <a:tr h="72923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Corporate Bond Investors</a:t>
                      </a:r>
                      <a:endParaRPr lang="en-US" sz="4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583619"/>
                  </a:ext>
                </a:extLst>
              </a:tr>
              <a:tr h="729234">
                <a:tc>
                  <a:txBody>
                    <a:bodyPr/>
                    <a:lstStyle/>
                    <a:p>
                      <a:pPr algn="l" fontAlgn="b"/>
                      <a:r>
                        <a:rPr lang="en-TR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2022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2023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2026/04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43723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Investors</a:t>
                      </a:r>
                      <a:endParaRPr lang="tr-TR" sz="3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40.669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45.906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47,896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41,418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37,257</a:t>
                      </a:r>
                    </a:p>
                  </a:txBody>
                  <a:tcPr marL="0" marR="0" marT="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3628380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Individuals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TR" sz="16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38.832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44.378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46,507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40,283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36,134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6112699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Corporations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1.212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774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510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5276155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Domestic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Other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622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613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2068594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Investors</a:t>
                      </a:r>
                      <a:endParaRPr lang="tr-TR" sz="3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8950005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Individuals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7371472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Corporations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5329166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Foreign</a:t>
                      </a:r>
                      <a:r>
                        <a:rPr lang="tr-TR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tr-TR" sz="3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Other</a:t>
                      </a:r>
                      <a:endParaRPr lang="tr-TR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R" sz="1600" b="0" i="0" u="none" strike="noStrike" cap="none" spc="0" baseline="0" noProof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0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898683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3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R" sz="3200" b="1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TR" sz="32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40.943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1" i="0" u="none" strike="noStrike" dirty="0"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46.138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48,162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41,610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42937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200" b="1" i="0" u="none" strike="noStrike" cap="none" spc="0" baseline="0" dirty="0">
                          <a:solidFill>
                            <a:srgbClr val="505150"/>
                          </a:solidFill>
                          <a:effectLst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  <a:sym typeface="Helvetica"/>
                        </a:rPr>
                        <a:t>37,452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91096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63084D19-7238-C510-B3BB-E87FA6014BAE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E8CB7B4-6481-2985-C3AB-AE3C92B00C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81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AB4971-52DC-B38D-B5A7-7C1486539DFE}"/>
              </a:ext>
            </a:extLst>
          </p:cNvPr>
          <p:cNvSpPr txBox="1"/>
          <p:nvPr/>
        </p:nvSpPr>
        <p:spPr>
          <a:xfrm>
            <a:off x="14750200" y="12872349"/>
            <a:ext cx="9298841" cy="60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>
              <a:lnSpc>
                <a:spcPct val="150000"/>
              </a:lnSpc>
            </a:pP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Lease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sukuks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excluded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3009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126F910-E964-C3C0-CF72-82C1A476D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5FF68F9-4BBB-D29D-21E5-43EFEB2286F8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Source: MKK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2" name="KISACA Türkİye Sermaye PİyaSALARI BİRLİĞİ">
            <a:extLst>
              <a:ext uri="{FF2B5EF4-FFF2-40B4-BE49-F238E27FC236}">
                <a16:creationId xmlns:a16="http://schemas.microsoft.com/office/drawing/2014/main" id="{D0A79EAB-FDD9-3409-72FD-CFCB6A1697BB}"/>
              </a:ext>
            </a:extLst>
          </p:cNvPr>
          <p:cNvSpPr txBox="1"/>
          <p:nvPr/>
        </p:nvSpPr>
        <p:spPr>
          <a:xfrm>
            <a:off x="0" y="676219"/>
            <a:ext cx="8475900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Corporate</a:t>
            </a:r>
            <a:r>
              <a:rPr lang="tr-TR" dirty="0"/>
              <a:t> </a:t>
            </a:r>
            <a:r>
              <a:rPr lang="tr-TR" dirty="0" err="1"/>
              <a:t>bond</a:t>
            </a:r>
            <a:r>
              <a:rPr lang="en-US" dirty="0"/>
              <a:t> Ownership According to Investor Categories</a:t>
            </a:r>
            <a:r>
              <a:rPr lang="tr-TR" dirty="0"/>
              <a:t> </a:t>
            </a:r>
            <a:r>
              <a:rPr lang="tr-TR" b="0" dirty="0"/>
              <a:t>(%, BILLION </a:t>
            </a:r>
            <a:r>
              <a:rPr lang="tr-TR" b="0" dirty="0" err="1"/>
              <a:t>tl</a:t>
            </a:r>
            <a:r>
              <a:rPr lang="tr-TR" b="0" dirty="0"/>
              <a:t>)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26C2ECA9-48D6-021B-1A55-CD40B1B076D2}"/>
              </a:ext>
            </a:extLst>
          </p:cNvPr>
          <p:cNvSpPr/>
          <p:nvPr/>
        </p:nvSpPr>
        <p:spPr>
          <a:xfrm flipV="1">
            <a:off x="-32575" y="593996"/>
            <a:ext cx="1133788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EC8CCCD2-C4EB-E54D-C620-935688E4DE32}"/>
              </a:ext>
            </a:extLst>
          </p:cNvPr>
          <p:cNvSpPr/>
          <p:nvPr/>
        </p:nvSpPr>
        <p:spPr>
          <a:xfrm flipV="1">
            <a:off x="-32575" y="1432308"/>
            <a:ext cx="19318101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7" name="Grafik 30">
            <a:extLst>
              <a:ext uri="{FF2B5EF4-FFF2-40B4-BE49-F238E27FC236}">
                <a16:creationId xmlns:a16="http://schemas.microsoft.com/office/drawing/2014/main" id="{99237805-4211-9C74-D0AF-FE4296D07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32233"/>
              </p:ext>
            </p:extLst>
          </p:nvPr>
        </p:nvGraphicFramePr>
        <p:xfrm>
          <a:off x="1995056" y="1986422"/>
          <a:ext cx="20754108" cy="991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BB898F-DFCA-73EA-51B7-E8919122406D}"/>
              </a:ext>
            </a:extLst>
          </p:cNvPr>
          <p:cNvSpPr txBox="1"/>
          <p:nvPr/>
        </p:nvSpPr>
        <p:spPr>
          <a:xfrm>
            <a:off x="14791765" y="13006234"/>
            <a:ext cx="9298841" cy="60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>
              <a:lnSpc>
                <a:spcPct val="150000"/>
              </a:lnSpc>
            </a:pP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Lease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sukuks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tr-TR" dirty="0" err="1">
                <a:ea typeface="Verdana" panose="020B0604030504040204" pitchFamily="34" charset="0"/>
                <a:cs typeface="Verdana" panose="020B0604030504040204" pitchFamily="34" charset="0"/>
              </a:rPr>
              <a:t>excluded</a:t>
            </a:r>
            <a:endParaRPr lang="tr-TR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EFB59D-B7B0-6E90-0753-249B96B673CC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A8AC812-47B4-B945-73DC-A99C426A6C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82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91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5784F63-6778-D84C-E65A-A1B41C8E5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3BBCD7-2D05-02FF-0DAE-E77AA594C6F4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Source: MKK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3" name="KISACA Türkİye Sermaye PİyaSALARI BİRLİĞİ">
            <a:extLst>
              <a:ext uri="{FF2B5EF4-FFF2-40B4-BE49-F238E27FC236}">
                <a16:creationId xmlns:a16="http://schemas.microsoft.com/office/drawing/2014/main" id="{E720ED8C-DFFE-A9F0-E39F-F46A01BA6821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 err="1"/>
              <a:t>Mutual</a:t>
            </a:r>
            <a:r>
              <a:rPr lang="tr-TR" dirty="0"/>
              <a:t> </a:t>
            </a:r>
            <a:r>
              <a:rPr lang="tr-TR" dirty="0" err="1"/>
              <a:t>fund</a:t>
            </a:r>
            <a:r>
              <a:rPr lang="tr-TR" dirty="0"/>
              <a:t> </a:t>
            </a:r>
            <a:r>
              <a:rPr lang="tr-TR" dirty="0" err="1"/>
              <a:t>ınvestors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D124D84D-0716-1DF8-5CC6-8EA9524754B9}"/>
              </a:ext>
            </a:extLst>
          </p:cNvPr>
          <p:cNvSpPr/>
          <p:nvPr/>
        </p:nvSpPr>
        <p:spPr>
          <a:xfrm flipV="1">
            <a:off x="-32574" y="593996"/>
            <a:ext cx="560210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A46D7D4-4B9E-6945-09FE-C16B83A396D1}"/>
              </a:ext>
            </a:extLst>
          </p:cNvPr>
          <p:cNvSpPr/>
          <p:nvPr/>
        </p:nvSpPr>
        <p:spPr>
          <a:xfrm flipV="1">
            <a:off x="-32574" y="1432308"/>
            <a:ext cx="9398248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6" name="Grafik 3">
            <a:extLst>
              <a:ext uri="{FF2B5EF4-FFF2-40B4-BE49-F238E27FC236}">
                <a16:creationId xmlns:a16="http://schemas.microsoft.com/office/drawing/2014/main" id="{C8DB6123-F3C4-1EBA-AD17-E0E448C32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973589"/>
              </p:ext>
            </p:extLst>
          </p:nvPr>
        </p:nvGraphicFramePr>
        <p:xfrm>
          <a:off x="2296448" y="1730031"/>
          <a:ext cx="19791104" cy="1055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19CB799-D745-AC59-CF48-9ED8DEFF63E0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93966D9-2EC2-BDD4-0C12-DCEBF5C077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83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3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88BF9BA-2336-B40C-13EC-B798AD550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355EB3-AD91-D180-FCFE-A2AC684223E6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r>
              <a:rPr lang="tr-TR" sz="2400" dirty="0">
                <a:latin typeface="Helvetica" pitchFamily="2" charset="0"/>
              </a:rPr>
              <a:t>Source</a:t>
            </a:r>
            <a:r>
              <a:rPr sz="2400" dirty="0">
                <a:latin typeface="Helvetica" pitchFamily="2" charset="0"/>
              </a:rPr>
              <a:t>: </a:t>
            </a:r>
            <a:r>
              <a:rPr lang="tr-TR" sz="2400" dirty="0">
                <a:solidFill>
                  <a:srgbClr val="7A7C7A"/>
                </a:solidFill>
                <a:latin typeface="Helvetica" pitchFamily="2" charset="0"/>
              </a:rPr>
              <a:t>PMC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4" name="KISACA Türkİye Sermaye PİyaSALARI BİRLİĞİ">
            <a:extLst>
              <a:ext uri="{FF2B5EF4-FFF2-40B4-BE49-F238E27FC236}">
                <a16:creationId xmlns:a16="http://schemas.microsoft.com/office/drawing/2014/main" id="{760D5A83-E790-9BFB-547C-2E1F200DC3BD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tr-TR" dirty="0"/>
              <a:t>PENSION FUND INVESTORS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756D4109-31C2-F168-1399-BFDD1A78DF90}"/>
              </a:ext>
            </a:extLst>
          </p:cNvPr>
          <p:cNvSpPr/>
          <p:nvPr/>
        </p:nvSpPr>
        <p:spPr>
          <a:xfrm flipV="1">
            <a:off x="-32575" y="593996"/>
            <a:ext cx="810111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28982E21-30CE-5FEC-4616-662AD8D351F9}"/>
              </a:ext>
            </a:extLst>
          </p:cNvPr>
          <p:cNvSpPr/>
          <p:nvPr/>
        </p:nvSpPr>
        <p:spPr>
          <a:xfrm flipV="1">
            <a:off x="-32575" y="1432308"/>
            <a:ext cx="1286274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7" name="Grafik 9">
            <a:extLst>
              <a:ext uri="{FF2B5EF4-FFF2-40B4-BE49-F238E27FC236}">
                <a16:creationId xmlns:a16="http://schemas.microsoft.com/office/drawing/2014/main" id="{C314605B-3585-C146-E880-E0E193C59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324975"/>
              </p:ext>
            </p:extLst>
          </p:nvPr>
        </p:nvGraphicFramePr>
        <p:xfrm>
          <a:off x="2404778" y="1546114"/>
          <a:ext cx="19574443" cy="1109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4FC2F2E-E691-0807-1A7F-7B2FA0386C4D}"/>
              </a:ext>
            </a:extLst>
          </p:cNvPr>
          <p:cNvSpPr txBox="1"/>
          <p:nvPr/>
        </p:nvSpPr>
        <p:spPr>
          <a:xfrm>
            <a:off x="14791765" y="13006234"/>
            <a:ext cx="9298841" cy="60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Portfolio size includes government contributions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CB1AF3-CDD6-70DB-399A-507563A1FC35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D2A8E62-AB0A-1F36-0573-CB7366F6CC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84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65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1F89165-A5D5-EB9A-9FB8-03369A56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C773C3-DBA1-8D09-09F3-0D38413724E1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4" name="KISACA Türkİye Sermaye PİyaSALARI BİRLİĞİ">
            <a:extLst>
              <a:ext uri="{FF2B5EF4-FFF2-40B4-BE49-F238E27FC236}">
                <a16:creationId xmlns:a16="http://schemas.microsoft.com/office/drawing/2014/main" id="{4787EE9D-0F0D-D72A-E817-55293F88AD9A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</a:t>
            </a:r>
            <a:r>
              <a:rPr lang="tr-TR" dirty="0"/>
              <a:t>FUTURES</a:t>
            </a:r>
            <a:r>
              <a:rPr lang="en-US" dirty="0"/>
              <a:t> Trading Volume by</a:t>
            </a:r>
            <a:r>
              <a:rPr lang="tr-TR" dirty="0"/>
              <a:t> </a:t>
            </a:r>
            <a:r>
              <a:rPr lang="en-US" dirty="0"/>
              <a:t>Investor Categories</a:t>
            </a:r>
            <a:r>
              <a:rPr lang="tr-TR" dirty="0"/>
              <a:t>*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8AC33AD5-A31D-15F0-C344-F5010D506D56}"/>
              </a:ext>
            </a:extLst>
          </p:cNvPr>
          <p:cNvSpPr/>
          <p:nvPr/>
        </p:nvSpPr>
        <p:spPr>
          <a:xfrm flipV="1">
            <a:off x="-32575" y="593996"/>
            <a:ext cx="1066247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2B0683AC-51D9-76DA-AB69-7B1E7978DAD7}"/>
              </a:ext>
            </a:extLst>
          </p:cNvPr>
          <p:cNvSpPr/>
          <p:nvPr/>
        </p:nvSpPr>
        <p:spPr>
          <a:xfrm flipV="1">
            <a:off x="-32575" y="1432308"/>
            <a:ext cx="172633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7" name="Grafik 19">
            <a:extLst>
              <a:ext uri="{FF2B5EF4-FFF2-40B4-BE49-F238E27FC236}">
                <a16:creationId xmlns:a16="http://schemas.microsoft.com/office/drawing/2014/main" id="{9CDF99D6-B30C-E838-47A1-F3CB03D88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511911"/>
              </p:ext>
            </p:extLst>
          </p:nvPr>
        </p:nvGraphicFramePr>
        <p:xfrm>
          <a:off x="1547869" y="2170496"/>
          <a:ext cx="21420000" cy="959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E24B6275-C1DB-E2B7-4ED1-5737AE4EB4E8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6730E63-4DB5-ABD8-B46C-B403B39E08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85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ED9E797-AF2D-7CBB-7265-BE6DA52FDDFA}"/>
              </a:ext>
            </a:extLst>
          </p:cNvPr>
          <p:cNvSpPr txBox="1"/>
          <p:nvPr/>
        </p:nvSpPr>
        <p:spPr>
          <a:xfrm>
            <a:off x="14791765" y="12738112"/>
            <a:ext cx="9298841" cy="60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Autofit/>
          </a:bodyPr>
          <a:lstStyle/>
          <a:p>
            <a:pPr algn="r"/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tr-TR" dirty="0" err="1"/>
              <a:t>Brokerage</a:t>
            </a:r>
            <a:r>
              <a:rPr lang="tr-TR" dirty="0"/>
              <a:t> </a:t>
            </a:r>
            <a:r>
              <a:rPr lang="tr-TR" dirty="0" err="1"/>
              <a:t>firms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investment</a:t>
            </a:r>
            <a:r>
              <a:rPr lang="tr-TR" dirty="0"/>
              <a:t> </a:t>
            </a:r>
            <a:r>
              <a:rPr lang="tr-TR" dirty="0" err="1"/>
              <a:t>banks</a:t>
            </a:r>
            <a:r>
              <a:rPr lang="tr-TR" dirty="0"/>
              <a:t> </a:t>
            </a:r>
            <a:r>
              <a:rPr lang="tr-TR" dirty="0" err="1"/>
              <a:t>only</a:t>
            </a:r>
            <a:endParaRPr lang="tr-TR" dirty="0"/>
          </a:p>
          <a:p>
            <a:pPr algn="r"/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1537EB-0C56-6C08-2D83-9D137E9730A3}"/>
              </a:ext>
            </a:extLst>
          </p:cNvPr>
          <p:cNvSpPr txBox="1"/>
          <p:nvPr/>
        </p:nvSpPr>
        <p:spPr>
          <a:xfrm>
            <a:off x="-498764" y="263236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58A-2FBD-B2B9-EFCD-5F1DE47A916D}"/>
              </a:ext>
            </a:extLst>
          </p:cNvPr>
          <p:cNvSpPr txBox="1"/>
          <p:nvPr/>
        </p:nvSpPr>
        <p:spPr>
          <a:xfrm>
            <a:off x="-221673" y="-7204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4293" tIns="64293" rIns="64293" bIns="64293" numCol="1" spcCol="38100" rtlCol="0" anchor="ctr">
            <a:normAutofit fontScale="25000" lnSpcReduction="20000"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 dirty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A57F277-12C8-05CE-A27E-828BB673F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699E91-6A9F-6392-945B-908CB701C5C1}"/>
              </a:ext>
            </a:extLst>
          </p:cNvPr>
          <p:cNvSpPr txBox="1"/>
          <p:nvPr/>
        </p:nvSpPr>
        <p:spPr>
          <a:xfrm>
            <a:off x="334959" y="13006234"/>
            <a:ext cx="7994789" cy="47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293" tIns="64293" rIns="64293" bIns="64293">
            <a:normAutofit lnSpcReduction="10000"/>
          </a:bodyPr>
          <a:lstStyle>
            <a:lvl1pPr>
              <a:spcBef>
                <a:spcPts val="500"/>
              </a:spcBef>
              <a:defRPr sz="2200">
                <a:solidFill>
                  <a:srgbClr val="7B7D7B"/>
                </a:solidFill>
              </a:defRPr>
            </a:lvl1pPr>
          </a:lstStyle>
          <a:p>
            <a:pPr marL="0" indent="0">
              <a:buNone/>
            </a:pPr>
            <a:r>
              <a:rPr lang="tr-TR" sz="2400" dirty="0"/>
              <a:t>Source: TCMA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13" name="KISACA Türkİye Sermaye PİyaSALARI BİRLİĞİ">
            <a:extLst>
              <a:ext uri="{FF2B5EF4-FFF2-40B4-BE49-F238E27FC236}">
                <a16:creationId xmlns:a16="http://schemas.microsoft.com/office/drawing/2014/main" id="{4FE1F096-33F5-01B9-BDEC-203D96A06EBC}"/>
              </a:ext>
            </a:extLst>
          </p:cNvPr>
          <p:cNvSpPr txBox="1"/>
          <p:nvPr/>
        </p:nvSpPr>
        <p:spPr>
          <a:xfrm>
            <a:off x="452947" y="694120"/>
            <a:ext cx="8101118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/>
              <a:t>Breakdown of </a:t>
            </a:r>
            <a:r>
              <a:rPr lang="tr-TR" dirty="0"/>
              <a:t>FOREX</a:t>
            </a:r>
            <a:r>
              <a:rPr lang="en-US" dirty="0"/>
              <a:t> Trading Volume by</a:t>
            </a:r>
            <a:r>
              <a:rPr lang="tr-TR" dirty="0"/>
              <a:t> </a:t>
            </a:r>
            <a:r>
              <a:rPr lang="en-US" dirty="0"/>
              <a:t>Investor Categories</a:t>
            </a:r>
            <a:endParaRPr lang="tr-TR" b="0" dirty="0">
              <a:latin typeface="Helvetica" pitchFamily="2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BCFB8B0C-436D-F8BF-BE65-9A1687F7D5C5}"/>
              </a:ext>
            </a:extLst>
          </p:cNvPr>
          <p:cNvSpPr/>
          <p:nvPr/>
        </p:nvSpPr>
        <p:spPr>
          <a:xfrm flipV="1">
            <a:off x="-32575" y="593996"/>
            <a:ext cx="1066247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6EEEA6E9-FA87-1C9B-76C5-CF84FCF2CA62}"/>
              </a:ext>
            </a:extLst>
          </p:cNvPr>
          <p:cNvSpPr/>
          <p:nvPr/>
        </p:nvSpPr>
        <p:spPr>
          <a:xfrm flipV="1">
            <a:off x="-32575" y="1432308"/>
            <a:ext cx="172633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graphicFrame>
        <p:nvGraphicFramePr>
          <p:cNvPr id="16" name="Grafik 20">
            <a:extLst>
              <a:ext uri="{FF2B5EF4-FFF2-40B4-BE49-F238E27FC236}">
                <a16:creationId xmlns:a16="http://schemas.microsoft.com/office/drawing/2014/main" id="{46F30CE8-F311-BF0C-C151-D1121868B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135325"/>
              </p:ext>
            </p:extLst>
          </p:nvPr>
        </p:nvGraphicFramePr>
        <p:xfrm>
          <a:off x="1255596" y="1943397"/>
          <a:ext cx="21420000" cy="102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C367400-8AAC-AE40-BA66-690891F54FC4}"/>
              </a:ext>
            </a:extLst>
          </p:cNvPr>
          <p:cNvSpPr/>
          <p:nvPr/>
        </p:nvSpPr>
        <p:spPr>
          <a:xfrm>
            <a:off x="11966135" y="12604054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7E8FAD4-725D-66EE-4CB0-A381759666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2000" y="12751870"/>
            <a:ext cx="301364" cy="499174"/>
          </a:xfrm>
        </p:spPr>
        <p:txBody>
          <a:bodyPr/>
          <a:lstStyle/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t>86</a:t>
            </a:fld>
            <a:endParaRPr lang="en-T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9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A565E-2E04-887D-FDCA-D55522A731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87</a:t>
            </a:fld>
            <a:endParaRPr lang="en-TR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0A477C5-893D-AB42-3EA8-53BC7A254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ÜRKİYE SERMAYE PİYASALARI BİRLİĞİ">
            <a:extLst>
              <a:ext uri="{FF2B5EF4-FFF2-40B4-BE49-F238E27FC236}">
                <a16:creationId xmlns:a16="http://schemas.microsoft.com/office/drawing/2014/main" id="{599B7C40-3315-88E2-DADA-9BFC61693188}"/>
              </a:ext>
            </a:extLst>
          </p:cNvPr>
          <p:cNvSpPr txBox="1"/>
          <p:nvPr/>
        </p:nvSpPr>
        <p:spPr>
          <a:xfrm>
            <a:off x="3744873" y="2394440"/>
            <a:ext cx="5357563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b="0" i="1" dirty="0">
                <a:latin typeface="Helvetica Oblique" pitchFamily="2" charset="0"/>
              </a:rPr>
              <a:t>www.tspb.org.tr</a:t>
            </a:r>
          </a:p>
        </p:txBody>
      </p:sp>
      <p:sp>
        <p:nvSpPr>
          <p:cNvPr id="12" name="TÜRKİYE SERMAYE PİYASALARI BİRLİĞİ">
            <a:extLst>
              <a:ext uri="{FF2B5EF4-FFF2-40B4-BE49-F238E27FC236}">
                <a16:creationId xmlns:a16="http://schemas.microsoft.com/office/drawing/2014/main" id="{66E2588C-3D0F-A875-0F60-429A3F1525F9}"/>
              </a:ext>
            </a:extLst>
          </p:cNvPr>
          <p:cNvSpPr txBox="1"/>
          <p:nvPr/>
        </p:nvSpPr>
        <p:spPr>
          <a:xfrm>
            <a:off x="10893818" y="2394440"/>
            <a:ext cx="5357563" cy="119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Autofit/>
          </a:bodyPr>
          <a:lstStyle>
            <a:lvl1pPr defTabSz="457200">
              <a:lnSpc>
                <a:spcPts val="15500"/>
              </a:lnSpc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tr-TR" sz="5400" b="0" i="1" dirty="0">
                <a:latin typeface="Helvetica Oblique" pitchFamily="2" charset="0"/>
              </a:rPr>
              <a:t>arastirma@tspb.org.tr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F6F36C-3A40-E355-F9AB-927CB54C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917" y="1322661"/>
            <a:ext cx="1669473" cy="1669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D9855-CB95-0D02-7AAA-1D3C0D6AB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1708230"/>
            <a:ext cx="1877291" cy="10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2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B525D0-329E-ADFD-D2F6-BAF608C1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09AE0C6-1370-17DD-15B2-D29981D16799}"/>
              </a:ext>
            </a:extLst>
          </p:cNvPr>
          <p:cNvSpPr/>
          <p:nvPr/>
        </p:nvSpPr>
        <p:spPr>
          <a:xfrm>
            <a:off x="-32572" y="593998"/>
            <a:ext cx="349422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41E3F2E-4AAA-5128-70E0-3AD5BDF7E2B0}"/>
              </a:ext>
            </a:extLst>
          </p:cNvPr>
          <p:cNvSpPr/>
          <p:nvPr/>
        </p:nvSpPr>
        <p:spPr>
          <a:xfrm>
            <a:off x="-32572" y="1532430"/>
            <a:ext cx="721714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txBody>
          <a:bodyPr lIns="64293" tIns="64293" rIns="64293" bIns="64293"/>
          <a:lstStyle/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09C7-00C1-5B72-01D0-3842B8720E24}"/>
              </a:ext>
            </a:extLst>
          </p:cNvPr>
          <p:cNvSpPr/>
          <p:nvPr/>
        </p:nvSpPr>
        <p:spPr>
          <a:xfrm>
            <a:off x="11966135" y="12751870"/>
            <a:ext cx="765702" cy="765702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64293" rIns="64293" bIns="64293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TR" sz="2400" b="0" i="0" u="none" strike="noStrike" cap="none" spc="0" normalizeH="0" baseline="0">
              <a:ln>
                <a:noFill/>
              </a:ln>
              <a:solidFill>
                <a:srgbClr val="5051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A254646-E484-67DB-6C02-B36F8C83AC6D}"/>
              </a:ext>
            </a:extLst>
          </p:cNvPr>
          <p:cNvSpPr txBox="1">
            <a:spLocks/>
          </p:cNvSpPr>
          <p:nvPr/>
        </p:nvSpPr>
        <p:spPr>
          <a:xfrm>
            <a:off x="12192000" y="12899686"/>
            <a:ext cx="301364" cy="499174"/>
          </a:xfrm>
          <a:prstGeom prst="rect">
            <a:avLst/>
          </a:prstGeom>
          <a:ln w="12700">
            <a:miter lim="400000"/>
          </a:ln>
        </p:spPr>
        <p:txBody>
          <a:bodyPr wrap="none" lIns="64293" tIns="64293" rIns="64293" bIns="6429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0515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fld id="{86CB4B4D-7CA3-9044-876B-883B54F8677D}" type="slidenum">
              <a:rPr lang="en-TR" sz="2400" b="1" smtClean="0">
                <a:solidFill>
                  <a:srgbClr val="FFFFFF"/>
                </a:solidFill>
              </a:rPr>
              <a:pPr/>
              <a:t>9</a:t>
            </a:fld>
            <a:endParaRPr lang="en-TR" sz="2400" b="1" dirty="0">
              <a:solidFill>
                <a:srgbClr val="FFFFFF"/>
              </a:solidFill>
            </a:endParaRPr>
          </a:p>
        </p:txBody>
      </p:sp>
      <p:sp>
        <p:nvSpPr>
          <p:cNvPr id="2" name="KISACA Türkİye Sermaye PİyaSALARI BİRLİĞİ">
            <a:extLst>
              <a:ext uri="{FF2B5EF4-FFF2-40B4-BE49-F238E27FC236}">
                <a16:creationId xmlns:a16="http://schemas.microsoft.com/office/drawing/2014/main" id="{52920F6D-C68A-395C-45BE-4214A31CAE8D}"/>
              </a:ext>
            </a:extLst>
          </p:cNvPr>
          <p:cNvSpPr txBox="1"/>
          <p:nvPr/>
        </p:nvSpPr>
        <p:spPr>
          <a:xfrm>
            <a:off x="452947" y="694120"/>
            <a:ext cx="12222412" cy="73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3" tIns="64293" rIns="64293" bIns="64293" anchor="ctr">
            <a:normAutofit/>
          </a:bodyPr>
          <a:lstStyle>
            <a:lvl1pPr>
              <a:defRPr sz="4000" b="1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Takasbank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(Istanbul Settlement and Custody Bank</a:t>
            </a:r>
            <a:r>
              <a:rPr lang="tr-TR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dirty="0">
              <a:ea typeface="Verdan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BA1C60FB-D3D0-A4F4-D61A-5FB3D1B264FC}"/>
              </a:ext>
            </a:extLst>
          </p:cNvPr>
          <p:cNvSpPr txBox="1"/>
          <p:nvPr/>
        </p:nvSpPr>
        <p:spPr>
          <a:xfrm>
            <a:off x="863985" y="1998170"/>
            <a:ext cx="22204300" cy="967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4293" tIns="64293" rIns="64293" bIns="64293">
            <a:spAutoFit/>
          </a:bodyPr>
          <a:lstStyle/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 err="1"/>
              <a:t>Takasbank</a:t>
            </a:r>
            <a:r>
              <a:rPr lang="en-GB" sz="3200" dirty="0"/>
              <a:t> was established in 1988 as a department of </a:t>
            </a:r>
            <a:r>
              <a:rPr lang="en-GB" sz="3200" dirty="0" err="1"/>
              <a:t>Borsa</a:t>
            </a:r>
            <a:r>
              <a:rPr lang="en-GB" sz="3200" dirty="0"/>
              <a:t> Istanbul, It was incorporated as a separate company in 1992 and became a non-deposit taking bank in 1995.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defRPr sz="2700">
                <a:solidFill>
                  <a:srgbClr val="535353"/>
                </a:solidFill>
              </a:defRPr>
            </a:pP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 err="1"/>
              <a:t>Takasbank</a:t>
            </a:r>
            <a:r>
              <a:rPr lang="en-GB" sz="3200" dirty="0"/>
              <a:t> is:</a:t>
            </a: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The clearing and settlement </a:t>
            </a:r>
            <a:r>
              <a:rPr lang="en-GB" sz="3200" dirty="0" err="1"/>
              <a:t>center</a:t>
            </a:r>
            <a:r>
              <a:rPr lang="en-GB" sz="3200" dirty="0"/>
              <a:t> for </a:t>
            </a:r>
            <a:r>
              <a:rPr lang="en-GB" sz="3200" dirty="0" err="1"/>
              <a:t>Borsa</a:t>
            </a:r>
            <a:r>
              <a:rPr lang="en-GB" sz="3200" dirty="0"/>
              <a:t> Istanbul</a:t>
            </a:r>
            <a:endParaRPr lang="en-GB" sz="3000" dirty="0"/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The central counterparty for </a:t>
            </a:r>
            <a:r>
              <a:rPr lang="en-GB" sz="3200" dirty="0" err="1"/>
              <a:t>Borsa</a:t>
            </a:r>
            <a:r>
              <a:rPr lang="en-GB" sz="3200" dirty="0"/>
              <a:t> Istanbul Futures &amp; Options, Debt Securities,  Equities, Money and Swap markets</a:t>
            </a: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The national numbering agency of Turkey</a:t>
            </a: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endParaRPr lang="en-GB" sz="3000" dirty="0"/>
          </a:p>
          <a:p>
            <a:pPr marL="380999" indent="-380999">
              <a:spcBef>
                <a:spcPts val="800"/>
              </a:spcBef>
              <a:buClr>
                <a:schemeClr val="accent2"/>
              </a:buClr>
              <a:buSzPct val="150000"/>
              <a:buFont typeface="Helvetica"/>
              <a:buChar char="‣"/>
              <a:defRPr sz="2700">
                <a:solidFill>
                  <a:srgbClr val="535353"/>
                </a:solidFill>
              </a:defRPr>
            </a:pPr>
            <a:r>
              <a:rPr lang="en-GB" sz="3200" dirty="0"/>
              <a:t>Services offered:  </a:t>
            </a: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>
                <a:solidFill>
                  <a:srgbClr val="535353"/>
                </a:solidFill>
              </a:rPr>
              <a:t>Securities Lending &amp; Borrowing Market and </a:t>
            </a:r>
            <a:r>
              <a:rPr lang="en-GB" sz="3200" dirty="0" err="1">
                <a:solidFill>
                  <a:srgbClr val="535353"/>
                </a:solidFill>
              </a:rPr>
              <a:t>Takasbank</a:t>
            </a:r>
            <a:r>
              <a:rPr lang="en-GB" sz="3200" dirty="0">
                <a:solidFill>
                  <a:srgbClr val="535353"/>
                </a:solidFill>
              </a:rPr>
              <a:t> Money Market </a:t>
            </a:r>
            <a:r>
              <a:rPr lang="tr-TR" sz="3200" dirty="0">
                <a:solidFill>
                  <a:srgbClr val="535353"/>
                </a:solidFill>
              </a:rPr>
              <a:t>(</a:t>
            </a:r>
            <a:r>
              <a:rPr lang="en-GB" sz="3200" dirty="0" err="1">
                <a:solidFill>
                  <a:srgbClr val="535353"/>
                </a:solidFill>
              </a:rPr>
              <a:t>Takasbank</a:t>
            </a:r>
            <a:r>
              <a:rPr lang="en-GB" sz="3200" dirty="0">
                <a:solidFill>
                  <a:srgbClr val="535353"/>
                </a:solidFill>
              </a:rPr>
              <a:t> acts as CCP in those markets</a:t>
            </a:r>
            <a:r>
              <a:rPr lang="tr-TR" sz="3200" dirty="0">
                <a:solidFill>
                  <a:srgbClr val="535353"/>
                </a:solidFill>
              </a:rPr>
              <a:t>)</a:t>
            </a:r>
            <a:endParaRPr lang="en-GB" sz="3200" dirty="0">
              <a:solidFill>
                <a:srgbClr val="535353"/>
              </a:solidFill>
            </a:endParaRP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>
                <a:solidFill>
                  <a:srgbClr val="535353"/>
                </a:solidFill>
              </a:rPr>
              <a:t>Clearing and central counter party services for Turkish </a:t>
            </a:r>
            <a:r>
              <a:rPr lang="tr-TR" sz="3200" dirty="0">
                <a:solidFill>
                  <a:srgbClr val="535353"/>
                </a:solidFill>
              </a:rPr>
              <a:t>l</a:t>
            </a:r>
            <a:r>
              <a:rPr lang="en-GB" sz="3200" dirty="0" err="1">
                <a:solidFill>
                  <a:srgbClr val="535353"/>
                </a:solidFill>
              </a:rPr>
              <a:t>ira</a:t>
            </a:r>
            <a:r>
              <a:rPr lang="en-GB" sz="3200" dirty="0">
                <a:solidFill>
                  <a:srgbClr val="535353"/>
                </a:solidFill>
              </a:rPr>
              <a:t> </a:t>
            </a:r>
            <a:r>
              <a:rPr lang="tr-TR" sz="3200" dirty="0">
                <a:solidFill>
                  <a:srgbClr val="535353"/>
                </a:solidFill>
              </a:rPr>
              <a:t>i</a:t>
            </a:r>
            <a:r>
              <a:rPr lang="en-GB" sz="3200" dirty="0" err="1">
                <a:solidFill>
                  <a:srgbClr val="535353"/>
                </a:solidFill>
              </a:rPr>
              <a:t>nterest</a:t>
            </a:r>
            <a:r>
              <a:rPr lang="en-GB" sz="3200" dirty="0">
                <a:solidFill>
                  <a:srgbClr val="535353"/>
                </a:solidFill>
              </a:rPr>
              <a:t> </a:t>
            </a:r>
            <a:r>
              <a:rPr lang="tr-TR" sz="3200" dirty="0">
                <a:solidFill>
                  <a:srgbClr val="535353"/>
                </a:solidFill>
              </a:rPr>
              <a:t>r</a:t>
            </a:r>
            <a:r>
              <a:rPr lang="en-GB" sz="3200" dirty="0">
                <a:solidFill>
                  <a:srgbClr val="535353"/>
                </a:solidFill>
              </a:rPr>
              <a:t>ate </a:t>
            </a:r>
            <a:r>
              <a:rPr lang="tr-TR" sz="3200" dirty="0">
                <a:solidFill>
                  <a:srgbClr val="535353"/>
                </a:solidFill>
              </a:rPr>
              <a:t>s</a:t>
            </a:r>
            <a:r>
              <a:rPr lang="en-GB" sz="3200" dirty="0" err="1">
                <a:solidFill>
                  <a:srgbClr val="535353"/>
                </a:solidFill>
              </a:rPr>
              <a:t>wap</a:t>
            </a:r>
            <a:r>
              <a:rPr lang="en-GB" sz="3200" dirty="0">
                <a:solidFill>
                  <a:srgbClr val="535353"/>
                </a:solidFill>
              </a:rPr>
              <a:t> and </a:t>
            </a:r>
            <a:r>
              <a:rPr lang="tr-TR" sz="3200" dirty="0">
                <a:solidFill>
                  <a:srgbClr val="535353"/>
                </a:solidFill>
              </a:rPr>
              <a:t>o</a:t>
            </a:r>
            <a:r>
              <a:rPr lang="en-GB" sz="3200" dirty="0" err="1">
                <a:solidFill>
                  <a:srgbClr val="535353"/>
                </a:solidFill>
              </a:rPr>
              <a:t>vernight</a:t>
            </a:r>
            <a:r>
              <a:rPr lang="en-GB" sz="3200" dirty="0">
                <a:solidFill>
                  <a:srgbClr val="535353"/>
                </a:solidFill>
              </a:rPr>
              <a:t> </a:t>
            </a:r>
            <a:r>
              <a:rPr lang="tr-TR" sz="3200" dirty="0">
                <a:solidFill>
                  <a:srgbClr val="535353"/>
                </a:solidFill>
              </a:rPr>
              <a:t>i</a:t>
            </a:r>
            <a:r>
              <a:rPr lang="en-GB" sz="3200" dirty="0" err="1">
                <a:solidFill>
                  <a:srgbClr val="535353"/>
                </a:solidFill>
              </a:rPr>
              <a:t>ndex</a:t>
            </a:r>
            <a:r>
              <a:rPr lang="en-GB" sz="3200" dirty="0">
                <a:solidFill>
                  <a:srgbClr val="535353"/>
                </a:solidFill>
              </a:rPr>
              <a:t> </a:t>
            </a:r>
            <a:r>
              <a:rPr lang="tr-TR" sz="3200" dirty="0">
                <a:solidFill>
                  <a:srgbClr val="535353"/>
                </a:solidFill>
              </a:rPr>
              <a:t>s</a:t>
            </a:r>
            <a:r>
              <a:rPr lang="en-GB" sz="3200" dirty="0" err="1">
                <a:solidFill>
                  <a:srgbClr val="535353"/>
                </a:solidFill>
              </a:rPr>
              <a:t>wap</a:t>
            </a:r>
            <a:r>
              <a:rPr lang="en-GB" sz="3200" dirty="0">
                <a:solidFill>
                  <a:srgbClr val="535353"/>
                </a:solidFill>
              </a:rPr>
              <a:t> contracts in OTC markets</a:t>
            </a: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>
                <a:solidFill>
                  <a:srgbClr val="535353"/>
                </a:solidFill>
              </a:rPr>
              <a:t>Custodian to private pension system</a:t>
            </a: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tr-TR" sz="3200" dirty="0" err="1">
                <a:solidFill>
                  <a:srgbClr val="535353"/>
                </a:solidFill>
              </a:rPr>
              <a:t>Operates</a:t>
            </a:r>
            <a:r>
              <a:rPr lang="tr-TR" sz="3200" dirty="0">
                <a:solidFill>
                  <a:srgbClr val="535353"/>
                </a:solidFill>
              </a:rPr>
              <a:t> </a:t>
            </a:r>
            <a:r>
              <a:rPr lang="tr-TR" sz="3200" dirty="0" err="1">
                <a:solidFill>
                  <a:srgbClr val="535353"/>
                </a:solidFill>
              </a:rPr>
              <a:t>the</a:t>
            </a:r>
            <a:r>
              <a:rPr lang="tr-TR" sz="3200" dirty="0">
                <a:solidFill>
                  <a:srgbClr val="535353"/>
                </a:solidFill>
              </a:rPr>
              <a:t> e</a:t>
            </a:r>
            <a:r>
              <a:rPr lang="en-GB" sz="3200" dirty="0" err="1">
                <a:solidFill>
                  <a:srgbClr val="535353"/>
                </a:solidFill>
              </a:rPr>
              <a:t>lectronic</a:t>
            </a:r>
            <a:r>
              <a:rPr lang="en-GB" sz="3200" dirty="0">
                <a:solidFill>
                  <a:srgbClr val="535353"/>
                </a:solidFill>
              </a:rPr>
              <a:t> fund (TEFAS) and private pension fund (BEFAS)</a:t>
            </a:r>
            <a:r>
              <a:rPr lang="tr-TR" sz="3200" dirty="0">
                <a:solidFill>
                  <a:srgbClr val="535353"/>
                </a:solidFill>
              </a:rPr>
              <a:t> </a:t>
            </a:r>
            <a:r>
              <a:rPr lang="en-GB" sz="3200" dirty="0">
                <a:solidFill>
                  <a:srgbClr val="535353"/>
                </a:solidFill>
              </a:rPr>
              <a:t>distribution platforms </a:t>
            </a:r>
            <a:endParaRPr lang="tr-TR" sz="3200" dirty="0">
              <a:solidFill>
                <a:srgbClr val="535353"/>
              </a:solidFill>
            </a:endParaRPr>
          </a:p>
          <a:p>
            <a:pPr marL="1884363" lvl="1" indent="-447675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700">
                <a:solidFill>
                  <a:srgbClr val="535353"/>
                </a:solidFill>
              </a:defRPr>
            </a:pPr>
            <a:r>
              <a:rPr lang="en-GB" sz="3200" dirty="0">
                <a:solidFill>
                  <a:srgbClr val="535353"/>
                </a:solidFill>
              </a:rPr>
              <a:t>Record keeping for leveraged transactions and collateral management as trade repository.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063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505150"/>
      </a:dk1>
      <a:lt1>
        <a:srgbClr val="510151"/>
      </a:lt1>
      <a:dk2>
        <a:srgbClr val="A7A7A7"/>
      </a:dk2>
      <a:lt2>
        <a:srgbClr val="535353"/>
      </a:lt2>
      <a:accent1>
        <a:srgbClr val="0094D6"/>
      </a:accent1>
      <a:accent2>
        <a:srgbClr val="00A7E1"/>
      </a:accent2>
      <a:accent3>
        <a:srgbClr val="18AFE3"/>
      </a:accent3>
      <a:accent4>
        <a:srgbClr val="5EB0E2"/>
      </a:accent4>
      <a:accent5>
        <a:srgbClr val="97C6EA"/>
      </a:accent5>
      <a:accent6>
        <a:srgbClr val="CBE3F4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4293" tIns="64293" rIns="64293" bIns="64293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ctr">
        <a:norm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4D6"/>
      </a:accent1>
      <a:accent2>
        <a:srgbClr val="00A7E1"/>
      </a:accent2>
      <a:accent3>
        <a:srgbClr val="18AFE3"/>
      </a:accent3>
      <a:accent4>
        <a:srgbClr val="5EB0E2"/>
      </a:accent4>
      <a:accent5>
        <a:srgbClr val="97C6EA"/>
      </a:accent5>
      <a:accent6>
        <a:srgbClr val="CBE3F4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4293" tIns="64293" rIns="64293" bIns="64293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293" tIns="64293" rIns="64293" bIns="64293" numCol="1" spcCol="38100" rtlCol="0" anchor="ctr">
        <a:norm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051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SPB">
    <a:dk1>
      <a:srgbClr val="505150"/>
    </a:dk1>
    <a:lt1>
      <a:sysClr val="window" lastClr="FFFFFF"/>
    </a:lt1>
    <a:dk2>
      <a:srgbClr val="505150"/>
    </a:dk2>
    <a:lt2>
      <a:srgbClr val="EFEEED"/>
    </a:lt2>
    <a:accent1>
      <a:srgbClr val="0094D6"/>
    </a:accent1>
    <a:accent2>
      <a:srgbClr val="00A7E1"/>
    </a:accent2>
    <a:accent3>
      <a:srgbClr val="18AFE3"/>
    </a:accent3>
    <a:accent4>
      <a:srgbClr val="5EB0E2"/>
    </a:accent4>
    <a:accent5>
      <a:srgbClr val="97C6EA"/>
    </a:accent5>
    <a:accent6>
      <a:srgbClr val="CBE3F4"/>
    </a:accent6>
    <a:hlink>
      <a:srgbClr val="0B5DBC"/>
    </a:hlink>
    <a:folHlink>
      <a:srgbClr val="EBF6F1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SPB">
    <a:dk1>
      <a:srgbClr val="505150"/>
    </a:dk1>
    <a:lt1>
      <a:sysClr val="window" lastClr="FFFFFF"/>
    </a:lt1>
    <a:dk2>
      <a:srgbClr val="505150"/>
    </a:dk2>
    <a:lt2>
      <a:srgbClr val="EFEEED"/>
    </a:lt2>
    <a:accent1>
      <a:srgbClr val="0094D6"/>
    </a:accent1>
    <a:accent2>
      <a:srgbClr val="00A7E1"/>
    </a:accent2>
    <a:accent3>
      <a:srgbClr val="18AFE3"/>
    </a:accent3>
    <a:accent4>
      <a:srgbClr val="5EB0E2"/>
    </a:accent4>
    <a:accent5>
      <a:srgbClr val="97C6EA"/>
    </a:accent5>
    <a:accent6>
      <a:srgbClr val="CBE3F4"/>
    </a:accent6>
    <a:hlink>
      <a:srgbClr val="0B5DBC"/>
    </a:hlink>
    <a:folHlink>
      <a:srgbClr val="EBF6F1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8d016d8a-0064-48f6-8cd2-4d40358332ed" origin="userSelected"/>
</file>

<file path=customXml/itemProps1.xml><?xml version="1.0" encoding="utf-8"?>
<ds:datastoreItem xmlns:ds="http://schemas.openxmlformats.org/officeDocument/2006/customXml" ds:itemID="{327139DC-5647-4BF8-9B1D-0361759AF88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73127</TotalTime>
  <Words>3685</Words>
  <Application>Microsoft Office PowerPoint</Application>
  <PresentationFormat>Özel</PresentationFormat>
  <Paragraphs>1254</Paragraphs>
  <Slides>87</Slides>
  <Notes>87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87</vt:i4>
      </vt:variant>
    </vt:vector>
  </HeadingPairs>
  <TitlesOfParts>
    <vt:vector size="96" baseType="lpstr">
      <vt:lpstr>Arial</vt:lpstr>
      <vt:lpstr>Helvetica</vt:lpstr>
      <vt:lpstr>Helvetica Oblique</vt:lpstr>
      <vt:lpstr>inherit</vt:lpstr>
      <vt:lpstr>Tahoma</vt:lpstr>
      <vt:lpstr>Times New Roman</vt:lpstr>
      <vt:lpstr>Verdana</vt:lpstr>
      <vt:lpstr>Wingdings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Ekin Fikirkoca</dc:creator>
  <cp:lastModifiedBy>Mert Dede</cp:lastModifiedBy>
  <cp:revision>1751</cp:revision>
  <cp:lastPrinted>2024-11-14T09:21:44Z</cp:lastPrinted>
  <dcterms:modified xsi:type="dcterms:W3CDTF">2026-05-12T14:10:02Z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9e5db37e-c3ac-464a-a38a-80b527aad9ca</vt:lpwstr>
  </property>
  <property fmtid="{D5CDD505-2E9C-101B-9397-08002B2CF9AE}" pid="3" name="bjDocumentSecurityLabel">
    <vt:lpwstr>No Marking</vt:lpwstr>
  </property>
  <property fmtid="{D5CDD505-2E9C-101B-9397-08002B2CF9AE}" pid="4" name="bjClsUserRVM">
    <vt:lpwstr>[]</vt:lpwstr>
  </property>
  <property fmtid="{D5CDD505-2E9C-101B-9397-08002B2CF9AE}" pid="5" name="bjSaver">
    <vt:lpwstr>6oF52xjdNhyCPyD+bLoJ/RUHeQpajALc</vt:lpwstr>
  </property>
</Properties>
</file>